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sldIdLst>
    <p:sldId id="256" r:id="rId2"/>
    <p:sldId id="438" r:id="rId3"/>
    <p:sldId id="644" r:id="rId4"/>
    <p:sldId id="645" r:id="rId5"/>
    <p:sldId id="752" r:id="rId6"/>
    <p:sldId id="646" r:id="rId7"/>
    <p:sldId id="647" r:id="rId8"/>
    <p:sldId id="648" r:id="rId9"/>
    <p:sldId id="649" r:id="rId10"/>
    <p:sldId id="753" r:id="rId11"/>
    <p:sldId id="650" r:id="rId12"/>
    <p:sldId id="651" r:id="rId13"/>
    <p:sldId id="652" r:id="rId14"/>
    <p:sldId id="653" r:id="rId15"/>
    <p:sldId id="654" r:id="rId16"/>
    <p:sldId id="754" r:id="rId17"/>
    <p:sldId id="655" r:id="rId18"/>
    <p:sldId id="656" r:id="rId19"/>
    <p:sldId id="657" r:id="rId20"/>
    <p:sldId id="658" r:id="rId21"/>
    <p:sldId id="659" r:id="rId22"/>
    <p:sldId id="660" r:id="rId23"/>
    <p:sldId id="661" r:id="rId24"/>
    <p:sldId id="662" r:id="rId25"/>
    <p:sldId id="663" r:id="rId26"/>
    <p:sldId id="664" r:id="rId27"/>
    <p:sldId id="665" r:id="rId28"/>
    <p:sldId id="666" r:id="rId29"/>
    <p:sldId id="667" r:id="rId30"/>
    <p:sldId id="668" r:id="rId31"/>
    <p:sldId id="669" r:id="rId32"/>
    <p:sldId id="670" r:id="rId33"/>
    <p:sldId id="671" r:id="rId34"/>
    <p:sldId id="672" r:id="rId35"/>
    <p:sldId id="673" r:id="rId36"/>
    <p:sldId id="674" r:id="rId37"/>
    <p:sldId id="675" r:id="rId38"/>
    <p:sldId id="676" r:id="rId39"/>
    <p:sldId id="677" r:id="rId40"/>
    <p:sldId id="678" r:id="rId41"/>
    <p:sldId id="679" r:id="rId42"/>
    <p:sldId id="680" r:id="rId43"/>
    <p:sldId id="681" r:id="rId44"/>
    <p:sldId id="682" r:id="rId45"/>
    <p:sldId id="683" r:id="rId46"/>
    <p:sldId id="684" r:id="rId47"/>
    <p:sldId id="685" r:id="rId48"/>
    <p:sldId id="686" r:id="rId49"/>
    <p:sldId id="687" r:id="rId50"/>
    <p:sldId id="688" r:id="rId51"/>
    <p:sldId id="755" r:id="rId52"/>
    <p:sldId id="756" r:id="rId53"/>
    <p:sldId id="689" r:id="rId54"/>
    <p:sldId id="690" r:id="rId55"/>
    <p:sldId id="691" r:id="rId56"/>
    <p:sldId id="692" r:id="rId57"/>
    <p:sldId id="693" r:id="rId58"/>
    <p:sldId id="694" r:id="rId59"/>
    <p:sldId id="695" r:id="rId60"/>
    <p:sldId id="696" r:id="rId61"/>
    <p:sldId id="697" r:id="rId62"/>
    <p:sldId id="698" r:id="rId63"/>
    <p:sldId id="699" r:id="rId64"/>
    <p:sldId id="700" r:id="rId65"/>
    <p:sldId id="701" r:id="rId66"/>
    <p:sldId id="702" r:id="rId67"/>
    <p:sldId id="703" r:id="rId68"/>
    <p:sldId id="704" r:id="rId69"/>
    <p:sldId id="705" r:id="rId70"/>
    <p:sldId id="706" r:id="rId71"/>
    <p:sldId id="707" r:id="rId72"/>
    <p:sldId id="708" r:id="rId73"/>
    <p:sldId id="709" r:id="rId74"/>
    <p:sldId id="710" r:id="rId75"/>
    <p:sldId id="711" r:id="rId76"/>
    <p:sldId id="712" r:id="rId77"/>
    <p:sldId id="713" r:id="rId78"/>
    <p:sldId id="714" r:id="rId79"/>
    <p:sldId id="715" r:id="rId80"/>
    <p:sldId id="716" r:id="rId81"/>
    <p:sldId id="717" r:id="rId82"/>
    <p:sldId id="718" r:id="rId83"/>
    <p:sldId id="719" r:id="rId84"/>
    <p:sldId id="720" r:id="rId85"/>
    <p:sldId id="721" r:id="rId86"/>
    <p:sldId id="722" r:id="rId87"/>
    <p:sldId id="723" r:id="rId88"/>
    <p:sldId id="724" r:id="rId89"/>
    <p:sldId id="725" r:id="rId90"/>
    <p:sldId id="726" r:id="rId91"/>
    <p:sldId id="727" r:id="rId92"/>
    <p:sldId id="728" r:id="rId93"/>
    <p:sldId id="730" r:id="rId94"/>
    <p:sldId id="731" r:id="rId95"/>
    <p:sldId id="732" r:id="rId96"/>
    <p:sldId id="733" r:id="rId97"/>
    <p:sldId id="734" r:id="rId98"/>
    <p:sldId id="735" r:id="rId99"/>
    <p:sldId id="736" r:id="rId100"/>
    <p:sldId id="737" r:id="rId101"/>
    <p:sldId id="738" r:id="rId102"/>
    <p:sldId id="739" r:id="rId103"/>
    <p:sldId id="740" r:id="rId104"/>
    <p:sldId id="741" r:id="rId105"/>
    <p:sldId id="742" r:id="rId106"/>
    <p:sldId id="743" r:id="rId107"/>
    <p:sldId id="744" r:id="rId108"/>
    <p:sldId id="745" r:id="rId109"/>
    <p:sldId id="757" r:id="rId110"/>
    <p:sldId id="746" r:id="rId111"/>
    <p:sldId id="747" r:id="rId112"/>
    <p:sldId id="748" r:id="rId113"/>
    <p:sldId id="749" r:id="rId114"/>
    <p:sldId id="750" r:id="rId115"/>
    <p:sldId id="533" r:id="rId116"/>
  </p:sldIdLst>
  <p:sldSz cx="12196763"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00FF"/>
    <a:srgbClr val="FFFFFF"/>
    <a:srgbClr val="FFFFCC"/>
    <a:srgbClr val="0029AC"/>
    <a:srgbClr val="00FFFF"/>
    <a:srgbClr val="3366FF"/>
    <a:srgbClr val="FF0D5E"/>
    <a:srgbClr val="FF66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3" autoAdjust="0"/>
    <p:restoredTop sz="95822" autoAdjust="0"/>
  </p:normalViewPr>
  <p:slideViewPr>
    <p:cSldViewPr snapToObjects="1">
      <p:cViewPr varScale="1">
        <p:scale>
          <a:sx n="99" d="100"/>
          <a:sy n="99" d="100"/>
        </p:scale>
        <p:origin x="486" y="90"/>
      </p:cViewPr>
      <p:guideLst>
        <p:guide orient="horz" pos="2142"/>
        <p:guide pos="384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2021/5/20 Thursday</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a:t>
            </a:fld>
            <a:endParaRPr lang="en-US"/>
          </a:p>
        </p:txBody>
      </p:sp>
    </p:spTree>
    <p:extLst>
      <p:ext uri="{BB962C8B-B14F-4D97-AF65-F5344CB8AC3E}">
        <p14:creationId xmlns:p14="http://schemas.microsoft.com/office/powerpoint/2010/main" val="3362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&lt;!</a:t>
            </a:r>
            <a:r>
              <a:rPr lang="en-US" altLang="zh-CN" dirty="0" err="1" smtClean="0"/>
              <a:t>doctype</a:t>
            </a:r>
            <a:r>
              <a:rPr lang="en-US" altLang="zh-CN" dirty="0" smtClean="0"/>
              <a:t> html&gt;</a:t>
            </a:r>
          </a:p>
          <a:p>
            <a:r>
              <a:rPr lang="en-US" altLang="zh-CN" dirty="0" smtClean="0"/>
              <a:t>&lt;html&gt;</a:t>
            </a:r>
          </a:p>
          <a:p>
            <a:r>
              <a:rPr lang="en-US" altLang="zh-CN" dirty="0" smtClean="0"/>
              <a:t>&lt;head&gt;</a:t>
            </a:r>
          </a:p>
          <a:p>
            <a:r>
              <a:rPr lang="en-US" altLang="zh-CN" dirty="0" smtClean="0"/>
              <a:t>&lt;meta charset="utf-8"&gt;</a:t>
            </a:r>
          </a:p>
          <a:p>
            <a:r>
              <a:rPr lang="en-US" altLang="zh-CN" dirty="0" smtClean="0"/>
              <a:t>&lt;title&gt;transition-timing-function</a:t>
            </a:r>
            <a:r>
              <a:rPr lang="zh-CN" altLang="en-US" dirty="0" smtClean="0"/>
              <a:t>属性</a:t>
            </a:r>
            <a:r>
              <a:rPr lang="en-US" altLang="zh-CN" dirty="0" smtClean="0"/>
              <a:t>&lt;/title&gt;</a:t>
            </a:r>
          </a:p>
          <a:p>
            <a:r>
              <a:rPr lang="en-US" altLang="zh-CN" dirty="0" smtClean="0"/>
              <a:t>&lt;style type="text/</a:t>
            </a:r>
            <a:r>
              <a:rPr lang="en-US" altLang="zh-CN" dirty="0" err="1" smtClean="0"/>
              <a:t>css</a:t>
            </a:r>
            <a:r>
              <a:rPr lang="en-US" altLang="zh-CN" dirty="0" smtClean="0"/>
              <a:t>"&gt;</a:t>
            </a:r>
          </a:p>
          <a:p>
            <a:r>
              <a:rPr lang="en-US" altLang="zh-CN" dirty="0" smtClean="0"/>
              <a:t>div{</a:t>
            </a:r>
          </a:p>
          <a:p>
            <a:r>
              <a:rPr lang="en-US" altLang="zh-CN" dirty="0" smtClean="0"/>
              <a:t>	width:200px;</a:t>
            </a:r>
          </a:p>
          <a:p>
            <a:r>
              <a:rPr lang="en-US" altLang="zh-CN" dirty="0" smtClean="0"/>
              <a:t>	height:200px;</a:t>
            </a:r>
          </a:p>
          <a:p>
            <a:r>
              <a:rPr lang="en-US" altLang="zh-CN" dirty="0" smtClean="0"/>
              <a:t>	margin:0 auto;</a:t>
            </a:r>
          </a:p>
          <a:p>
            <a:r>
              <a:rPr lang="en-US" altLang="zh-CN" dirty="0" smtClean="0"/>
              <a:t>	</a:t>
            </a:r>
            <a:r>
              <a:rPr lang="en-US" altLang="zh-CN" dirty="0" err="1" smtClean="0"/>
              <a:t>background-color:yellow</a:t>
            </a:r>
            <a:r>
              <a:rPr lang="en-US" altLang="zh-CN" dirty="0" smtClean="0"/>
              <a:t>;</a:t>
            </a:r>
          </a:p>
          <a:p>
            <a:r>
              <a:rPr lang="en-US" altLang="zh-CN" dirty="0" smtClean="0"/>
              <a:t>	border:5px solid red;</a:t>
            </a:r>
          </a:p>
          <a:p>
            <a:r>
              <a:rPr lang="en-US" altLang="zh-CN" dirty="0" smtClean="0"/>
              <a:t>	border-radius:0px;	</a:t>
            </a:r>
          </a:p>
          <a:p>
            <a:r>
              <a:rPr lang="en-US" altLang="zh-CN" dirty="0" smtClean="0"/>
              <a:t>	}</a:t>
            </a:r>
          </a:p>
          <a:p>
            <a:r>
              <a:rPr lang="en-US" altLang="zh-CN" dirty="0" err="1" smtClean="0"/>
              <a:t>div:hover</a:t>
            </a:r>
            <a:r>
              <a:rPr lang="en-US" altLang="zh-CN" dirty="0" smtClean="0"/>
              <a:t>{</a:t>
            </a:r>
          </a:p>
          <a:p>
            <a:r>
              <a:rPr lang="en-US" altLang="zh-CN" dirty="0" smtClean="0"/>
              <a:t>	border-radius:105px;</a:t>
            </a:r>
          </a:p>
          <a:p>
            <a:r>
              <a:rPr lang="en-US" altLang="zh-CN" dirty="0" smtClean="0"/>
              <a:t>	/*</a:t>
            </a:r>
            <a:r>
              <a:rPr lang="zh-CN" altLang="en-US" dirty="0" smtClean="0"/>
              <a:t>指定动画过渡的</a:t>
            </a:r>
            <a:r>
              <a:rPr lang="en-US" altLang="zh-CN" dirty="0" smtClean="0"/>
              <a:t>CSS</a:t>
            </a:r>
            <a:r>
              <a:rPr lang="zh-CN" altLang="en-US" dirty="0" smtClean="0"/>
              <a:t>属性*</a:t>
            </a:r>
            <a:r>
              <a:rPr lang="en-US" altLang="zh-CN" dirty="0" smtClean="0"/>
              <a:t>/</a:t>
            </a:r>
          </a:p>
          <a:p>
            <a:r>
              <a:rPr lang="en-US" altLang="zh-CN" dirty="0" smtClean="0"/>
              <a:t>	-</a:t>
            </a:r>
            <a:r>
              <a:rPr lang="en-US" altLang="zh-CN" dirty="0" err="1" smtClean="0"/>
              <a:t>webkit-transition-property:border-radius</a:t>
            </a:r>
            <a:r>
              <a:rPr lang="en-US" altLang="zh-CN" dirty="0" smtClean="0"/>
              <a:t>;  /*Safari and Chrome*/</a:t>
            </a:r>
          </a:p>
          <a:p>
            <a:r>
              <a:rPr lang="en-US" altLang="zh-CN" dirty="0" smtClean="0"/>
              <a:t>	-</a:t>
            </a:r>
            <a:r>
              <a:rPr lang="en-US" altLang="zh-CN" dirty="0" err="1" smtClean="0"/>
              <a:t>moz-transition-property:border-radius</a:t>
            </a:r>
            <a:r>
              <a:rPr lang="en-US" altLang="zh-CN" dirty="0" smtClean="0"/>
              <a:t>;     /*Firefox*/</a:t>
            </a:r>
          </a:p>
          <a:p>
            <a:r>
              <a:rPr lang="en-US" altLang="zh-CN" dirty="0" smtClean="0"/>
              <a:t>	-</a:t>
            </a:r>
            <a:r>
              <a:rPr lang="en-US" altLang="zh-CN" dirty="0" err="1" smtClean="0"/>
              <a:t>o-transition-property:border-radius</a:t>
            </a:r>
            <a:r>
              <a:rPr lang="en-US" altLang="zh-CN" dirty="0" smtClean="0"/>
              <a:t>;       /*Opera*/</a:t>
            </a:r>
          </a:p>
          <a:p>
            <a:r>
              <a:rPr lang="en-US" altLang="zh-CN" dirty="0" smtClean="0"/>
              <a:t>	/*</a:t>
            </a:r>
            <a:r>
              <a:rPr lang="zh-CN" altLang="en-US" dirty="0" smtClean="0"/>
              <a:t>指定动画过渡的时间*</a:t>
            </a:r>
            <a:r>
              <a:rPr lang="en-US" altLang="zh-CN" dirty="0" smtClean="0"/>
              <a:t>/</a:t>
            </a:r>
          </a:p>
          <a:p>
            <a:r>
              <a:rPr lang="en-US" altLang="zh-CN" dirty="0" smtClean="0"/>
              <a:t>	-webkit-transition-duration:5s;                /*Safari and Chrome*/</a:t>
            </a:r>
          </a:p>
          <a:p>
            <a:r>
              <a:rPr lang="en-US" altLang="zh-CN" dirty="0" smtClean="0"/>
              <a:t>	-moz-transition-duration:5s;                   /*Firefox*/</a:t>
            </a:r>
          </a:p>
          <a:p>
            <a:r>
              <a:rPr lang="en-US" altLang="zh-CN" dirty="0" smtClean="0"/>
              <a:t>	-o-transition-duration:5s;                     /*Opera*/</a:t>
            </a:r>
          </a:p>
          <a:p>
            <a:r>
              <a:rPr lang="en-US" altLang="zh-CN" dirty="0" smtClean="0"/>
              <a:t>	/*</a:t>
            </a:r>
            <a:r>
              <a:rPr lang="zh-CN" altLang="en-US" dirty="0" smtClean="0"/>
              <a:t>指定动画过以慢速开始和结束的过渡效果*</a:t>
            </a:r>
            <a:r>
              <a:rPr lang="en-US" altLang="zh-CN" dirty="0" smtClean="0"/>
              <a:t>/</a:t>
            </a:r>
          </a:p>
          <a:p>
            <a:r>
              <a:rPr lang="en-US" altLang="zh-CN" dirty="0" smtClean="0"/>
              <a:t>	-</a:t>
            </a:r>
            <a:r>
              <a:rPr lang="en-US" altLang="zh-CN" dirty="0" err="1" smtClean="0"/>
              <a:t>webkit-transition-timing-function:ease-in-out</a:t>
            </a:r>
            <a:r>
              <a:rPr lang="en-US" altLang="zh-CN" dirty="0" smtClean="0"/>
              <a:t>;  /*Safari and Chrome*/</a:t>
            </a:r>
          </a:p>
          <a:p>
            <a:r>
              <a:rPr lang="en-US" altLang="zh-CN" dirty="0" smtClean="0"/>
              <a:t>	-</a:t>
            </a:r>
            <a:r>
              <a:rPr lang="en-US" altLang="zh-CN" dirty="0" err="1" smtClean="0"/>
              <a:t>moz-transition-timing-function:ease-in-out</a:t>
            </a:r>
            <a:r>
              <a:rPr lang="en-US" altLang="zh-CN" dirty="0" smtClean="0"/>
              <a:t>;     /*Firefox*/</a:t>
            </a:r>
          </a:p>
          <a:p>
            <a:r>
              <a:rPr lang="en-US" altLang="zh-CN" dirty="0" smtClean="0"/>
              <a:t>	-</a:t>
            </a:r>
            <a:r>
              <a:rPr lang="en-US" altLang="zh-CN" dirty="0" err="1" smtClean="0"/>
              <a:t>o-transition-timing-function:ease-in-out</a:t>
            </a:r>
            <a:r>
              <a:rPr lang="en-US" altLang="zh-CN" dirty="0" smtClean="0"/>
              <a:t>;       /*Opera*/</a:t>
            </a:r>
          </a:p>
          <a:p>
            <a:r>
              <a:rPr lang="en-US" altLang="zh-CN" dirty="0" smtClean="0"/>
              <a:t>	}</a:t>
            </a:r>
          </a:p>
          <a:p>
            <a:r>
              <a:rPr lang="en-US" altLang="zh-CN" dirty="0" smtClean="0"/>
              <a:t>&lt;/style&gt;</a:t>
            </a:r>
          </a:p>
          <a:p>
            <a:r>
              <a:rPr lang="en-US" altLang="zh-CN" dirty="0" smtClean="0"/>
              <a:t>&lt;/head&gt;</a:t>
            </a:r>
          </a:p>
          <a:p>
            <a:r>
              <a:rPr lang="en-US" altLang="zh-CN" dirty="0" smtClean="0"/>
              <a:t>&lt;body&gt;</a:t>
            </a:r>
          </a:p>
          <a:p>
            <a:r>
              <a:rPr lang="en-US" altLang="zh-CN" dirty="0" smtClean="0"/>
              <a:t>&lt;div&gt;&lt;/div&gt;</a:t>
            </a:r>
          </a:p>
          <a:p>
            <a:r>
              <a:rPr lang="en-US" altLang="zh-CN" dirty="0" smtClean="0"/>
              <a:t>&lt;/body&gt;</a:t>
            </a:r>
          </a:p>
          <a:p>
            <a:r>
              <a:rPr lang="en-US" altLang="zh-CN" dirty="0" smtClean="0"/>
              <a:t>&lt;/html&gt;</a:t>
            </a:r>
          </a:p>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51</a:t>
            </a:fld>
            <a:endParaRPr lang="en-US"/>
          </a:p>
        </p:txBody>
      </p:sp>
    </p:spTree>
    <p:extLst>
      <p:ext uri="{BB962C8B-B14F-4D97-AF65-F5344CB8AC3E}">
        <p14:creationId xmlns:p14="http://schemas.microsoft.com/office/powerpoint/2010/main" val="2491267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&lt;!</a:t>
            </a:r>
            <a:r>
              <a:rPr lang="en-US" altLang="zh-CN" dirty="0" err="1" smtClean="0"/>
              <a:t>doctype</a:t>
            </a:r>
            <a:r>
              <a:rPr lang="en-US" altLang="zh-CN" dirty="0" smtClean="0"/>
              <a:t> html&gt;</a:t>
            </a:r>
          </a:p>
          <a:p>
            <a:r>
              <a:rPr lang="en-US" altLang="zh-CN" dirty="0" smtClean="0"/>
              <a:t>&lt;html </a:t>
            </a:r>
            <a:r>
              <a:rPr lang="en-US" altLang="zh-CN" dirty="0" err="1" smtClean="0"/>
              <a:t>lang</a:t>
            </a:r>
            <a:r>
              <a:rPr lang="en-US" altLang="zh-CN" dirty="0" smtClean="0"/>
              <a:t>="en"&gt;</a:t>
            </a:r>
          </a:p>
          <a:p>
            <a:r>
              <a:rPr lang="en-US" altLang="zh-CN" dirty="0" smtClean="0"/>
              <a:t>&lt;head&gt;</a:t>
            </a:r>
          </a:p>
          <a:p>
            <a:r>
              <a:rPr lang="en-US" altLang="zh-CN" dirty="0" smtClean="0"/>
              <a:t>&lt;meta charset="UTF-8"&gt;</a:t>
            </a:r>
          </a:p>
          <a:p>
            <a:r>
              <a:rPr lang="en-US" altLang="zh-CN" dirty="0" smtClean="0"/>
              <a:t>&lt;title&gt;CSS3 </a:t>
            </a:r>
            <a:r>
              <a:rPr lang="zh-CN" altLang="en-US" dirty="0" smtClean="0"/>
              <a:t>过渡</a:t>
            </a:r>
            <a:r>
              <a:rPr lang="en-US" altLang="zh-CN" dirty="0" smtClean="0"/>
              <a:t>&lt;/title&gt;</a:t>
            </a:r>
          </a:p>
          <a:p>
            <a:r>
              <a:rPr lang="en-US" altLang="zh-CN" dirty="0" smtClean="0"/>
              <a:t>&lt;script type="text/</a:t>
            </a:r>
            <a:r>
              <a:rPr lang="en-US" altLang="zh-CN" dirty="0" err="1" smtClean="0"/>
              <a:t>javascript</a:t>
            </a:r>
            <a:r>
              <a:rPr lang="en-US" altLang="zh-CN" dirty="0" smtClean="0"/>
              <a:t>" </a:t>
            </a:r>
            <a:r>
              <a:rPr lang="en-US" altLang="zh-CN" dirty="0" err="1" smtClean="0"/>
              <a:t>src</a:t>
            </a:r>
            <a:r>
              <a:rPr lang="en-US" altLang="zh-CN" dirty="0" smtClean="0"/>
              <a:t>="html5shiv.js"&gt;&lt;/script&gt;</a:t>
            </a:r>
          </a:p>
          <a:p>
            <a:r>
              <a:rPr lang="en-US" altLang="zh-CN" dirty="0" smtClean="0"/>
              <a:t>&lt;link </a:t>
            </a:r>
            <a:r>
              <a:rPr lang="en-US" altLang="zh-CN" dirty="0" err="1" smtClean="0"/>
              <a:t>rel</a:t>
            </a:r>
            <a:r>
              <a:rPr lang="en-US" altLang="zh-CN" dirty="0" smtClean="0"/>
              <a:t>="</a:t>
            </a:r>
            <a:r>
              <a:rPr lang="en-US" altLang="zh-CN" dirty="0" err="1" smtClean="0"/>
              <a:t>stylesheet</a:t>
            </a:r>
            <a:r>
              <a:rPr lang="en-US" altLang="zh-CN" dirty="0" smtClean="0"/>
              <a:t>" </a:t>
            </a:r>
            <a:r>
              <a:rPr lang="en-US" altLang="zh-CN" dirty="0" err="1" smtClean="0"/>
              <a:t>href</a:t>
            </a:r>
            <a:r>
              <a:rPr lang="en-US" altLang="zh-CN" dirty="0" smtClean="0"/>
              <a:t>="</a:t>
            </a:r>
            <a:r>
              <a:rPr lang="en-US" altLang="zh-CN" dirty="0" err="1" smtClean="0"/>
              <a:t>css</a:t>
            </a:r>
            <a:r>
              <a:rPr lang="en-US" altLang="zh-CN" dirty="0" smtClean="0"/>
              <a:t>/normalize.css" type="text/</a:t>
            </a:r>
            <a:r>
              <a:rPr lang="en-US" altLang="zh-CN" dirty="0" err="1" smtClean="0"/>
              <a:t>css</a:t>
            </a:r>
            <a:r>
              <a:rPr lang="en-US" altLang="zh-CN" dirty="0" smtClean="0"/>
              <a:t>"&gt;</a:t>
            </a:r>
          </a:p>
          <a:p>
            <a:r>
              <a:rPr lang="en-US" altLang="zh-CN" dirty="0" smtClean="0"/>
              <a:t>&lt;script type="text/</a:t>
            </a:r>
            <a:r>
              <a:rPr lang="en-US" altLang="zh-CN" dirty="0" err="1" smtClean="0"/>
              <a:t>javascript</a:t>
            </a:r>
            <a:r>
              <a:rPr lang="en-US" altLang="zh-CN" dirty="0" smtClean="0"/>
              <a:t>" </a:t>
            </a:r>
            <a:r>
              <a:rPr lang="en-US" altLang="zh-CN" dirty="0" err="1" smtClean="0"/>
              <a:t>src</a:t>
            </a:r>
            <a:r>
              <a:rPr lang="en-US" altLang="zh-CN" dirty="0" smtClean="0"/>
              <a:t>="</a:t>
            </a:r>
            <a:r>
              <a:rPr lang="en-US" altLang="zh-CN" dirty="0" err="1" smtClean="0"/>
              <a:t>js</a:t>
            </a:r>
            <a:r>
              <a:rPr lang="en-US" altLang="zh-CN" dirty="0" smtClean="0"/>
              <a:t>/prefixfree.min.js"&gt;&lt;/script&gt;</a:t>
            </a:r>
          </a:p>
          <a:p>
            <a:r>
              <a:rPr lang="en-US" altLang="zh-CN" dirty="0" smtClean="0"/>
              <a:t>&lt;style&gt; </a:t>
            </a:r>
          </a:p>
          <a:p>
            <a:r>
              <a:rPr lang="en-US" altLang="zh-CN" dirty="0" smtClean="0"/>
              <a:t>div{width:100px;height:50px;background:#009999;color:white;font-weight:bold;     </a:t>
            </a:r>
          </a:p>
          <a:p>
            <a:r>
              <a:rPr lang="en-US" altLang="zh-CN" dirty="0" err="1" smtClean="0"/>
              <a:t>transition:width</a:t>
            </a:r>
            <a:r>
              <a:rPr lang="en-US" altLang="zh-CN" dirty="0" smtClean="0"/>
              <a:t> 2s,height 2s,transform 2s;/* 3</a:t>
            </a:r>
            <a:r>
              <a:rPr lang="zh-CN" altLang="en-US" dirty="0" smtClean="0"/>
              <a:t>个属性过渡 *</a:t>
            </a:r>
            <a:r>
              <a:rPr lang="en-US" altLang="zh-CN" dirty="0" smtClean="0"/>
              <a:t>/}</a:t>
            </a:r>
          </a:p>
          <a:p>
            <a:r>
              <a:rPr lang="en-US" altLang="zh-CN" dirty="0" smtClean="0"/>
              <a:t>#div1 {transition-timing-function: linear;}</a:t>
            </a:r>
          </a:p>
          <a:p>
            <a:r>
              <a:rPr lang="en-US" altLang="zh-CN" dirty="0" smtClean="0"/>
              <a:t>#div2 {transition-timing-function: ease;}</a:t>
            </a:r>
          </a:p>
          <a:p>
            <a:r>
              <a:rPr lang="en-US" altLang="zh-CN" dirty="0" smtClean="0"/>
              <a:t>#div3 {transition-timing-function: ease-in;}</a:t>
            </a:r>
          </a:p>
          <a:p>
            <a:r>
              <a:rPr lang="en-US" altLang="zh-CN" dirty="0" smtClean="0"/>
              <a:t>#div4 {transition-timing-function: ease-out;}</a:t>
            </a:r>
          </a:p>
          <a:p>
            <a:r>
              <a:rPr lang="en-US" altLang="zh-CN" dirty="0" smtClean="0"/>
              <a:t>#div5 {transition-timing-function: ease-in-out;}</a:t>
            </a:r>
          </a:p>
          <a:p>
            <a:r>
              <a:rPr lang="en-US" altLang="zh-CN" dirty="0" err="1" smtClean="0"/>
              <a:t>div:hover</a:t>
            </a:r>
            <a:r>
              <a:rPr lang="en-US" altLang="zh-CN" dirty="0" smtClean="0"/>
              <a:t>{width:200px; height:100px;transform:rotate(60deg);</a:t>
            </a:r>
          </a:p>
          <a:p>
            <a:r>
              <a:rPr lang="en-US" altLang="zh-CN" dirty="0" smtClean="0"/>
              <a:t>/* </a:t>
            </a:r>
            <a:r>
              <a:rPr lang="zh-CN" altLang="en-US" dirty="0" smtClean="0"/>
              <a:t>盘旋时过渡</a:t>
            </a:r>
            <a:r>
              <a:rPr lang="en-US" altLang="zh-CN" dirty="0" smtClean="0"/>
              <a:t>+</a:t>
            </a:r>
            <a:r>
              <a:rPr lang="zh-CN" altLang="en-US" dirty="0" smtClean="0"/>
              <a:t>旋转 *</a:t>
            </a:r>
            <a:r>
              <a:rPr lang="en-US" altLang="zh-CN" dirty="0" smtClean="0"/>
              <a:t>/}</a:t>
            </a:r>
          </a:p>
          <a:p>
            <a:r>
              <a:rPr lang="en-US" altLang="zh-CN" dirty="0" smtClean="0"/>
              <a:t>&lt;/style&gt;</a:t>
            </a:r>
          </a:p>
          <a:p>
            <a:r>
              <a:rPr lang="en-US" altLang="zh-CN" dirty="0" smtClean="0"/>
              <a:t>&lt;/head&gt;</a:t>
            </a:r>
          </a:p>
          <a:p>
            <a:r>
              <a:rPr lang="en-US" altLang="zh-CN" dirty="0" smtClean="0"/>
              <a:t>&lt;body&gt;</a:t>
            </a:r>
          </a:p>
          <a:p>
            <a:r>
              <a:rPr lang="en-US" altLang="zh-CN" dirty="0" smtClean="0"/>
              <a:t>&lt;h3&gt;CSS3 </a:t>
            </a:r>
            <a:r>
              <a:rPr lang="zh-CN" altLang="en-US" dirty="0" smtClean="0"/>
              <a:t>过渡</a:t>
            </a:r>
            <a:r>
              <a:rPr lang="en-US" altLang="zh-CN" dirty="0" smtClean="0"/>
              <a:t>transition</a:t>
            </a:r>
            <a:r>
              <a:rPr lang="zh-CN" altLang="en-US" dirty="0" smtClean="0"/>
              <a:t>与</a:t>
            </a:r>
            <a:r>
              <a:rPr lang="en-US" altLang="zh-CN" dirty="0" smtClean="0"/>
              <a:t>transform</a:t>
            </a:r>
            <a:r>
              <a:rPr lang="zh-CN" altLang="en-US" dirty="0" smtClean="0"/>
              <a:t>综合应用</a:t>
            </a:r>
            <a:r>
              <a:rPr lang="en-US" altLang="zh-CN" dirty="0" smtClean="0"/>
              <a:t>&lt;/h3&gt;&lt;</a:t>
            </a:r>
            <a:r>
              <a:rPr lang="en-US" altLang="zh-CN" dirty="0" err="1" smtClean="0"/>
              <a:t>hr</a:t>
            </a:r>
            <a:r>
              <a:rPr lang="en-US" altLang="zh-CN" dirty="0" smtClean="0"/>
              <a:t> color="red"&gt;</a:t>
            </a:r>
          </a:p>
          <a:p>
            <a:r>
              <a:rPr lang="en-US" altLang="zh-CN" dirty="0" smtClean="0"/>
              <a:t>&lt;div id="div1" style="top:100px"&gt;linear&lt;/div&gt;</a:t>
            </a:r>
          </a:p>
          <a:p>
            <a:r>
              <a:rPr lang="en-US" altLang="zh-CN" dirty="0" smtClean="0"/>
              <a:t>&lt;div id="div2" style="top:150px"&gt;ease&lt;/div&gt;</a:t>
            </a:r>
          </a:p>
          <a:p>
            <a:r>
              <a:rPr lang="en-US" altLang="zh-CN" dirty="0" smtClean="0"/>
              <a:t>&lt;div id="div3" style="top:200px"&gt;ease-in&lt;/div&gt;</a:t>
            </a:r>
          </a:p>
          <a:p>
            <a:r>
              <a:rPr lang="en-US" altLang="zh-CN" dirty="0" smtClean="0"/>
              <a:t>&lt;div id="div4" style="top:250px"&gt;ease-out&lt;/div&gt;</a:t>
            </a:r>
          </a:p>
          <a:p>
            <a:r>
              <a:rPr lang="en-US" altLang="zh-CN" dirty="0" smtClean="0"/>
              <a:t>&lt;div id="div5" style="top:300px"&gt;ease-in-out&lt;/div&gt;</a:t>
            </a:r>
          </a:p>
          <a:p>
            <a:r>
              <a:rPr lang="en-US" altLang="zh-CN" dirty="0" smtClean="0"/>
              <a:t>&lt;p&gt;</a:t>
            </a:r>
            <a:r>
              <a:rPr lang="zh-CN" altLang="en-US" dirty="0" smtClean="0"/>
              <a:t>请把鼠标指针移动到红色的</a:t>
            </a:r>
            <a:r>
              <a:rPr lang="en-US" altLang="zh-CN" dirty="0" smtClean="0"/>
              <a:t>div</a:t>
            </a:r>
            <a:r>
              <a:rPr lang="zh-CN" altLang="en-US" dirty="0" smtClean="0"/>
              <a:t>元素上，就可以看到</a:t>
            </a:r>
            <a:r>
              <a:rPr lang="en-US" altLang="zh-CN" dirty="0" smtClean="0"/>
              <a:t>&lt;mark&gt;</a:t>
            </a:r>
            <a:r>
              <a:rPr lang="zh-CN" altLang="en-US" dirty="0" smtClean="0"/>
              <a:t>过渡和转换</a:t>
            </a:r>
            <a:r>
              <a:rPr lang="en-US" altLang="zh-CN" dirty="0" smtClean="0"/>
              <a:t>&lt;/mark&gt;</a:t>
            </a:r>
            <a:r>
              <a:rPr lang="zh-CN" altLang="en-US" dirty="0" smtClean="0"/>
              <a:t>的效果。</a:t>
            </a:r>
            <a:r>
              <a:rPr lang="en-US" altLang="zh-CN" dirty="0" smtClean="0"/>
              <a:t>&lt;/p&gt;</a:t>
            </a:r>
          </a:p>
          <a:p>
            <a:r>
              <a:rPr lang="en-US" altLang="zh-CN" dirty="0" smtClean="0"/>
              <a:t>&lt;/body&gt;</a:t>
            </a:r>
          </a:p>
          <a:p>
            <a:r>
              <a:rPr lang="en-US" altLang="zh-CN" dirty="0" smtClean="0"/>
              <a:t>&lt;/html&gt;</a:t>
            </a:r>
          </a:p>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52</a:t>
            </a:fld>
            <a:endParaRPr lang="en-US"/>
          </a:p>
        </p:txBody>
      </p:sp>
    </p:spTree>
    <p:extLst>
      <p:ext uri="{BB962C8B-B14F-4D97-AF65-F5344CB8AC3E}">
        <p14:creationId xmlns:p14="http://schemas.microsoft.com/office/powerpoint/2010/main" val="92338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&lt;!DOCTYPE html&gt;</a:t>
            </a:r>
          </a:p>
          <a:p>
            <a:r>
              <a:rPr lang="en-US" altLang="zh-CN" dirty="0" smtClean="0"/>
              <a:t>&lt;html&gt;</a:t>
            </a:r>
          </a:p>
          <a:p>
            <a:r>
              <a:rPr lang="en-US" altLang="zh-CN" dirty="0" smtClean="0"/>
              <a:t>&lt;head&gt;</a:t>
            </a:r>
          </a:p>
          <a:p>
            <a:r>
              <a:rPr lang="en-US" altLang="zh-CN" dirty="0" smtClean="0"/>
              <a:t>    &lt;meta charset="UTF-8"&gt;</a:t>
            </a:r>
          </a:p>
          <a:p>
            <a:r>
              <a:rPr lang="en-US" altLang="zh-CN" dirty="0" smtClean="0"/>
              <a:t>    &lt;title&gt;</a:t>
            </a:r>
            <a:r>
              <a:rPr lang="zh-CN" altLang="en-US" dirty="0" smtClean="0"/>
              <a:t>图片无缝滚动</a:t>
            </a:r>
            <a:r>
              <a:rPr lang="en-US" altLang="zh-CN" dirty="0" smtClean="0"/>
              <a:t>&lt;/title&gt;</a:t>
            </a:r>
          </a:p>
          <a:p>
            <a:r>
              <a:rPr lang="en-US" altLang="zh-CN" dirty="0" smtClean="0"/>
              <a:t>    &lt;style&gt;</a:t>
            </a:r>
          </a:p>
          <a:p>
            <a:r>
              <a:rPr lang="en-US" altLang="zh-CN" dirty="0" smtClean="0"/>
              <a:t>        *{margin:0;padding:0;}</a:t>
            </a:r>
          </a:p>
          <a:p>
            <a:r>
              <a:rPr lang="en-US" altLang="zh-CN" dirty="0" smtClean="0"/>
              <a:t>        li{</a:t>
            </a:r>
            <a:r>
              <a:rPr lang="en-US" altLang="zh-CN" dirty="0" err="1" smtClean="0"/>
              <a:t>list-style:none</a:t>
            </a:r>
            <a:r>
              <a:rPr lang="en-US" altLang="zh-CN" dirty="0" smtClean="0"/>
              <a:t>;}</a:t>
            </a:r>
          </a:p>
          <a:p>
            <a:r>
              <a:rPr lang="en-US" altLang="zh-CN" dirty="0" smtClean="0"/>
              <a:t>        </a:t>
            </a:r>
            <a:r>
              <a:rPr lang="en-US" altLang="zh-CN" dirty="0" err="1" smtClean="0"/>
              <a:t>i</a:t>
            </a:r>
            <a:r>
              <a:rPr lang="en-US" altLang="zh-CN" dirty="0" smtClean="0"/>
              <a:t>{font-style: normal;}</a:t>
            </a:r>
          </a:p>
          <a:p>
            <a:r>
              <a:rPr lang="en-US" altLang="zh-CN" dirty="0" smtClean="0"/>
              <a:t>        #wrap{</a:t>
            </a:r>
          </a:p>
          <a:p>
            <a:r>
              <a:rPr lang="en-US" altLang="zh-CN" dirty="0" smtClean="0"/>
              <a:t>            width:600px;</a:t>
            </a:r>
          </a:p>
          <a:p>
            <a:r>
              <a:rPr lang="en-US" altLang="zh-CN" dirty="0" smtClean="0"/>
              <a:t>            height:200px;</a:t>
            </a:r>
          </a:p>
          <a:p>
            <a:r>
              <a:rPr lang="en-US" altLang="zh-CN" dirty="0" smtClean="0"/>
              <a:t>            margin:50px auto;</a:t>
            </a:r>
          </a:p>
          <a:p>
            <a:r>
              <a:rPr lang="en-US" altLang="zh-CN" dirty="0" smtClean="0"/>
              <a:t>            </a:t>
            </a:r>
            <a:r>
              <a:rPr lang="en-US" altLang="zh-CN" dirty="0" err="1" smtClean="0"/>
              <a:t>overflow:hidden</a:t>
            </a:r>
            <a:r>
              <a:rPr lang="en-US" altLang="zh-CN" dirty="0" smtClean="0"/>
              <a:t>;</a:t>
            </a:r>
          </a:p>
          <a:p>
            <a:r>
              <a:rPr lang="en-US" altLang="zh-CN" dirty="0" smtClean="0"/>
              <a:t>        }     </a:t>
            </a:r>
          </a:p>
          <a:p>
            <a:r>
              <a:rPr lang="en-US" altLang="zh-CN" dirty="0" smtClean="0"/>
              <a:t>        #wrap ul{</a:t>
            </a:r>
          </a:p>
          <a:p>
            <a:r>
              <a:rPr lang="en-US" altLang="zh-CN" dirty="0" smtClean="0"/>
              <a:t>            width:1800px;</a:t>
            </a:r>
          </a:p>
          <a:p>
            <a:r>
              <a:rPr lang="en-US" altLang="zh-CN" dirty="0" smtClean="0"/>
              <a:t>            </a:t>
            </a:r>
            <a:r>
              <a:rPr lang="en-US" altLang="zh-CN" dirty="0" err="1" smtClean="0"/>
              <a:t>animation:move</a:t>
            </a:r>
            <a:r>
              <a:rPr lang="en-US" altLang="zh-CN" dirty="0" smtClean="0"/>
              <a:t> 10s infinite linear;</a:t>
            </a:r>
          </a:p>
          <a:p>
            <a:r>
              <a:rPr lang="en-US" altLang="zh-CN" dirty="0" smtClean="0"/>
              <a:t>        }</a:t>
            </a:r>
          </a:p>
          <a:p>
            <a:r>
              <a:rPr lang="en-US" altLang="zh-CN" dirty="0" smtClean="0"/>
              <a:t>        @</a:t>
            </a:r>
            <a:r>
              <a:rPr lang="en-US" altLang="zh-CN" dirty="0" err="1" smtClean="0"/>
              <a:t>keyframes</a:t>
            </a:r>
            <a:r>
              <a:rPr lang="en-US" altLang="zh-CN" dirty="0" smtClean="0"/>
              <a:t> move {</a:t>
            </a:r>
          </a:p>
          <a:p>
            <a:r>
              <a:rPr lang="en-US" altLang="zh-CN" dirty="0" smtClean="0"/>
              <a:t>            0%{</a:t>
            </a:r>
            <a:r>
              <a:rPr lang="en-US" altLang="zh-CN" dirty="0" err="1" smtClean="0"/>
              <a:t>transform:translateX</a:t>
            </a:r>
            <a:r>
              <a:rPr lang="en-US" altLang="zh-CN" dirty="0" smtClean="0"/>
              <a:t>(0px);}</a:t>
            </a:r>
          </a:p>
          <a:p>
            <a:r>
              <a:rPr lang="en-US" altLang="zh-CN" dirty="0" smtClean="0"/>
              <a:t>            100%{</a:t>
            </a:r>
            <a:r>
              <a:rPr lang="en-US" altLang="zh-CN" dirty="0" err="1" smtClean="0"/>
              <a:t>transform:translateX</a:t>
            </a:r>
            <a:r>
              <a:rPr lang="en-US" altLang="zh-CN" dirty="0" smtClean="0"/>
              <a:t>(-1200px);}</a:t>
            </a:r>
          </a:p>
          <a:p>
            <a:r>
              <a:rPr lang="en-US" altLang="zh-CN" dirty="0" smtClean="0"/>
              <a:t>        }</a:t>
            </a:r>
          </a:p>
          <a:p>
            <a:r>
              <a:rPr lang="en-US" altLang="zh-CN" dirty="0" smtClean="0"/>
              <a:t>        #wrap </a:t>
            </a:r>
            <a:r>
              <a:rPr lang="en-US" altLang="zh-CN" dirty="0" err="1" smtClean="0"/>
              <a:t>ul:hover</a:t>
            </a:r>
            <a:r>
              <a:rPr lang="en-US" altLang="zh-CN" dirty="0" smtClean="0"/>
              <a:t>{</a:t>
            </a:r>
          </a:p>
          <a:p>
            <a:r>
              <a:rPr lang="en-US" altLang="zh-CN" dirty="0" smtClean="0"/>
              <a:t>            </a:t>
            </a:r>
            <a:r>
              <a:rPr lang="en-US" altLang="zh-CN" dirty="0" err="1" smtClean="0"/>
              <a:t>animation-play-state:paused</a:t>
            </a:r>
            <a:r>
              <a:rPr lang="en-US" altLang="zh-CN" dirty="0" smtClean="0"/>
              <a:t>;</a:t>
            </a:r>
          </a:p>
          <a:p>
            <a:r>
              <a:rPr lang="en-US" altLang="zh-CN" dirty="0" smtClean="0"/>
              <a:t>        }</a:t>
            </a:r>
          </a:p>
          <a:p>
            <a:r>
              <a:rPr lang="en-US" altLang="zh-CN" dirty="0" smtClean="0"/>
              <a:t>        ul li{</a:t>
            </a:r>
          </a:p>
          <a:p>
            <a:r>
              <a:rPr lang="en-US" altLang="zh-CN" dirty="0" smtClean="0"/>
              <a:t>            </a:t>
            </a:r>
            <a:r>
              <a:rPr lang="en-US" altLang="zh-CN" dirty="0" err="1" smtClean="0"/>
              <a:t>float:left</a:t>
            </a:r>
            <a:r>
              <a:rPr lang="en-US" altLang="zh-CN" dirty="0" smtClean="0"/>
              <a:t>;</a:t>
            </a:r>
          </a:p>
          <a:p>
            <a:r>
              <a:rPr lang="en-US" altLang="zh-CN" dirty="0" smtClean="0"/>
              <a:t>            width:300px;</a:t>
            </a:r>
          </a:p>
          <a:p>
            <a:r>
              <a:rPr lang="en-US" altLang="zh-CN" dirty="0" smtClean="0"/>
              <a:t>            height:200px;</a:t>
            </a:r>
          </a:p>
          <a:p>
            <a:r>
              <a:rPr lang="en-US" altLang="zh-CN" dirty="0" smtClean="0"/>
              <a:t>        }        </a:t>
            </a:r>
          </a:p>
          <a:p>
            <a:r>
              <a:rPr lang="en-US" altLang="zh-CN" dirty="0" smtClean="0"/>
              <a:t>        ul li </a:t>
            </a:r>
            <a:r>
              <a:rPr lang="en-US" altLang="zh-CN" dirty="0" err="1" smtClean="0"/>
              <a:t>img</a:t>
            </a:r>
            <a:r>
              <a:rPr lang="en-US" altLang="zh-CN" dirty="0" smtClean="0"/>
              <a:t>{</a:t>
            </a:r>
          </a:p>
          <a:p>
            <a:r>
              <a:rPr lang="en-US" altLang="zh-CN" dirty="0" smtClean="0"/>
              <a:t>            width:100%;</a:t>
            </a:r>
          </a:p>
          <a:p>
            <a:r>
              <a:rPr lang="en-US" altLang="zh-CN" dirty="0" smtClean="0"/>
              <a:t>            height:100%;</a:t>
            </a:r>
          </a:p>
          <a:p>
            <a:r>
              <a:rPr lang="en-US" altLang="zh-CN" dirty="0" smtClean="0"/>
              <a:t>        }</a:t>
            </a:r>
          </a:p>
          <a:p>
            <a:r>
              <a:rPr lang="en-US" altLang="zh-CN" dirty="0" smtClean="0"/>
              <a:t>    &lt;/style&gt;</a:t>
            </a:r>
          </a:p>
          <a:p>
            <a:r>
              <a:rPr lang="en-US" altLang="zh-CN" dirty="0" smtClean="0"/>
              <a:t>&lt;/head&gt;</a:t>
            </a:r>
          </a:p>
          <a:p>
            <a:r>
              <a:rPr lang="en-US" altLang="zh-CN" dirty="0" smtClean="0"/>
              <a:t>&lt;body&gt;</a:t>
            </a:r>
          </a:p>
          <a:p>
            <a:r>
              <a:rPr lang="en-US" altLang="zh-CN" dirty="0" smtClean="0"/>
              <a:t>    &lt;div id="wrap"&gt;</a:t>
            </a:r>
          </a:p>
          <a:p>
            <a:r>
              <a:rPr lang="en-US" altLang="zh-CN" dirty="0" smtClean="0"/>
              <a:t>        &lt;</a:t>
            </a:r>
            <a:r>
              <a:rPr lang="en-US" altLang="zh-CN" dirty="0" err="1" smtClean="0"/>
              <a:t>ul</a:t>
            </a:r>
            <a:r>
              <a:rPr lang="en-US" altLang="zh-CN" dirty="0" smtClean="0"/>
              <a:t>&gt;</a:t>
            </a:r>
          </a:p>
          <a:p>
            <a:r>
              <a:rPr lang="en-US" altLang="zh-CN" dirty="0" smtClean="0"/>
              <a:t>            &lt;li&gt;&lt;</a:t>
            </a:r>
            <a:r>
              <a:rPr lang="en-US" altLang="zh-CN" dirty="0" err="1" smtClean="0"/>
              <a:t>img</a:t>
            </a:r>
            <a:r>
              <a:rPr lang="en-US" altLang="zh-CN" dirty="0" smtClean="0"/>
              <a:t> </a:t>
            </a:r>
            <a:r>
              <a:rPr lang="en-US" altLang="zh-CN" dirty="0" err="1" smtClean="0"/>
              <a:t>src</a:t>
            </a:r>
            <a:r>
              <a:rPr lang="en-US" altLang="zh-CN" dirty="0" smtClean="0"/>
              <a:t>="images/01.png" alt=""&gt;&lt;/li&gt;</a:t>
            </a:r>
          </a:p>
          <a:p>
            <a:r>
              <a:rPr lang="en-US" altLang="zh-CN" dirty="0" smtClean="0"/>
              <a:t>            &lt;li&gt;&lt;</a:t>
            </a:r>
            <a:r>
              <a:rPr lang="en-US" altLang="zh-CN" dirty="0" err="1" smtClean="0"/>
              <a:t>img</a:t>
            </a:r>
            <a:r>
              <a:rPr lang="en-US" altLang="zh-CN" dirty="0" smtClean="0"/>
              <a:t> </a:t>
            </a:r>
            <a:r>
              <a:rPr lang="en-US" altLang="zh-CN" dirty="0" err="1" smtClean="0"/>
              <a:t>src</a:t>
            </a:r>
            <a:r>
              <a:rPr lang="en-US" altLang="zh-CN" dirty="0" smtClean="0"/>
              <a:t>="images/02.png" alt=""&gt;&lt;/li&gt;</a:t>
            </a:r>
          </a:p>
          <a:p>
            <a:r>
              <a:rPr lang="en-US" altLang="zh-CN" dirty="0" smtClean="0"/>
              <a:t>            &lt;li&gt;&lt;</a:t>
            </a:r>
            <a:r>
              <a:rPr lang="en-US" altLang="zh-CN" dirty="0" err="1" smtClean="0"/>
              <a:t>img</a:t>
            </a:r>
            <a:r>
              <a:rPr lang="en-US" altLang="zh-CN" dirty="0" smtClean="0"/>
              <a:t> </a:t>
            </a:r>
            <a:r>
              <a:rPr lang="en-US" altLang="zh-CN" dirty="0" err="1" smtClean="0"/>
              <a:t>src</a:t>
            </a:r>
            <a:r>
              <a:rPr lang="en-US" altLang="zh-CN" dirty="0" smtClean="0"/>
              <a:t>="images/03.png" alt=""&gt;&lt;/li&gt;</a:t>
            </a:r>
          </a:p>
          <a:p>
            <a:r>
              <a:rPr lang="en-US" altLang="zh-CN" dirty="0" smtClean="0"/>
              <a:t>            &lt;li&gt;&lt;</a:t>
            </a:r>
            <a:r>
              <a:rPr lang="en-US" altLang="zh-CN" dirty="0" err="1" smtClean="0"/>
              <a:t>img</a:t>
            </a:r>
            <a:r>
              <a:rPr lang="en-US" altLang="zh-CN" dirty="0" smtClean="0"/>
              <a:t> </a:t>
            </a:r>
            <a:r>
              <a:rPr lang="en-US" altLang="zh-CN" dirty="0" err="1" smtClean="0"/>
              <a:t>src</a:t>
            </a:r>
            <a:r>
              <a:rPr lang="en-US" altLang="zh-CN" dirty="0" smtClean="0"/>
              <a:t>="images/04.png" alt=""&gt;&lt;/li&gt;</a:t>
            </a:r>
          </a:p>
          <a:p>
            <a:r>
              <a:rPr lang="en-US" altLang="zh-CN" dirty="0" smtClean="0"/>
              <a:t>            &lt;li&gt;&lt;</a:t>
            </a:r>
            <a:r>
              <a:rPr lang="en-US" altLang="zh-CN" dirty="0" err="1" smtClean="0"/>
              <a:t>img</a:t>
            </a:r>
            <a:r>
              <a:rPr lang="en-US" altLang="zh-CN" dirty="0" smtClean="0"/>
              <a:t> </a:t>
            </a:r>
            <a:r>
              <a:rPr lang="en-US" altLang="zh-CN" dirty="0" err="1" smtClean="0"/>
              <a:t>src</a:t>
            </a:r>
            <a:r>
              <a:rPr lang="en-US" altLang="zh-CN" dirty="0" smtClean="0"/>
              <a:t>="images/01.png" alt=""&gt;&lt;/li&gt;</a:t>
            </a:r>
          </a:p>
          <a:p>
            <a:r>
              <a:rPr lang="en-US" altLang="zh-CN" dirty="0" smtClean="0"/>
              <a:t>            &lt;li&gt;&lt;</a:t>
            </a:r>
            <a:r>
              <a:rPr lang="en-US" altLang="zh-CN" dirty="0" err="1" smtClean="0"/>
              <a:t>img</a:t>
            </a:r>
            <a:r>
              <a:rPr lang="en-US" altLang="zh-CN" dirty="0" smtClean="0"/>
              <a:t> </a:t>
            </a:r>
            <a:r>
              <a:rPr lang="en-US" altLang="zh-CN" dirty="0" err="1" smtClean="0"/>
              <a:t>src</a:t>
            </a:r>
            <a:r>
              <a:rPr lang="en-US" altLang="zh-CN" dirty="0" smtClean="0"/>
              <a:t>="images/02.png" alt=""&gt;&lt;/li&gt;</a:t>
            </a:r>
          </a:p>
          <a:p>
            <a:r>
              <a:rPr lang="en-US" altLang="zh-CN" dirty="0" smtClean="0"/>
              <a:t>        &lt;/ul&gt;</a:t>
            </a:r>
          </a:p>
          <a:p>
            <a:r>
              <a:rPr lang="en-US" altLang="zh-CN" dirty="0" smtClean="0"/>
              <a:t>    &lt;/div&gt;       </a:t>
            </a:r>
          </a:p>
          <a:p>
            <a:r>
              <a:rPr lang="en-US" altLang="zh-CN" dirty="0" smtClean="0"/>
              <a:t>&lt;/body&gt;</a:t>
            </a:r>
          </a:p>
          <a:p>
            <a:r>
              <a:rPr lang="en-US" altLang="zh-CN" dirty="0" smtClean="0"/>
              <a:t>&lt;/html&gt;</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65</a:t>
            </a:fld>
            <a:endParaRPr lang="en-US"/>
          </a:p>
        </p:txBody>
      </p:sp>
    </p:spTree>
    <p:extLst>
      <p:ext uri="{BB962C8B-B14F-4D97-AF65-F5344CB8AC3E}">
        <p14:creationId xmlns:p14="http://schemas.microsoft.com/office/powerpoint/2010/main" val="1392156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&lt;!DOCTYPE html&gt;</a:t>
            </a:r>
          </a:p>
          <a:p>
            <a:r>
              <a:rPr lang="en-US" altLang="zh-CN" dirty="0" smtClean="0"/>
              <a:t>&lt;html&gt;</a:t>
            </a:r>
          </a:p>
          <a:p>
            <a:r>
              <a:rPr lang="en-US" altLang="zh-CN" dirty="0" smtClean="0"/>
              <a:t>&lt;head&gt;</a:t>
            </a:r>
          </a:p>
          <a:p>
            <a:r>
              <a:rPr lang="en-US" altLang="zh-CN" dirty="0" smtClean="0"/>
              <a:t>	&lt;meta charset="utf-8"&gt; </a:t>
            </a:r>
          </a:p>
          <a:p>
            <a:r>
              <a:rPr lang="en-US" altLang="zh-CN" dirty="0" smtClean="0"/>
              <a:t>	&lt;title&gt;</a:t>
            </a:r>
            <a:r>
              <a:rPr lang="zh-CN" altLang="en-US" dirty="0" smtClean="0"/>
              <a:t>径向渐变</a:t>
            </a:r>
            <a:r>
              <a:rPr lang="en-US" altLang="zh-CN" dirty="0" smtClean="0"/>
              <a:t>&lt;/title&gt; </a:t>
            </a:r>
          </a:p>
          <a:p>
            <a:r>
              <a:rPr lang="en-US" altLang="zh-CN" dirty="0" smtClean="0"/>
              <a:t>	&lt;style&gt;</a:t>
            </a:r>
          </a:p>
          <a:p>
            <a:r>
              <a:rPr lang="en-US" altLang="zh-CN" dirty="0" smtClean="0"/>
              <a:t>		#wrap{</a:t>
            </a:r>
          </a:p>
          <a:p>
            <a:r>
              <a:rPr lang="en-US" altLang="zh-CN" dirty="0" smtClean="0"/>
              <a:t>			width:600px;</a:t>
            </a:r>
          </a:p>
          <a:p>
            <a:r>
              <a:rPr lang="en-US" altLang="zh-CN" dirty="0" smtClean="0"/>
              <a:t>			margin:20px auto;</a:t>
            </a:r>
          </a:p>
          <a:p>
            <a:r>
              <a:rPr lang="en-US" altLang="zh-CN" dirty="0" smtClean="0"/>
              <a:t>		}</a:t>
            </a:r>
          </a:p>
          <a:p>
            <a:r>
              <a:rPr lang="en-US" altLang="zh-CN" dirty="0" smtClean="0"/>
              <a:t>		p{</a:t>
            </a:r>
          </a:p>
          <a:p>
            <a:r>
              <a:rPr lang="en-US" altLang="zh-CN" dirty="0" smtClean="0"/>
              <a:t>			</a:t>
            </a:r>
            <a:r>
              <a:rPr lang="en-US" altLang="zh-CN" dirty="0" err="1" smtClean="0"/>
              <a:t>float:left</a:t>
            </a:r>
            <a:r>
              <a:rPr lang="en-US" altLang="zh-CN" dirty="0" smtClean="0"/>
              <a:t>;</a:t>
            </a:r>
          </a:p>
          <a:p>
            <a:r>
              <a:rPr lang="en-US" altLang="zh-CN" dirty="0" smtClean="0"/>
              <a:t>			width:250px;</a:t>
            </a:r>
          </a:p>
          <a:p>
            <a:r>
              <a:rPr lang="en-US" altLang="zh-CN" dirty="0" smtClean="0"/>
              <a:t>			height:100px;</a:t>
            </a:r>
          </a:p>
          <a:p>
            <a:r>
              <a:rPr lang="en-US" altLang="zh-CN" dirty="0" smtClean="0"/>
              <a:t>			margin:20px;</a:t>
            </a:r>
          </a:p>
          <a:p>
            <a:r>
              <a:rPr lang="en-US" altLang="zh-CN" dirty="0" smtClean="0"/>
              <a:t>			border:1px solid #000;</a:t>
            </a:r>
          </a:p>
          <a:p>
            <a:r>
              <a:rPr lang="en-US" altLang="zh-CN" dirty="0" smtClean="0"/>
              <a:t>			color:#000;</a:t>
            </a:r>
          </a:p>
          <a:p>
            <a:r>
              <a:rPr lang="en-US" altLang="zh-CN" dirty="0" smtClean="0"/>
              <a:t>			</a:t>
            </a:r>
            <a:r>
              <a:rPr lang="en-US" altLang="zh-CN" dirty="0" err="1" smtClean="0"/>
              <a:t>text-align:center</a:t>
            </a:r>
            <a:r>
              <a:rPr lang="en-US" altLang="zh-CN" dirty="0" smtClean="0"/>
              <a:t>;</a:t>
            </a:r>
          </a:p>
          <a:p>
            <a:r>
              <a:rPr lang="en-US" altLang="zh-CN" dirty="0" smtClean="0"/>
              <a:t>			line-height:100px;</a:t>
            </a:r>
          </a:p>
          <a:p>
            <a:r>
              <a:rPr lang="en-US" altLang="zh-CN" dirty="0" smtClean="0"/>
              <a:t>		}</a:t>
            </a:r>
          </a:p>
          <a:p>
            <a:r>
              <a:rPr lang="en-US" altLang="zh-CN" dirty="0" smtClean="0"/>
              <a:t>		#grad1{</a:t>
            </a:r>
          </a:p>
          <a:p>
            <a:r>
              <a:rPr lang="en-US" altLang="zh-CN" dirty="0" smtClean="0"/>
              <a:t>			background: radial-gradient(circle, yellow, red);</a:t>
            </a:r>
          </a:p>
          <a:p>
            <a:r>
              <a:rPr lang="en-US" altLang="zh-CN" dirty="0" smtClean="0"/>
              <a:t>		}</a:t>
            </a:r>
          </a:p>
          <a:p>
            <a:r>
              <a:rPr lang="en-US" altLang="zh-CN" dirty="0" smtClean="0"/>
              <a:t>		#grad2{</a:t>
            </a:r>
          </a:p>
          <a:p>
            <a:r>
              <a:rPr lang="en-US" altLang="zh-CN" dirty="0" smtClean="0"/>
              <a:t>			background: radial-gradient(circle at 50px </a:t>
            </a:r>
            <a:r>
              <a:rPr lang="en-US" altLang="zh-CN" dirty="0" err="1" smtClean="0"/>
              <a:t>50px</a:t>
            </a:r>
            <a:r>
              <a:rPr lang="en-US" altLang="zh-CN" dirty="0" smtClean="0"/>
              <a:t>, yellow, red);</a:t>
            </a:r>
          </a:p>
          <a:p>
            <a:r>
              <a:rPr lang="en-US" altLang="zh-CN" dirty="0" smtClean="0"/>
              <a:t>		}</a:t>
            </a:r>
          </a:p>
          <a:p>
            <a:r>
              <a:rPr lang="en-US" altLang="zh-CN" dirty="0" smtClean="0"/>
              <a:t>		#grad3{</a:t>
            </a:r>
          </a:p>
          <a:p>
            <a:r>
              <a:rPr lang="en-US" altLang="zh-CN" dirty="0" smtClean="0"/>
              <a:t>			background: radial-gradient(closest-side circle at 50px </a:t>
            </a:r>
            <a:r>
              <a:rPr lang="en-US" altLang="zh-CN" dirty="0" err="1" smtClean="0"/>
              <a:t>50px</a:t>
            </a:r>
            <a:r>
              <a:rPr lang="en-US" altLang="zh-CN" dirty="0" smtClean="0"/>
              <a:t>, yellow, red);  </a:t>
            </a:r>
          </a:p>
          <a:p>
            <a:r>
              <a:rPr lang="en-US" altLang="zh-CN" dirty="0" smtClean="0"/>
              <a:t>		}</a:t>
            </a:r>
          </a:p>
          <a:p>
            <a:r>
              <a:rPr lang="en-US" altLang="zh-CN" dirty="0" smtClean="0"/>
              <a:t>		#grad4{</a:t>
            </a:r>
          </a:p>
          <a:p>
            <a:r>
              <a:rPr lang="en-US" altLang="zh-CN" dirty="0" smtClean="0"/>
              <a:t>			background: radial-gradient(closest-side circle, yellow, orange, red, white); </a:t>
            </a:r>
          </a:p>
          <a:p>
            <a:r>
              <a:rPr lang="en-US" altLang="zh-CN" dirty="0" smtClean="0"/>
              <a:t>		}</a:t>
            </a:r>
          </a:p>
          <a:p>
            <a:r>
              <a:rPr lang="en-US" altLang="zh-CN" dirty="0" smtClean="0"/>
              <a:t>		#grad5{</a:t>
            </a:r>
          </a:p>
          <a:p>
            <a:r>
              <a:rPr lang="en-US" altLang="zh-CN" dirty="0" smtClean="0"/>
              <a:t>			background: radial-gradient(100px 50px ellipse, transparent 40px, yellow 41px, red);</a:t>
            </a:r>
          </a:p>
          <a:p>
            <a:r>
              <a:rPr lang="en-US" altLang="zh-CN" dirty="0" smtClean="0"/>
              <a:t>		}</a:t>
            </a:r>
          </a:p>
          <a:p>
            <a:r>
              <a:rPr lang="en-US" altLang="zh-CN" dirty="0" smtClean="0"/>
              <a:t>		#grad6{</a:t>
            </a:r>
          </a:p>
          <a:p>
            <a:r>
              <a:rPr lang="en-US" altLang="zh-CN" dirty="0" smtClean="0"/>
              <a:t>			background: radial-gradient(200px 100px ellipse, transparent 40px, yellow 41px, red 49px, transparent 50px),</a:t>
            </a:r>
          </a:p>
          <a:p>
            <a:r>
              <a:rPr lang="en-US" altLang="zh-CN" dirty="0" smtClean="0"/>
              <a:t>					radial-gradient(16px </a:t>
            </a:r>
            <a:r>
              <a:rPr lang="en-US" altLang="zh-CN" dirty="0" err="1" smtClean="0"/>
              <a:t>circle,red</a:t>
            </a:r>
            <a:r>
              <a:rPr lang="en-US" altLang="zh-CN" dirty="0" smtClean="0"/>
              <a:t> 8px, transparent 16px);</a:t>
            </a:r>
          </a:p>
          <a:p>
            <a:r>
              <a:rPr lang="en-US" altLang="zh-CN" dirty="0" smtClean="0"/>
              <a:t>		}</a:t>
            </a:r>
          </a:p>
          <a:p>
            <a:r>
              <a:rPr lang="en-US" altLang="zh-CN" dirty="0" smtClean="0"/>
              <a:t>	&lt;/style&gt;</a:t>
            </a:r>
          </a:p>
          <a:p>
            <a:r>
              <a:rPr lang="en-US" altLang="zh-CN" dirty="0" smtClean="0"/>
              <a:t>&lt;/head&gt;</a:t>
            </a:r>
          </a:p>
          <a:p>
            <a:r>
              <a:rPr lang="en-US" altLang="zh-CN" dirty="0" smtClean="0"/>
              <a:t>&lt;body&gt;</a:t>
            </a:r>
          </a:p>
          <a:p>
            <a:r>
              <a:rPr lang="en-US" altLang="zh-CN" dirty="0" smtClean="0"/>
              <a:t>	&lt;div id="wrap"&gt;</a:t>
            </a:r>
          </a:p>
          <a:p>
            <a:r>
              <a:rPr lang="en-US" altLang="zh-CN" dirty="0" smtClean="0"/>
              <a:t>		&lt;p id="grad1"&gt;</a:t>
            </a:r>
            <a:r>
              <a:rPr lang="zh-CN" altLang="en-US" dirty="0" smtClean="0"/>
              <a:t>简单的圆形渐变</a:t>
            </a:r>
            <a:r>
              <a:rPr lang="en-US" altLang="zh-CN" dirty="0" smtClean="0"/>
              <a:t>&lt;/p&gt;</a:t>
            </a:r>
          </a:p>
          <a:p>
            <a:r>
              <a:rPr lang="en-US" altLang="zh-CN" dirty="0" smtClean="0"/>
              <a:t>		&lt;p id="grad2"&gt;</a:t>
            </a:r>
            <a:r>
              <a:rPr lang="zh-CN" altLang="en-US" dirty="0" smtClean="0"/>
              <a:t>指定渐变起始点位置</a:t>
            </a:r>
            <a:r>
              <a:rPr lang="en-US" altLang="zh-CN" dirty="0" smtClean="0"/>
              <a:t>&lt;/p&gt;</a:t>
            </a:r>
          </a:p>
          <a:p>
            <a:r>
              <a:rPr lang="en-US" altLang="zh-CN" dirty="0" smtClean="0"/>
              <a:t>		&lt;p id="grad3"&gt;</a:t>
            </a:r>
            <a:r>
              <a:rPr lang="zh-CN" altLang="en-US" dirty="0" smtClean="0"/>
              <a:t>指定渐变终止点位置</a:t>
            </a:r>
            <a:r>
              <a:rPr lang="en-US" altLang="zh-CN" dirty="0" smtClean="0"/>
              <a:t>&lt;/p&gt;</a:t>
            </a:r>
          </a:p>
          <a:p>
            <a:r>
              <a:rPr lang="en-US" altLang="zh-CN" dirty="0" smtClean="0"/>
              <a:t>		&lt;p id="grad4"&gt;</a:t>
            </a:r>
            <a:r>
              <a:rPr lang="zh-CN" altLang="en-US" dirty="0" smtClean="0"/>
              <a:t>指定渐变颜色节点</a:t>
            </a:r>
            <a:r>
              <a:rPr lang="en-US" altLang="zh-CN" dirty="0" smtClean="0"/>
              <a:t>&lt;/p&gt;</a:t>
            </a:r>
          </a:p>
          <a:p>
            <a:r>
              <a:rPr lang="en-US" altLang="zh-CN" dirty="0" smtClean="0"/>
              <a:t>		&lt;p id="grad5"&gt;</a:t>
            </a:r>
            <a:r>
              <a:rPr lang="zh-CN" altLang="en-US" dirty="0" smtClean="0"/>
              <a:t>指定椭圆类型及大小的径向渐变</a:t>
            </a:r>
            <a:r>
              <a:rPr lang="en-US" altLang="zh-CN" dirty="0" smtClean="0"/>
              <a:t>&lt;/p&gt;</a:t>
            </a:r>
          </a:p>
          <a:p>
            <a:r>
              <a:rPr lang="en-US" altLang="zh-CN" dirty="0" smtClean="0"/>
              <a:t>		&lt;p id="grad6"&gt;</a:t>
            </a:r>
            <a:r>
              <a:rPr lang="zh-CN" altLang="en-US" dirty="0" smtClean="0"/>
              <a:t>可累加的径向渐变背景图</a:t>
            </a:r>
            <a:r>
              <a:rPr lang="en-US" altLang="zh-CN" dirty="0" smtClean="0"/>
              <a:t>&lt;/p&gt;</a:t>
            </a:r>
          </a:p>
          <a:p>
            <a:r>
              <a:rPr lang="en-US" altLang="zh-CN" dirty="0" smtClean="0"/>
              <a:t>	&lt;/div&gt;</a:t>
            </a:r>
          </a:p>
          <a:p>
            <a:r>
              <a:rPr lang="en-US" altLang="zh-CN" dirty="0" smtClean="0"/>
              <a:t>&lt;/body&gt;</a:t>
            </a:r>
          </a:p>
          <a:p>
            <a:r>
              <a:rPr lang="en-US" altLang="zh-CN" dirty="0" smtClean="0"/>
              <a:t>&lt;/html&gt;</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76</a:t>
            </a:fld>
            <a:endParaRPr lang="en-US"/>
          </a:p>
        </p:txBody>
      </p:sp>
    </p:spTree>
    <p:extLst>
      <p:ext uri="{BB962C8B-B14F-4D97-AF65-F5344CB8AC3E}">
        <p14:creationId xmlns:p14="http://schemas.microsoft.com/office/powerpoint/2010/main" val="2712268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&lt;!DOCTYPE html&gt;</a:t>
            </a:r>
          </a:p>
          <a:p>
            <a:r>
              <a:rPr lang="en-US" altLang="zh-CN" dirty="0" smtClean="0"/>
              <a:t>&lt;html&gt;</a:t>
            </a:r>
          </a:p>
          <a:p>
            <a:r>
              <a:rPr lang="en-US" altLang="zh-CN" dirty="0" smtClean="0"/>
              <a:t>&lt;head&gt;</a:t>
            </a:r>
          </a:p>
          <a:p>
            <a:r>
              <a:rPr lang="en-US" altLang="zh-CN" dirty="0" smtClean="0"/>
              <a:t>    &lt;meta charset="UTF-8"&gt;</a:t>
            </a:r>
          </a:p>
          <a:p>
            <a:r>
              <a:rPr lang="en-US" altLang="zh-CN" dirty="0" smtClean="0"/>
              <a:t>    &lt;title&gt;</a:t>
            </a:r>
            <a:r>
              <a:rPr lang="zh-CN" altLang="en-US" dirty="0" smtClean="0"/>
              <a:t>遮罩图片动画</a:t>
            </a:r>
            <a:r>
              <a:rPr lang="en-US" altLang="zh-CN" dirty="0" smtClean="0"/>
              <a:t>&lt;/title&gt;</a:t>
            </a:r>
          </a:p>
          <a:p>
            <a:r>
              <a:rPr lang="en-US" altLang="zh-CN" dirty="0" smtClean="0"/>
              <a:t>		&lt;style&gt;</a:t>
            </a:r>
          </a:p>
          <a:p>
            <a:r>
              <a:rPr lang="en-US" altLang="zh-CN" dirty="0" smtClean="0"/>
              <a:t>			body{margin:0;padding:0;}</a:t>
            </a:r>
          </a:p>
          <a:p>
            <a:r>
              <a:rPr lang="en-US" altLang="zh-CN" dirty="0" smtClean="0"/>
              <a:t>			.</a:t>
            </a:r>
            <a:r>
              <a:rPr lang="en-US" altLang="zh-CN" dirty="0" err="1" smtClean="0"/>
              <a:t>img</a:t>
            </a:r>
            <a:r>
              <a:rPr lang="en-US" altLang="zh-CN" dirty="0" smtClean="0"/>
              <a:t>{</a:t>
            </a:r>
          </a:p>
          <a:p>
            <a:r>
              <a:rPr lang="en-US" altLang="zh-CN" dirty="0" smtClean="0"/>
              <a:t>				</a:t>
            </a:r>
            <a:r>
              <a:rPr lang="en-US" altLang="zh-CN" dirty="0" err="1" smtClean="0"/>
              <a:t>position:relative</a:t>
            </a:r>
            <a:r>
              <a:rPr lang="en-US" altLang="zh-CN" dirty="0" smtClean="0"/>
              <a:t>;</a:t>
            </a:r>
          </a:p>
          <a:p>
            <a:r>
              <a:rPr lang="en-US" altLang="zh-CN" dirty="0" smtClean="0"/>
              <a:t>				width:500px;</a:t>
            </a:r>
          </a:p>
          <a:p>
            <a:r>
              <a:rPr lang="en-US" altLang="zh-CN" dirty="0" smtClean="0"/>
              <a:t>				height:400px;</a:t>
            </a:r>
          </a:p>
          <a:p>
            <a:r>
              <a:rPr lang="en-US" altLang="zh-CN" dirty="0" smtClean="0"/>
              <a:t>				margin:0 auto;</a:t>
            </a:r>
          </a:p>
          <a:p>
            <a:r>
              <a:rPr lang="en-US" altLang="zh-CN" dirty="0" smtClean="0"/>
              <a:t>			}</a:t>
            </a:r>
          </a:p>
          <a:p>
            <a:r>
              <a:rPr lang="en-US" altLang="zh-CN" dirty="0" smtClean="0"/>
              <a:t>			.top-</a:t>
            </a:r>
            <a:r>
              <a:rPr lang="en-US" altLang="zh-CN" dirty="0" err="1" smtClean="0"/>
              <a:t>left,.top</a:t>
            </a:r>
            <a:r>
              <a:rPr lang="en-US" altLang="zh-CN" dirty="0" smtClean="0"/>
              <a:t>-right{</a:t>
            </a:r>
          </a:p>
          <a:p>
            <a:r>
              <a:rPr lang="en-US" altLang="zh-CN" dirty="0" smtClean="0"/>
              <a:t>				</a:t>
            </a:r>
            <a:r>
              <a:rPr lang="en-US" altLang="zh-CN" dirty="0" err="1" smtClean="0"/>
              <a:t>position:absolute</a:t>
            </a:r>
            <a:r>
              <a:rPr lang="en-US" altLang="zh-CN" dirty="0" smtClean="0"/>
              <a:t>;</a:t>
            </a:r>
          </a:p>
          <a:p>
            <a:r>
              <a:rPr lang="en-US" altLang="zh-CN" dirty="0" smtClean="0"/>
              <a:t>				width:500px;</a:t>
            </a:r>
          </a:p>
          <a:p>
            <a:r>
              <a:rPr lang="en-US" altLang="zh-CN" dirty="0" smtClean="0"/>
              <a:t>				height:400px;</a:t>
            </a:r>
          </a:p>
          <a:p>
            <a:r>
              <a:rPr lang="en-US" altLang="zh-CN" dirty="0" smtClean="0"/>
              <a:t>				left:0px;</a:t>
            </a:r>
          </a:p>
          <a:p>
            <a:r>
              <a:rPr lang="en-US" altLang="zh-CN" dirty="0" smtClean="0"/>
              <a:t>				top:0px;</a:t>
            </a:r>
          </a:p>
          <a:p>
            <a:r>
              <a:rPr lang="en-US" altLang="zh-CN" dirty="0" smtClean="0"/>
              <a:t>				</a:t>
            </a:r>
            <a:r>
              <a:rPr lang="en-US" altLang="zh-CN" dirty="0" err="1" smtClean="0"/>
              <a:t>background:url</a:t>
            </a:r>
            <a:r>
              <a:rPr lang="en-US" altLang="zh-CN" dirty="0" smtClean="0"/>
              <a:t>('images/scene.png') no-repeat;</a:t>
            </a:r>
          </a:p>
          <a:p>
            <a:r>
              <a:rPr lang="en-US" altLang="zh-CN" dirty="0" smtClean="0"/>
              <a:t>			}</a:t>
            </a:r>
          </a:p>
          <a:p>
            <a:r>
              <a:rPr lang="en-US" altLang="zh-CN" dirty="0" smtClean="0"/>
              <a:t>			.top-left{				</a:t>
            </a:r>
          </a:p>
          <a:p>
            <a:r>
              <a:rPr lang="en-US" altLang="zh-CN" dirty="0" smtClean="0"/>
              <a:t>				-</a:t>
            </a:r>
            <a:r>
              <a:rPr lang="en-US" altLang="zh-CN" dirty="0" err="1" smtClean="0"/>
              <a:t>webkit-mask:url</a:t>
            </a:r>
            <a:r>
              <a:rPr lang="en-US" altLang="zh-CN" dirty="0" smtClean="0"/>
              <a:t>('images/heart.png') no-repeat;</a:t>
            </a:r>
          </a:p>
          <a:p>
            <a:r>
              <a:rPr lang="en-US" altLang="zh-CN" dirty="0" smtClean="0"/>
              <a:t>				animation:move1 3s 0.2s ease-out forwards;</a:t>
            </a:r>
          </a:p>
          <a:p>
            <a:r>
              <a:rPr lang="en-US" altLang="zh-CN" dirty="0" smtClean="0"/>
              <a:t>			}</a:t>
            </a:r>
          </a:p>
          <a:p>
            <a:r>
              <a:rPr lang="en-US" altLang="zh-CN" dirty="0" smtClean="0"/>
              <a:t>			.top-right{</a:t>
            </a:r>
          </a:p>
          <a:p>
            <a:r>
              <a:rPr lang="en-US" altLang="zh-CN" dirty="0" smtClean="0"/>
              <a:t>			    -</a:t>
            </a:r>
            <a:r>
              <a:rPr lang="en-US" altLang="zh-CN" dirty="0" err="1" smtClean="0"/>
              <a:t>webkit-mask:url</a:t>
            </a:r>
            <a:r>
              <a:rPr lang="en-US" altLang="zh-CN" dirty="0" smtClean="0"/>
              <a:t>('images/heart.png') right top no-repeat;</a:t>
            </a:r>
          </a:p>
          <a:p>
            <a:r>
              <a:rPr lang="en-US" altLang="zh-CN" dirty="0" smtClean="0"/>
              <a:t>				animation:move2 3s 0.2s ease-out forwards;</a:t>
            </a:r>
          </a:p>
          <a:p>
            <a:r>
              <a:rPr lang="en-US" altLang="zh-CN" dirty="0" smtClean="0"/>
              <a:t>			}</a:t>
            </a:r>
          </a:p>
          <a:p>
            <a:r>
              <a:rPr lang="en-US" altLang="zh-CN" dirty="0" smtClean="0"/>
              <a:t>			@</a:t>
            </a:r>
            <a:r>
              <a:rPr lang="en-US" altLang="zh-CN" dirty="0" err="1" smtClean="0"/>
              <a:t>keyframes</a:t>
            </a:r>
            <a:r>
              <a:rPr lang="en-US" altLang="zh-CN" dirty="0" smtClean="0"/>
              <a:t> move1{</a:t>
            </a:r>
          </a:p>
          <a:p>
            <a:r>
              <a:rPr lang="en-US" altLang="zh-CN" dirty="0" smtClean="0"/>
              <a:t>				0%{-</a:t>
            </a:r>
            <a:r>
              <a:rPr lang="en-US" altLang="zh-CN" dirty="0" err="1" smtClean="0"/>
              <a:t>webkit-mask:url</a:t>
            </a:r>
            <a:r>
              <a:rPr lang="en-US" altLang="zh-CN" dirty="0" smtClean="0"/>
              <a:t>('images/heart.png') left top no-repeat;}</a:t>
            </a:r>
          </a:p>
          <a:p>
            <a:r>
              <a:rPr lang="en-US" altLang="zh-CN" dirty="0" smtClean="0"/>
              <a:t>				100%{-</a:t>
            </a:r>
            <a:r>
              <a:rPr lang="en-US" altLang="zh-CN" dirty="0" err="1" smtClean="0"/>
              <a:t>webkit-mask:url</a:t>
            </a:r>
            <a:r>
              <a:rPr lang="en-US" altLang="zh-CN" dirty="0" smtClean="0"/>
              <a:t>('images/heart.png') center no-repeat;}</a:t>
            </a:r>
          </a:p>
          <a:p>
            <a:r>
              <a:rPr lang="en-US" altLang="zh-CN" dirty="0" smtClean="0"/>
              <a:t>			}			</a:t>
            </a:r>
          </a:p>
          <a:p>
            <a:r>
              <a:rPr lang="en-US" altLang="zh-CN" dirty="0" smtClean="0"/>
              <a:t>			@</a:t>
            </a:r>
            <a:r>
              <a:rPr lang="en-US" altLang="zh-CN" dirty="0" err="1" smtClean="0"/>
              <a:t>keyframes</a:t>
            </a:r>
            <a:r>
              <a:rPr lang="en-US" altLang="zh-CN" dirty="0" smtClean="0"/>
              <a:t> move2{</a:t>
            </a:r>
          </a:p>
          <a:p>
            <a:r>
              <a:rPr lang="en-US" altLang="zh-CN" dirty="0" smtClean="0"/>
              <a:t>				0%{-</a:t>
            </a:r>
            <a:r>
              <a:rPr lang="en-US" altLang="zh-CN" dirty="0" err="1" smtClean="0"/>
              <a:t>webkit-mask:url</a:t>
            </a:r>
            <a:r>
              <a:rPr lang="en-US" altLang="zh-CN" dirty="0" smtClean="0"/>
              <a:t>('images/heart.png') right top no-repeat;}</a:t>
            </a:r>
          </a:p>
          <a:p>
            <a:r>
              <a:rPr lang="en-US" altLang="zh-CN" dirty="0" smtClean="0"/>
              <a:t>				100%{-</a:t>
            </a:r>
            <a:r>
              <a:rPr lang="en-US" altLang="zh-CN" dirty="0" err="1" smtClean="0"/>
              <a:t>webkit-mask:url</a:t>
            </a:r>
            <a:r>
              <a:rPr lang="en-US" altLang="zh-CN" dirty="0" smtClean="0"/>
              <a:t>('images/heart.png') center no-repeat;}</a:t>
            </a:r>
          </a:p>
          <a:p>
            <a:r>
              <a:rPr lang="en-US" altLang="zh-CN" dirty="0" smtClean="0"/>
              <a:t>			}</a:t>
            </a:r>
          </a:p>
          <a:p>
            <a:r>
              <a:rPr lang="en-US" altLang="zh-CN" dirty="0" smtClean="0"/>
              <a:t>		&lt;/style&gt;</a:t>
            </a:r>
          </a:p>
          <a:p>
            <a:r>
              <a:rPr lang="en-US" altLang="zh-CN" dirty="0" smtClean="0"/>
              <a:t>	&lt;/head&gt;</a:t>
            </a:r>
          </a:p>
          <a:p>
            <a:r>
              <a:rPr lang="en-US" altLang="zh-CN" dirty="0" smtClean="0"/>
              <a:t>	&lt;body&gt; </a:t>
            </a:r>
          </a:p>
          <a:p>
            <a:r>
              <a:rPr lang="en-US" altLang="zh-CN" dirty="0" smtClean="0"/>
              <a:t>		&lt;div class="</a:t>
            </a:r>
            <a:r>
              <a:rPr lang="en-US" altLang="zh-CN" dirty="0" err="1" smtClean="0"/>
              <a:t>img</a:t>
            </a:r>
            <a:r>
              <a:rPr lang="en-US" altLang="zh-CN" dirty="0" smtClean="0"/>
              <a:t>"&gt;			</a:t>
            </a:r>
          </a:p>
          <a:p>
            <a:r>
              <a:rPr lang="en-US" altLang="zh-CN" dirty="0" smtClean="0"/>
              <a:t>			&lt;div class="top-left"&gt;&lt;/div&gt;</a:t>
            </a:r>
          </a:p>
          <a:p>
            <a:r>
              <a:rPr lang="en-US" altLang="zh-CN" dirty="0" smtClean="0"/>
              <a:t>			&lt;div class="top-right"&gt;&lt;/div&gt;		</a:t>
            </a:r>
          </a:p>
          <a:p>
            <a:r>
              <a:rPr lang="en-US" altLang="zh-CN" dirty="0" smtClean="0"/>
              <a:t>		&lt;/div&gt;		</a:t>
            </a:r>
          </a:p>
          <a:p>
            <a:r>
              <a:rPr lang="en-US" altLang="zh-CN" dirty="0" smtClean="0"/>
              <a:t>	&lt;/body&gt;</a:t>
            </a:r>
          </a:p>
          <a:p>
            <a:r>
              <a:rPr lang="en-US" altLang="zh-CN" dirty="0" smtClean="0"/>
              <a:t>&lt;/html&gt;</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83</a:t>
            </a:fld>
            <a:endParaRPr lang="en-US"/>
          </a:p>
        </p:txBody>
      </p:sp>
    </p:spTree>
    <p:extLst>
      <p:ext uri="{BB962C8B-B14F-4D97-AF65-F5344CB8AC3E}">
        <p14:creationId xmlns:p14="http://schemas.microsoft.com/office/powerpoint/2010/main" val="86012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106</a:t>
            </a:fld>
            <a:endParaRPr lang="en-US"/>
          </a:p>
        </p:txBody>
      </p:sp>
    </p:spTree>
    <p:extLst>
      <p:ext uri="{BB962C8B-B14F-4D97-AF65-F5344CB8AC3E}">
        <p14:creationId xmlns:p14="http://schemas.microsoft.com/office/powerpoint/2010/main" val="130080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a:t>
            </a:fld>
            <a:endParaRPr lang="en-US"/>
          </a:p>
        </p:txBody>
      </p:sp>
    </p:spTree>
    <p:extLst>
      <p:ext uri="{BB962C8B-B14F-4D97-AF65-F5344CB8AC3E}">
        <p14:creationId xmlns:p14="http://schemas.microsoft.com/office/powerpoint/2010/main" val="2035141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一、什么是</a:t>
            </a:r>
            <a:r>
              <a:rPr lang="en-US" altLang="zh-CN" dirty="0" smtClean="0"/>
              <a:t>HTML</a:t>
            </a:r>
            <a:r>
              <a:rPr lang="zh-CN" altLang="en-US" dirty="0" smtClean="0"/>
              <a:t>语义化标签</a:t>
            </a:r>
            <a:endParaRPr lang="en-US" altLang="zh-CN" dirty="0" smtClean="0"/>
          </a:p>
          <a:p>
            <a:r>
              <a:rPr lang="zh-CN" altLang="en-US" dirty="0" smtClean="0"/>
              <a:t>语义化的标签，旨在让标签有自己的含义。</a:t>
            </a:r>
            <a:endParaRPr lang="en-US" altLang="zh-CN" dirty="0" smtClean="0"/>
          </a:p>
          <a:p>
            <a:r>
              <a:rPr lang="en-US" altLang="zh-CN" dirty="0" smtClean="0"/>
              <a:t>&lt;p&gt;</a:t>
            </a:r>
            <a:r>
              <a:rPr lang="zh-CN" altLang="en-US" dirty="0" smtClean="0"/>
              <a:t>一行文字</a:t>
            </a:r>
            <a:r>
              <a:rPr lang="en-US" altLang="zh-CN" dirty="0" smtClean="0"/>
              <a:t>&lt;/p&gt;</a:t>
            </a:r>
          </a:p>
          <a:p>
            <a:r>
              <a:rPr lang="en-US" altLang="zh-CN" dirty="0" smtClean="0"/>
              <a:t>&lt;span&gt;</a:t>
            </a:r>
            <a:r>
              <a:rPr lang="zh-CN" altLang="en-US" dirty="0" smtClean="0"/>
              <a:t>一行文字</a:t>
            </a:r>
            <a:r>
              <a:rPr lang="en-US" altLang="zh-CN" dirty="0" smtClean="0"/>
              <a:t>&lt;/span&gt;</a:t>
            </a:r>
          </a:p>
          <a:p>
            <a:r>
              <a:rPr lang="zh-CN" altLang="en-US" dirty="0" smtClean="0"/>
              <a:t>如上代码，</a:t>
            </a:r>
            <a:r>
              <a:rPr lang="en-US" altLang="zh-CN" dirty="0" smtClean="0"/>
              <a:t>p </a:t>
            </a:r>
            <a:r>
              <a:rPr lang="zh-CN" altLang="en-US" dirty="0" smtClean="0"/>
              <a:t>标签与 </a:t>
            </a:r>
            <a:r>
              <a:rPr lang="en-US" altLang="zh-CN" dirty="0" smtClean="0"/>
              <a:t>span </a:t>
            </a:r>
            <a:r>
              <a:rPr lang="zh-CN" altLang="en-US" dirty="0" smtClean="0"/>
              <a:t>标签都区别之一就是，</a:t>
            </a:r>
            <a:r>
              <a:rPr lang="en-US" altLang="zh-CN" dirty="0" smtClean="0"/>
              <a:t>p </a:t>
            </a:r>
            <a:r>
              <a:rPr lang="zh-CN" altLang="en-US" dirty="0" smtClean="0"/>
              <a:t>标签的含义是：段落。而 </a:t>
            </a:r>
            <a:r>
              <a:rPr lang="en-US" altLang="zh-CN" dirty="0" smtClean="0"/>
              <a:t>span </a:t>
            </a:r>
            <a:r>
              <a:rPr lang="zh-CN" altLang="en-US" dirty="0" smtClean="0"/>
              <a:t>标签责没有独特的含义。</a:t>
            </a:r>
            <a:endParaRPr lang="en-US" altLang="zh-CN" dirty="0" smtClean="0"/>
          </a:p>
          <a:p>
            <a:r>
              <a:rPr lang="zh-CN" altLang="en-US" dirty="0" smtClean="0"/>
              <a:t>二、语义化标签的优势</a:t>
            </a:r>
            <a:endParaRPr lang="en-US" altLang="zh-CN" dirty="0" smtClean="0"/>
          </a:p>
          <a:p>
            <a:r>
              <a:rPr lang="zh-CN" altLang="en-US" dirty="0" smtClean="0"/>
              <a:t>代码结构清晰，方便阅读，有利于团队合作开发。</a:t>
            </a:r>
            <a:endParaRPr lang="en-US" altLang="zh-CN" dirty="0" smtClean="0"/>
          </a:p>
          <a:p>
            <a:r>
              <a:rPr lang="zh-CN" altLang="en-US" dirty="0" smtClean="0"/>
              <a:t>方便其他设备解析（如屏幕阅读器、盲人阅读器、移动设备）以语义的方式来渲染网页。</a:t>
            </a:r>
            <a:endParaRPr lang="en-US" altLang="zh-CN" dirty="0" smtClean="0"/>
          </a:p>
          <a:p>
            <a:r>
              <a:rPr lang="zh-CN" altLang="en-US" dirty="0" smtClean="0"/>
              <a:t>有利于搜索引擎优化（</a:t>
            </a:r>
            <a:r>
              <a:rPr lang="en-US" altLang="zh-CN" dirty="0" smtClean="0"/>
              <a:t>SEO</a:t>
            </a:r>
            <a:r>
              <a:rPr lang="zh-CN" altLang="en-US" dirty="0" smtClean="0"/>
              <a:t>）。</a:t>
            </a:r>
            <a:endParaRPr lang="en-US" altLang="zh-CN" dirty="0" smtClean="0"/>
          </a:p>
          <a:p>
            <a:r>
              <a:rPr lang="zh-CN" altLang="en-US" dirty="0" smtClean="0"/>
              <a:t>三、常见的语义化标签</a:t>
            </a:r>
            <a:endParaRPr lang="en-US" altLang="zh-CN" dirty="0" smtClean="0"/>
          </a:p>
          <a:p>
            <a:r>
              <a:rPr lang="zh-CN" altLang="en-US" dirty="0" smtClean="0"/>
              <a:t>因此我们在写页面结构时，应尽量使用有 语义的</a:t>
            </a:r>
            <a:r>
              <a:rPr lang="en-US" altLang="zh-CN" dirty="0" smtClean="0"/>
              <a:t>HTML </a:t>
            </a:r>
            <a:r>
              <a:rPr lang="zh-CN" altLang="en-US" dirty="0" smtClean="0"/>
              <a:t>标签</a:t>
            </a:r>
            <a:endParaRPr lang="en-US" altLang="zh-CN" dirty="0" smtClean="0"/>
          </a:p>
          <a:p>
            <a:r>
              <a:rPr lang="en-US" altLang="zh-CN" dirty="0" smtClean="0"/>
              <a:t>&lt;title&gt;</a:t>
            </a:r>
            <a:r>
              <a:rPr lang="zh-CN" altLang="en-US" dirty="0" smtClean="0"/>
              <a:t>：页面主体内容。</a:t>
            </a:r>
            <a:endParaRPr lang="en-US" altLang="zh-CN" dirty="0" smtClean="0"/>
          </a:p>
          <a:p>
            <a:r>
              <a:rPr lang="en-US" altLang="zh-CN" dirty="0" smtClean="0"/>
              <a:t>&lt;</a:t>
            </a:r>
            <a:r>
              <a:rPr lang="en-US" altLang="zh-CN" dirty="0" err="1" smtClean="0"/>
              <a:t>hn</a:t>
            </a:r>
            <a:r>
              <a:rPr lang="en-US" altLang="zh-CN" dirty="0" smtClean="0"/>
              <a:t>&gt;</a:t>
            </a:r>
            <a:r>
              <a:rPr lang="zh-CN" altLang="en-US" dirty="0" smtClean="0"/>
              <a:t>：</a:t>
            </a:r>
            <a:r>
              <a:rPr lang="en-US" altLang="zh-CN" dirty="0" smtClean="0"/>
              <a:t>h1~h6</a:t>
            </a:r>
            <a:r>
              <a:rPr lang="zh-CN" altLang="en-US" dirty="0" smtClean="0"/>
              <a:t>，分级标题，</a:t>
            </a:r>
            <a:r>
              <a:rPr lang="en-US" altLang="zh-CN" dirty="0" smtClean="0"/>
              <a:t>&lt;h1&gt; </a:t>
            </a:r>
            <a:r>
              <a:rPr lang="zh-CN" altLang="en-US" dirty="0" smtClean="0"/>
              <a:t>与 </a:t>
            </a:r>
            <a:r>
              <a:rPr lang="en-US" altLang="zh-CN" dirty="0" smtClean="0"/>
              <a:t>&lt;title&gt; </a:t>
            </a:r>
            <a:r>
              <a:rPr lang="zh-CN" altLang="en-US" dirty="0" smtClean="0"/>
              <a:t>协调有利于搜索引擎优化。</a:t>
            </a:r>
            <a:endParaRPr lang="en-US" altLang="zh-CN" dirty="0" smtClean="0"/>
          </a:p>
          <a:p>
            <a:r>
              <a:rPr lang="en-US" altLang="zh-CN" dirty="0" smtClean="0"/>
              <a:t>&lt;ul&gt;</a:t>
            </a:r>
            <a:r>
              <a:rPr lang="zh-CN" altLang="en-US" dirty="0" smtClean="0"/>
              <a:t>：无序列表。</a:t>
            </a:r>
            <a:endParaRPr lang="en-US" altLang="zh-CN" dirty="0" smtClean="0"/>
          </a:p>
          <a:p>
            <a:r>
              <a:rPr lang="en-US" altLang="zh-CN" dirty="0" smtClean="0"/>
              <a:t>&lt;li&gt;</a:t>
            </a:r>
            <a:r>
              <a:rPr lang="zh-CN" altLang="en-US" dirty="0" smtClean="0"/>
              <a:t>：有序列表。</a:t>
            </a:r>
            <a:endParaRPr lang="en-US" altLang="zh-CN" dirty="0" smtClean="0"/>
          </a:p>
          <a:p>
            <a:r>
              <a:rPr lang="en-US" altLang="zh-CN" dirty="0" smtClean="0"/>
              <a:t>&lt;header&gt;</a:t>
            </a:r>
            <a:r>
              <a:rPr lang="zh-CN" altLang="en-US" dirty="0" smtClean="0"/>
              <a:t>：页眉通常包括网站标志、主导航、全站链接以及搜索框。</a:t>
            </a:r>
            <a:endParaRPr lang="en-US" altLang="zh-CN" dirty="0" smtClean="0"/>
          </a:p>
          <a:p>
            <a:r>
              <a:rPr lang="en-US" altLang="zh-CN" dirty="0" smtClean="0"/>
              <a:t>&lt;</a:t>
            </a:r>
            <a:r>
              <a:rPr lang="en-US" altLang="zh-CN" dirty="0" err="1" smtClean="0"/>
              <a:t>nav</a:t>
            </a:r>
            <a:r>
              <a:rPr lang="en-US" altLang="zh-CN" dirty="0" smtClean="0"/>
              <a:t>&gt;</a:t>
            </a:r>
            <a:r>
              <a:rPr lang="zh-CN" altLang="en-US" dirty="0" smtClean="0"/>
              <a:t>：标记导航，仅对文档中重要的链接群使用。</a:t>
            </a:r>
            <a:endParaRPr lang="en-US" altLang="zh-CN" dirty="0" smtClean="0"/>
          </a:p>
          <a:p>
            <a:r>
              <a:rPr lang="en-US" altLang="zh-CN" dirty="0" smtClean="0"/>
              <a:t>&lt;main&gt;</a:t>
            </a:r>
            <a:r>
              <a:rPr lang="zh-CN" altLang="en-US" dirty="0" smtClean="0"/>
              <a:t>：页面主要内容，一个页面只能使用一次。如果是</a:t>
            </a:r>
            <a:r>
              <a:rPr lang="en-US" altLang="zh-CN" dirty="0" smtClean="0"/>
              <a:t>web</a:t>
            </a:r>
            <a:r>
              <a:rPr lang="zh-CN" altLang="en-US" dirty="0" smtClean="0"/>
              <a:t>应用，则包围其主要功能。</a:t>
            </a:r>
            <a:endParaRPr lang="en-US" altLang="zh-CN" dirty="0" smtClean="0"/>
          </a:p>
          <a:p>
            <a:r>
              <a:rPr lang="en-US" altLang="zh-CN" dirty="0" smtClean="0"/>
              <a:t>&lt;article&gt;</a:t>
            </a:r>
            <a:r>
              <a:rPr lang="zh-CN" altLang="en-US" dirty="0" smtClean="0"/>
              <a:t>：定义外部的内容，其中的内容独立于文档的其余部分。</a:t>
            </a:r>
            <a:endParaRPr lang="en-US" altLang="zh-CN" dirty="0" smtClean="0"/>
          </a:p>
          <a:p>
            <a:r>
              <a:rPr lang="en-US" altLang="zh-CN" dirty="0" smtClean="0"/>
              <a:t>&lt;section&gt;</a:t>
            </a:r>
            <a:r>
              <a:rPr lang="zh-CN" altLang="en-US" dirty="0" smtClean="0"/>
              <a:t>：定义文档中的节（</a:t>
            </a:r>
            <a:r>
              <a:rPr lang="en-US" altLang="zh-CN" dirty="0" smtClean="0"/>
              <a:t>section</a:t>
            </a:r>
            <a:r>
              <a:rPr lang="zh-CN" altLang="en-US" dirty="0" smtClean="0"/>
              <a:t>、区段）。比如章节、页眉、页脚或文档中的其他部分。</a:t>
            </a:r>
            <a:endParaRPr lang="en-US" altLang="zh-CN" dirty="0" smtClean="0"/>
          </a:p>
          <a:p>
            <a:r>
              <a:rPr lang="en-US" altLang="zh-CN" dirty="0" smtClean="0"/>
              <a:t>&lt;aside&gt;</a:t>
            </a:r>
            <a:r>
              <a:rPr lang="zh-CN" altLang="en-US" dirty="0" smtClean="0"/>
              <a:t>：定义其所处内容之外的内容。如侧栏、文章的一组链接、广告、友情链接、相关产品列表等。</a:t>
            </a:r>
            <a:endParaRPr lang="en-US" altLang="zh-CN" dirty="0" smtClean="0"/>
          </a:p>
          <a:p>
            <a:r>
              <a:rPr lang="en-US" altLang="zh-CN" dirty="0" smtClean="0"/>
              <a:t>&lt;footer&gt;</a:t>
            </a:r>
            <a:r>
              <a:rPr lang="zh-CN" altLang="en-US" dirty="0" smtClean="0"/>
              <a:t>：页脚，只有当父级是</a:t>
            </a:r>
            <a:r>
              <a:rPr lang="en-US" altLang="zh-CN" dirty="0" smtClean="0"/>
              <a:t>body</a:t>
            </a:r>
            <a:r>
              <a:rPr lang="zh-CN" altLang="en-US" dirty="0" smtClean="0"/>
              <a:t>时，才是整个页面的页脚。</a:t>
            </a:r>
            <a:endParaRPr lang="en-US" altLang="zh-CN" dirty="0" smtClean="0"/>
          </a:p>
          <a:p>
            <a:r>
              <a:rPr lang="en-US" altLang="zh-CN" dirty="0" smtClean="0"/>
              <a:t>&lt;small&gt;</a:t>
            </a:r>
            <a:r>
              <a:rPr lang="zh-CN" altLang="en-US" dirty="0" smtClean="0"/>
              <a:t>：呈现小号字体效果，指定细则，输入免责声明、注解、署名、版权。</a:t>
            </a:r>
            <a:endParaRPr lang="en-US" altLang="zh-CN" dirty="0" smtClean="0"/>
          </a:p>
          <a:p>
            <a:r>
              <a:rPr lang="en-US" altLang="zh-CN" dirty="0" smtClean="0"/>
              <a:t>&lt;strong&gt;</a:t>
            </a:r>
            <a:r>
              <a:rPr lang="zh-CN" altLang="en-US" dirty="0" smtClean="0"/>
              <a:t>：和 </a:t>
            </a:r>
            <a:r>
              <a:rPr lang="en-US" altLang="zh-CN" dirty="0" err="1" smtClean="0"/>
              <a:t>em</a:t>
            </a:r>
            <a:r>
              <a:rPr lang="en-US" altLang="zh-CN" dirty="0" smtClean="0"/>
              <a:t> </a:t>
            </a:r>
            <a:r>
              <a:rPr lang="zh-CN" altLang="en-US" dirty="0" smtClean="0"/>
              <a:t>标签一样，用于强调文本，但它强调的程度更强一些。</a:t>
            </a:r>
            <a:endParaRPr lang="en-US" altLang="zh-CN" dirty="0" smtClean="0"/>
          </a:p>
          <a:p>
            <a:r>
              <a:rPr lang="en-US" altLang="zh-CN" dirty="0" smtClean="0"/>
              <a:t>&lt;</a:t>
            </a:r>
            <a:r>
              <a:rPr lang="en-US" altLang="zh-CN" dirty="0" err="1" smtClean="0"/>
              <a:t>em</a:t>
            </a:r>
            <a:r>
              <a:rPr lang="en-US" altLang="zh-CN" dirty="0" smtClean="0"/>
              <a:t>&gt;</a:t>
            </a:r>
            <a:r>
              <a:rPr lang="zh-CN" altLang="en-US" dirty="0" smtClean="0"/>
              <a:t>：将其中的文本表示为强调的内容，表现为斜体。</a:t>
            </a:r>
            <a:endParaRPr lang="en-US" altLang="zh-CN" dirty="0" smtClean="0"/>
          </a:p>
          <a:p>
            <a:r>
              <a:rPr lang="en-US" altLang="zh-CN" dirty="0" smtClean="0"/>
              <a:t>&lt;mark&gt;</a:t>
            </a:r>
            <a:r>
              <a:rPr lang="zh-CN" altLang="en-US" dirty="0" smtClean="0"/>
              <a:t>：使用黄色突出显示部分文本。</a:t>
            </a:r>
            <a:endParaRPr lang="en-US" altLang="zh-CN" dirty="0" smtClean="0"/>
          </a:p>
          <a:p>
            <a:r>
              <a:rPr lang="en-US" altLang="zh-CN" dirty="0" smtClean="0"/>
              <a:t>&lt;figure&gt;</a:t>
            </a:r>
            <a:r>
              <a:rPr lang="zh-CN" altLang="en-US" dirty="0" smtClean="0"/>
              <a:t>：规定独立的流内容（图像、图表、照片、代码等等）（默认有</a:t>
            </a:r>
            <a:r>
              <a:rPr lang="en-US" altLang="zh-CN" dirty="0" smtClean="0"/>
              <a:t>40px</a:t>
            </a:r>
            <a:r>
              <a:rPr lang="zh-CN" altLang="en-US" dirty="0" smtClean="0"/>
              <a:t>左右</a:t>
            </a:r>
            <a:r>
              <a:rPr lang="en-US" altLang="zh-CN" dirty="0" smtClean="0"/>
              <a:t>margin</a:t>
            </a:r>
            <a:r>
              <a:rPr lang="zh-CN" altLang="en-US" dirty="0" smtClean="0"/>
              <a:t>）。</a:t>
            </a:r>
            <a:endParaRPr lang="en-US" altLang="zh-CN" dirty="0" smtClean="0"/>
          </a:p>
          <a:p>
            <a:r>
              <a:rPr lang="en-US" altLang="zh-CN" dirty="0" smtClean="0"/>
              <a:t>&lt;</a:t>
            </a:r>
            <a:r>
              <a:rPr lang="en-US" altLang="zh-CN" dirty="0" err="1" smtClean="0"/>
              <a:t>figcaption</a:t>
            </a:r>
            <a:r>
              <a:rPr lang="en-US" altLang="zh-CN" dirty="0" smtClean="0"/>
              <a:t>&gt;</a:t>
            </a:r>
            <a:r>
              <a:rPr lang="zh-CN" altLang="en-US" dirty="0" smtClean="0"/>
              <a:t>：定义 </a:t>
            </a:r>
            <a:r>
              <a:rPr lang="en-US" altLang="zh-CN" dirty="0" smtClean="0"/>
              <a:t>figure </a:t>
            </a:r>
            <a:r>
              <a:rPr lang="zh-CN" altLang="en-US" dirty="0" smtClean="0"/>
              <a:t>元素的标题，应该被置于 </a:t>
            </a:r>
            <a:r>
              <a:rPr lang="en-US" altLang="zh-CN" dirty="0" smtClean="0"/>
              <a:t>figure </a:t>
            </a:r>
            <a:r>
              <a:rPr lang="zh-CN" altLang="en-US" dirty="0" smtClean="0"/>
              <a:t>元素的第一个或最后一个子元素的位置。</a:t>
            </a:r>
            <a:endParaRPr lang="en-US" altLang="zh-CN" dirty="0" smtClean="0"/>
          </a:p>
          <a:p>
            <a:r>
              <a:rPr lang="en-US" altLang="zh-CN" dirty="0" smtClean="0"/>
              <a:t>&lt;cite&gt;</a:t>
            </a:r>
            <a:r>
              <a:rPr lang="zh-CN" altLang="en-US" dirty="0" smtClean="0"/>
              <a:t>：表示所包含的文本对某个参考文献的引用，比如书籍或者杂志的标题。</a:t>
            </a:r>
            <a:endParaRPr lang="en-US" altLang="zh-CN" dirty="0" smtClean="0"/>
          </a:p>
          <a:p>
            <a:r>
              <a:rPr lang="en-US" altLang="zh-CN" dirty="0" smtClean="0"/>
              <a:t>&lt;</a:t>
            </a:r>
            <a:r>
              <a:rPr lang="en-US" altLang="zh-CN" dirty="0" err="1" smtClean="0"/>
              <a:t>blockquoto</a:t>
            </a:r>
            <a:r>
              <a:rPr lang="en-US" altLang="zh-CN" dirty="0" smtClean="0"/>
              <a:t>&gt;</a:t>
            </a:r>
            <a:r>
              <a:rPr lang="zh-CN" altLang="en-US" dirty="0" smtClean="0"/>
              <a:t>：定义块引用，块引用拥有它们自己的空间。</a:t>
            </a:r>
            <a:endParaRPr lang="en-US" altLang="zh-CN" dirty="0" smtClean="0"/>
          </a:p>
          <a:p>
            <a:r>
              <a:rPr lang="en-US" altLang="zh-CN" dirty="0" smtClean="0"/>
              <a:t>&lt;q&gt;</a:t>
            </a:r>
            <a:r>
              <a:rPr lang="zh-CN" altLang="en-US" dirty="0" smtClean="0"/>
              <a:t>：短的引述（跨浏览器问题，尽量避免使用）。</a:t>
            </a:r>
            <a:endParaRPr lang="en-US" altLang="zh-CN" dirty="0" smtClean="0"/>
          </a:p>
          <a:p>
            <a:r>
              <a:rPr lang="en-US" altLang="zh-CN" dirty="0" smtClean="0"/>
              <a:t>&lt;time&gt;</a:t>
            </a:r>
            <a:r>
              <a:rPr lang="zh-CN" altLang="en-US" dirty="0" smtClean="0"/>
              <a:t>：</a:t>
            </a:r>
            <a:r>
              <a:rPr lang="en-US" altLang="zh-CN" dirty="0" err="1" smtClean="0"/>
              <a:t>datetime</a:t>
            </a:r>
            <a:r>
              <a:rPr lang="zh-CN" altLang="en-US" dirty="0" smtClean="0"/>
              <a:t>属性遵循特定格式，如果忽略此属性，文本内容必须是合法的日期或者时间格式。</a:t>
            </a:r>
            <a:endParaRPr lang="en-US" altLang="zh-CN" dirty="0" smtClean="0"/>
          </a:p>
          <a:p>
            <a:r>
              <a:rPr lang="en-US" altLang="zh-CN" dirty="0" smtClean="0"/>
              <a:t>&lt;</a:t>
            </a:r>
            <a:r>
              <a:rPr lang="en-US" altLang="zh-CN" dirty="0" err="1" smtClean="0"/>
              <a:t>abbr</a:t>
            </a:r>
            <a:r>
              <a:rPr lang="en-US" altLang="zh-CN" dirty="0" smtClean="0"/>
              <a:t>&gt;</a:t>
            </a:r>
            <a:r>
              <a:rPr lang="zh-CN" altLang="en-US" dirty="0" smtClean="0"/>
              <a:t>：简称或缩写。</a:t>
            </a:r>
            <a:endParaRPr lang="en-US" altLang="zh-CN" dirty="0" smtClean="0"/>
          </a:p>
          <a:p>
            <a:r>
              <a:rPr lang="en-US" altLang="zh-CN" dirty="0" smtClean="0"/>
              <a:t>&lt;</a:t>
            </a:r>
            <a:r>
              <a:rPr lang="en-US" altLang="zh-CN" dirty="0" err="1" smtClean="0"/>
              <a:t>dfn</a:t>
            </a:r>
            <a:r>
              <a:rPr lang="en-US" altLang="zh-CN" dirty="0" smtClean="0"/>
              <a:t>&gt;</a:t>
            </a:r>
            <a:r>
              <a:rPr lang="zh-CN" altLang="en-US" dirty="0" smtClean="0"/>
              <a:t>：定义术语元素，与定义必须紧挨着，可以在描述列表</a:t>
            </a:r>
            <a:r>
              <a:rPr lang="en-US" altLang="zh-CN" dirty="0" smtClean="0"/>
              <a:t>dl</a:t>
            </a:r>
            <a:r>
              <a:rPr lang="zh-CN" altLang="en-US" dirty="0" smtClean="0"/>
              <a:t>元素中使用。</a:t>
            </a:r>
            <a:endParaRPr lang="en-US" altLang="zh-CN" dirty="0" smtClean="0"/>
          </a:p>
          <a:p>
            <a:r>
              <a:rPr lang="en-US" altLang="zh-CN" dirty="0" smtClean="0"/>
              <a:t>&lt;address&gt;</a:t>
            </a:r>
            <a:r>
              <a:rPr lang="zh-CN" altLang="en-US" dirty="0" smtClean="0"/>
              <a:t>：作者、相关人士或组织的联系信息（电子邮件地址、指向联系信息页的链接）。</a:t>
            </a:r>
            <a:endParaRPr lang="en-US" altLang="zh-CN" dirty="0" smtClean="0"/>
          </a:p>
          <a:p>
            <a:r>
              <a:rPr lang="en-US" altLang="zh-CN" dirty="0" smtClean="0"/>
              <a:t>&lt;del&gt;</a:t>
            </a:r>
            <a:r>
              <a:rPr lang="zh-CN" altLang="en-US" dirty="0" smtClean="0"/>
              <a:t>：移除的内容。</a:t>
            </a:r>
            <a:endParaRPr lang="en-US" altLang="zh-CN" dirty="0" smtClean="0"/>
          </a:p>
          <a:p>
            <a:r>
              <a:rPr lang="en-US" altLang="zh-CN" dirty="0" smtClean="0"/>
              <a:t>&lt;ins&gt;</a:t>
            </a:r>
            <a:r>
              <a:rPr lang="zh-CN" altLang="en-US" dirty="0" smtClean="0"/>
              <a:t>：添加的内容。</a:t>
            </a:r>
            <a:endParaRPr lang="en-US" altLang="zh-CN" dirty="0" smtClean="0"/>
          </a:p>
          <a:p>
            <a:r>
              <a:rPr lang="en-US" altLang="zh-CN" dirty="0" smtClean="0"/>
              <a:t>&lt;code&gt;</a:t>
            </a:r>
            <a:r>
              <a:rPr lang="zh-CN" altLang="en-US" dirty="0" smtClean="0"/>
              <a:t>：标记代码。</a:t>
            </a:r>
            <a:endParaRPr lang="en-US" altLang="zh-CN" dirty="0" smtClean="0"/>
          </a:p>
          <a:p>
            <a:r>
              <a:rPr lang="en-US" altLang="zh-CN" dirty="0" smtClean="0"/>
              <a:t>&lt;meter&gt;</a:t>
            </a:r>
            <a:r>
              <a:rPr lang="zh-CN" altLang="en-US" dirty="0" smtClean="0"/>
              <a:t>：定义已知范围或分数值内的标量测量。（</a:t>
            </a:r>
            <a:r>
              <a:rPr lang="en-US" altLang="zh-CN" dirty="0" smtClean="0"/>
              <a:t>Internet Explorer </a:t>
            </a:r>
            <a:r>
              <a:rPr lang="zh-CN" altLang="en-US" dirty="0" smtClean="0"/>
              <a:t>不支持 </a:t>
            </a:r>
            <a:r>
              <a:rPr lang="en-US" altLang="zh-CN" dirty="0" smtClean="0"/>
              <a:t>meter </a:t>
            </a:r>
            <a:r>
              <a:rPr lang="zh-CN" altLang="en-US" dirty="0" smtClean="0"/>
              <a:t>标签）</a:t>
            </a:r>
            <a:endParaRPr lang="en-US" altLang="zh-CN" dirty="0" smtClean="0"/>
          </a:p>
          <a:p>
            <a:r>
              <a:rPr lang="en-US" altLang="zh-CN" dirty="0" smtClean="0"/>
              <a:t>&lt;progress&gt;</a:t>
            </a:r>
            <a:r>
              <a:rPr lang="zh-CN" altLang="en-US" dirty="0" smtClean="0"/>
              <a:t>：定义运行中的进度（进程）。</a:t>
            </a:r>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4</a:t>
            </a:fld>
            <a:endParaRPr lang="en-US"/>
          </a:p>
        </p:txBody>
      </p:sp>
    </p:spTree>
    <p:extLst>
      <p:ext uri="{BB962C8B-B14F-4D97-AF65-F5344CB8AC3E}">
        <p14:creationId xmlns:p14="http://schemas.microsoft.com/office/powerpoint/2010/main" val="404342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indent="541338">
              <a:lnSpc>
                <a:spcPct val="100000"/>
              </a:lnSpc>
              <a:spcBef>
                <a:spcPts val="0"/>
              </a:spcBef>
            </a:pPr>
            <a:r>
              <a:rPr lang="en-US" altLang="zh-CN" b="0" dirty="0" smtClean="0">
                <a:latin typeface="微软雅黑" pitchFamily="34" charset="-122"/>
                <a:ea typeface="微软雅黑" pitchFamily="34" charset="-122"/>
              </a:rPr>
              <a:t>1.HTML5</a:t>
            </a:r>
            <a:r>
              <a:rPr lang="zh-CN" altLang="zh-CN" b="0" dirty="0" smtClean="0">
                <a:latin typeface="微软雅黑" pitchFamily="34" charset="-122"/>
                <a:ea typeface="微软雅黑" pitchFamily="34" charset="-122"/>
              </a:rPr>
              <a:t>中新增加结构元素</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indent="541338">
              <a:lnSpc>
                <a:spcPct val="100000"/>
              </a:lnSpc>
              <a:spcBef>
                <a:spcPts val="0"/>
              </a:spcBef>
            </a:pPr>
            <a:r>
              <a:rPr lang="zh-CN" altLang="en-US" b="0" dirty="0" smtClean="0">
                <a:latin typeface="微软雅黑" pitchFamily="34" charset="-122"/>
                <a:ea typeface="微软雅黑" pitchFamily="34" charset="-122"/>
              </a:rPr>
              <a:t>例如 </a:t>
            </a:r>
            <a:r>
              <a:rPr lang="en-US" altLang="zh-CN" b="0" kern="100" dirty="0" smtClean="0">
                <a:latin typeface="微软雅黑" pitchFamily="34" charset="-122"/>
                <a:ea typeface="微软雅黑" pitchFamily="34" charset="-122"/>
              </a:rPr>
              <a:t>Header</a:t>
            </a:r>
            <a:r>
              <a:rPr lang="zh-CN" altLang="zh-CN" b="0" kern="100" dirty="0" smtClean="0">
                <a:latin typeface="微软雅黑" pitchFamily="34" charset="-122"/>
                <a:ea typeface="微软雅黑" pitchFamily="34" charset="-122"/>
              </a:rPr>
              <a:t>页眉</a:t>
            </a:r>
            <a:r>
              <a:rPr lang="zh-CN" altLang="en-US" b="0" kern="100" dirty="0" smtClean="0">
                <a:latin typeface="微软雅黑" pitchFamily="34" charset="-122"/>
                <a:ea typeface="微软雅黑" pitchFamily="34" charset="-122"/>
              </a:rPr>
              <a:t>、</a:t>
            </a:r>
            <a:r>
              <a:rPr lang="en-US" altLang="zh-CN" b="0" kern="100" dirty="0" err="1" smtClean="0">
                <a:latin typeface="微软雅黑" pitchFamily="34" charset="-122"/>
                <a:ea typeface="微软雅黑" pitchFamily="34" charset="-122"/>
              </a:rPr>
              <a:t>nav</a:t>
            </a:r>
            <a:r>
              <a:rPr lang="zh-CN" altLang="zh-CN" b="0" kern="100" dirty="0" smtClean="0">
                <a:latin typeface="微软雅黑" pitchFamily="34" charset="-122"/>
                <a:ea typeface="微软雅黑" pitchFamily="34" charset="-122"/>
              </a:rPr>
              <a:t>导航</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section</a:t>
            </a:r>
            <a:r>
              <a:rPr lang="zh-CN" altLang="en-US" b="0" kern="100" dirty="0" smtClean="0">
                <a:latin typeface="微软雅黑" pitchFamily="34" charset="-122"/>
                <a:ea typeface="微软雅黑" pitchFamily="34" charset="-122"/>
              </a:rPr>
              <a:t>节、</a:t>
            </a:r>
            <a:r>
              <a:rPr lang="en-US" altLang="zh-CN" b="0" kern="100" dirty="0" smtClean="0">
                <a:latin typeface="微软雅黑" pitchFamily="34" charset="-122"/>
                <a:ea typeface="微软雅黑" pitchFamily="34" charset="-122"/>
              </a:rPr>
              <a:t>article</a:t>
            </a:r>
            <a:r>
              <a:rPr lang="zh-CN" altLang="en-US" b="0" kern="100" dirty="0" smtClean="0">
                <a:latin typeface="微软雅黑" pitchFamily="34" charset="-122"/>
                <a:ea typeface="微软雅黑" pitchFamily="34" charset="-122"/>
              </a:rPr>
              <a:t>文章、</a:t>
            </a:r>
            <a:r>
              <a:rPr lang="en-US" altLang="zh-CN" b="0" kern="100" dirty="0" smtClean="0">
                <a:latin typeface="微软雅黑" pitchFamily="34" charset="-122"/>
                <a:ea typeface="微软雅黑" pitchFamily="34" charset="-122"/>
              </a:rPr>
              <a:t>aside</a:t>
            </a:r>
            <a:r>
              <a:rPr lang="zh-CN" altLang="en-US" b="0" kern="100" dirty="0" smtClean="0">
                <a:latin typeface="微软雅黑" pitchFamily="34" charset="-122"/>
                <a:ea typeface="微软雅黑" pitchFamily="34" charset="-122"/>
              </a:rPr>
              <a:t>侧栏、</a:t>
            </a:r>
            <a:r>
              <a:rPr lang="en-US" altLang="zh-CN" b="0" kern="100" dirty="0" smtClean="0">
                <a:latin typeface="微软雅黑" pitchFamily="34" charset="-122"/>
                <a:ea typeface="微软雅黑" pitchFamily="34" charset="-122"/>
              </a:rPr>
              <a:t>footer</a:t>
            </a:r>
            <a:r>
              <a:rPr lang="zh-CN" altLang="zh-CN" b="0" kern="100" dirty="0" smtClean="0">
                <a:latin typeface="微软雅黑" pitchFamily="34" charset="-122"/>
                <a:ea typeface="微软雅黑" pitchFamily="34" charset="-122"/>
              </a:rPr>
              <a:t>页脚</a:t>
            </a:r>
            <a:r>
              <a:rPr lang="zh-CN" altLang="en-US" b="0" kern="100" dirty="0" smtClean="0">
                <a:latin typeface="微软雅黑" pitchFamily="34" charset="-122"/>
                <a:ea typeface="微软雅黑" pitchFamily="34" charset="-122"/>
              </a:rPr>
              <a:t>。</a:t>
            </a:r>
            <a:endParaRPr lang="en-US" altLang="zh-CN" b="0" kern="100" dirty="0" smtClean="0">
              <a:latin typeface="微软雅黑" pitchFamily="34" charset="-122"/>
              <a:ea typeface="微软雅黑" pitchFamily="34" charset="-122"/>
            </a:endParaRPr>
          </a:p>
          <a:p>
            <a:pPr indent="541338">
              <a:lnSpc>
                <a:spcPct val="100000"/>
              </a:lnSpc>
              <a:spcBef>
                <a:spcPts val="0"/>
              </a:spcBef>
            </a:pPr>
            <a:endParaRPr lang="en-US" altLang="zh-CN" b="0" kern="100" dirty="0" smtClean="0">
              <a:latin typeface="微软雅黑" pitchFamily="34" charset="-122"/>
              <a:ea typeface="微软雅黑" pitchFamily="34" charset="-122"/>
            </a:endParaRPr>
          </a:p>
          <a:p>
            <a:pPr indent="541338">
              <a:lnSpc>
                <a:spcPct val="100000"/>
              </a:lnSpc>
              <a:spcBef>
                <a:spcPts val="0"/>
              </a:spcBef>
            </a:pPr>
            <a:r>
              <a:rPr lang="en-US" altLang="zh-CN" b="0" kern="100" dirty="0" smtClean="0">
                <a:latin typeface="微软雅黑" pitchFamily="34" charset="-122"/>
                <a:ea typeface="微软雅黑" pitchFamily="34" charset="-122"/>
              </a:rPr>
              <a:t>2.</a:t>
            </a:r>
            <a:r>
              <a:rPr lang="en-US" altLang="zh-CN" b="0" dirty="0" smtClean="0">
                <a:latin typeface="微软雅黑" pitchFamily="34" charset="-122"/>
                <a:ea typeface="微软雅黑" pitchFamily="34" charset="-122"/>
              </a:rPr>
              <a:t> HTML5 </a:t>
            </a:r>
            <a:r>
              <a:rPr lang="zh-CN" altLang="en-US" b="0" dirty="0" smtClean="0">
                <a:latin typeface="微软雅黑" pitchFamily="34" charset="-122"/>
                <a:ea typeface="微软雅黑" pitchFamily="34" charset="-122"/>
              </a:rPr>
              <a:t>中新增页面元素。</a:t>
            </a:r>
            <a:endParaRPr lang="en-US" altLang="zh-CN" b="0" dirty="0" smtClean="0">
              <a:latin typeface="微软雅黑" pitchFamily="34" charset="-122"/>
              <a:ea typeface="微软雅黑" pitchFamily="34" charset="-122"/>
            </a:endParaRPr>
          </a:p>
          <a:p>
            <a:pPr indent="541338">
              <a:lnSpc>
                <a:spcPct val="100000"/>
              </a:lnSpc>
              <a:spcBef>
                <a:spcPts val="0"/>
              </a:spcBef>
            </a:pPr>
            <a:r>
              <a:rPr lang="zh-CN" altLang="en-US" b="0" dirty="0" smtClean="0">
                <a:latin typeface="微软雅黑" pitchFamily="34" charset="-122"/>
                <a:ea typeface="微软雅黑" pitchFamily="34" charset="-122"/>
              </a:rPr>
              <a:t>例如 </a:t>
            </a:r>
            <a:r>
              <a:rPr lang="en-US" altLang="zh-CN" b="0" kern="100" dirty="0" smtClean="0">
                <a:latin typeface="微软雅黑" pitchFamily="34" charset="-122"/>
                <a:ea typeface="微软雅黑" pitchFamily="34" charset="-122"/>
              </a:rPr>
              <a:t>video</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audio</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embed</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progress</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time</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mark</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ruby</a:t>
            </a:r>
            <a:r>
              <a:rPr lang="zh-CN" altLang="en-US" b="0" kern="100" dirty="0" smtClean="0">
                <a:latin typeface="微软雅黑" pitchFamily="34" charset="-122"/>
                <a:ea typeface="微软雅黑" pitchFamily="34" charset="-122"/>
              </a:rPr>
              <a:t>、</a:t>
            </a:r>
            <a:r>
              <a:rPr lang="en-US" altLang="zh-CN" b="0" kern="100" dirty="0" err="1" smtClean="0">
                <a:latin typeface="微软雅黑" pitchFamily="34" charset="-122"/>
                <a:ea typeface="微软雅黑" pitchFamily="34" charset="-122"/>
              </a:rPr>
              <a:t>rt</a:t>
            </a:r>
            <a:r>
              <a:rPr lang="en-US" altLang="zh-CN" b="0" kern="100" dirty="0" smtClean="0">
                <a:latin typeface="微软雅黑" pitchFamily="34" charset="-122"/>
                <a:ea typeface="微软雅黑" pitchFamily="34" charset="-122"/>
              </a:rPr>
              <a:t> </a:t>
            </a:r>
            <a:r>
              <a:rPr lang="zh-CN" altLang="en-US" b="0" kern="100" dirty="0" smtClean="0">
                <a:latin typeface="微软雅黑" pitchFamily="34" charset="-122"/>
                <a:ea typeface="微软雅黑" pitchFamily="34" charset="-122"/>
              </a:rPr>
              <a:t>、</a:t>
            </a:r>
            <a:r>
              <a:rPr lang="en-US" altLang="zh-CN" b="0" kern="100" dirty="0" err="1" smtClean="0">
                <a:latin typeface="微软雅黑" pitchFamily="34" charset="-122"/>
                <a:ea typeface="微软雅黑" pitchFamily="34" charset="-122"/>
              </a:rPr>
              <a:t>rp</a:t>
            </a:r>
            <a:r>
              <a:rPr lang="en-US" altLang="zh-CN" b="0" kern="100" dirty="0" smtClean="0">
                <a:latin typeface="微软雅黑" pitchFamily="34" charset="-122"/>
                <a:ea typeface="微软雅黑" pitchFamily="34" charset="-122"/>
              </a:rPr>
              <a:t> </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canvas </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command</a:t>
            </a:r>
            <a:r>
              <a:rPr lang="zh-CN" altLang="en-US" b="0" kern="100" dirty="0" smtClean="0">
                <a:latin typeface="微软雅黑" pitchFamily="34" charset="-122"/>
                <a:ea typeface="微软雅黑" pitchFamily="34" charset="-122"/>
              </a:rPr>
              <a:t>、</a:t>
            </a:r>
            <a:r>
              <a:rPr lang="en-US" altLang="zh-CN" b="0" kern="100" dirty="0" err="1" smtClean="0">
                <a:latin typeface="微软雅黑" pitchFamily="34" charset="-122"/>
                <a:ea typeface="微软雅黑" pitchFamily="34" charset="-122"/>
              </a:rPr>
              <a:t>datalist</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output</a:t>
            </a:r>
            <a:r>
              <a:rPr lang="zh-CN" altLang="en-US" b="0" kern="100" dirty="0" smtClean="0">
                <a:latin typeface="微软雅黑" pitchFamily="34" charset="-122"/>
                <a:ea typeface="微软雅黑" pitchFamily="34" charset="-122"/>
              </a:rPr>
              <a:t>、</a:t>
            </a:r>
            <a:r>
              <a:rPr lang="en-US" altLang="zh-CN" b="0" kern="100" dirty="0" err="1" smtClean="0">
                <a:latin typeface="微软雅黑" pitchFamily="34" charset="-122"/>
                <a:ea typeface="微软雅黑" pitchFamily="34" charset="-122"/>
              </a:rPr>
              <a:t>wbr</a:t>
            </a:r>
            <a:r>
              <a:rPr lang="en-US" altLang="zh-CN" b="0" kern="100" dirty="0" smtClean="0">
                <a:latin typeface="微软雅黑" pitchFamily="34" charset="-122"/>
                <a:ea typeface="微软雅黑" pitchFamily="34" charset="-122"/>
              </a:rPr>
              <a:t> </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source</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menu</a:t>
            </a:r>
            <a:r>
              <a:rPr lang="zh-CN" altLang="en-US" b="0" kern="100" dirty="0" smtClean="0">
                <a:latin typeface="微软雅黑" pitchFamily="34" charset="-122"/>
                <a:ea typeface="微软雅黑" pitchFamily="34" charset="-122"/>
              </a:rPr>
              <a:t>、</a:t>
            </a:r>
            <a:r>
              <a:rPr lang="en-US" altLang="zh-CN" b="0" kern="100" dirty="0" smtClean="0">
                <a:latin typeface="微软雅黑" pitchFamily="34" charset="-122"/>
                <a:ea typeface="微软雅黑" pitchFamily="34" charset="-122"/>
              </a:rPr>
              <a:t>details</a:t>
            </a:r>
            <a:r>
              <a:rPr lang="zh-CN" altLang="en-US" b="0" kern="100" dirty="0" smtClean="0">
                <a:latin typeface="微软雅黑" pitchFamily="34" charset="-122"/>
                <a:ea typeface="微软雅黑" pitchFamily="34" charset="-122"/>
              </a:rPr>
              <a:t>等。</a:t>
            </a:r>
            <a:endParaRPr lang="en-US" altLang="zh-CN" b="0" kern="100"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6</a:t>
            </a:fld>
            <a:endParaRPr lang="en-US"/>
          </a:p>
        </p:txBody>
      </p:sp>
    </p:spTree>
    <p:extLst>
      <p:ext uri="{BB962C8B-B14F-4D97-AF65-F5344CB8AC3E}">
        <p14:creationId xmlns:p14="http://schemas.microsoft.com/office/powerpoint/2010/main" val="3897354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fld id="{7C2932B9-03E0-40E0-BF82-33DD28DE5FFF}" type="slidenum">
              <a:rPr lang="zh-CN" altLang="en-US" sz="1200"/>
              <a:pPr eaLnBrk="1" hangingPunct="1"/>
              <a:t>8</a:t>
            </a:fld>
            <a:endParaRPr lang="zh-CN" altLang="en-US" sz="1200"/>
          </a:p>
        </p:txBody>
      </p:sp>
    </p:spTree>
    <p:extLst>
      <p:ext uri="{BB962C8B-B14F-4D97-AF65-F5344CB8AC3E}">
        <p14:creationId xmlns:p14="http://schemas.microsoft.com/office/powerpoint/2010/main" val="109238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&lt;!DOCTYPE html&gt;</a:t>
            </a:r>
          </a:p>
          <a:p>
            <a:r>
              <a:rPr lang="en-US" altLang="zh-CN" dirty="0" smtClean="0"/>
              <a:t>&lt;html </a:t>
            </a:r>
            <a:r>
              <a:rPr lang="en-US" altLang="zh-CN" dirty="0" err="1" smtClean="0"/>
              <a:t>lang</a:t>
            </a:r>
            <a:r>
              <a:rPr lang="en-US" altLang="zh-CN" dirty="0" smtClean="0"/>
              <a:t>="en"&gt;</a:t>
            </a:r>
          </a:p>
          <a:p>
            <a:r>
              <a:rPr lang="en-US" altLang="zh-CN" dirty="0" smtClean="0"/>
              <a:t>&lt;head&gt;</a:t>
            </a:r>
          </a:p>
          <a:p>
            <a:r>
              <a:rPr lang="en-US" altLang="zh-CN" dirty="0" smtClean="0"/>
              <a:t>	&lt;meta charset="UTF-8"&gt;</a:t>
            </a:r>
          </a:p>
          <a:p>
            <a:r>
              <a:rPr lang="en-US" altLang="zh-CN" dirty="0" smtClean="0"/>
              <a:t>	&lt;title&gt;Document&lt;/title&gt;</a:t>
            </a:r>
          </a:p>
          <a:p>
            <a:r>
              <a:rPr lang="en-US" altLang="zh-CN" dirty="0" smtClean="0"/>
              <a:t>	&lt;style type="text/</a:t>
            </a:r>
            <a:r>
              <a:rPr lang="en-US" altLang="zh-CN" dirty="0" err="1" smtClean="0"/>
              <a:t>css</a:t>
            </a:r>
            <a:r>
              <a:rPr lang="en-US" altLang="zh-CN" dirty="0" smtClean="0"/>
              <a:t>"&gt;</a:t>
            </a:r>
          </a:p>
          <a:p>
            <a:r>
              <a:rPr lang="en-US" altLang="zh-CN" dirty="0" smtClean="0"/>
              <a:t>		body{</a:t>
            </a:r>
          </a:p>
          <a:p>
            <a:r>
              <a:rPr lang="en-US" altLang="zh-CN" dirty="0" smtClean="0"/>
              <a:t>			</a:t>
            </a:r>
            <a:r>
              <a:rPr lang="en-US" altLang="zh-CN" dirty="0" err="1" smtClean="0"/>
              <a:t>margin:auto</a:t>
            </a:r>
            <a:r>
              <a:rPr lang="en-US" altLang="zh-CN" dirty="0" smtClean="0"/>
              <a:t>;</a:t>
            </a:r>
          </a:p>
          <a:p>
            <a:r>
              <a:rPr lang="en-US" altLang="zh-CN" dirty="0" smtClean="0"/>
              <a:t>			width:1000px;</a:t>
            </a:r>
          </a:p>
          <a:p>
            <a:endParaRPr lang="en-US" altLang="zh-CN" dirty="0" smtClean="0"/>
          </a:p>
          <a:p>
            <a:r>
              <a:rPr lang="en-US" altLang="zh-CN" dirty="0" smtClean="0"/>
              <a:t>		}</a:t>
            </a:r>
          </a:p>
          <a:p>
            <a:r>
              <a:rPr lang="en-US" altLang="zh-CN" dirty="0" smtClean="0"/>
              <a:t>		li{</a:t>
            </a:r>
          </a:p>
          <a:p>
            <a:r>
              <a:rPr lang="en-US" altLang="zh-CN" dirty="0" smtClean="0"/>
              <a:t>			width:150px;</a:t>
            </a:r>
          </a:p>
          <a:p>
            <a:r>
              <a:rPr lang="en-US" altLang="zh-CN" dirty="0" smtClean="0"/>
              <a:t>			</a:t>
            </a:r>
            <a:r>
              <a:rPr lang="en-US" altLang="zh-CN" dirty="0" err="1" smtClean="0"/>
              <a:t>float:left</a:t>
            </a:r>
            <a:r>
              <a:rPr lang="en-US" altLang="zh-CN" dirty="0" smtClean="0"/>
              <a:t>;</a:t>
            </a:r>
          </a:p>
          <a:p>
            <a:r>
              <a:rPr lang="en-US" altLang="zh-CN" dirty="0" smtClean="0"/>
              <a:t>			</a:t>
            </a:r>
            <a:r>
              <a:rPr lang="en-US" altLang="zh-CN" dirty="0" err="1" smtClean="0"/>
              <a:t>list-style:none</a:t>
            </a:r>
            <a:r>
              <a:rPr lang="en-US" altLang="zh-CN" dirty="0" smtClean="0"/>
              <a:t>;</a:t>
            </a:r>
          </a:p>
          <a:p>
            <a:r>
              <a:rPr lang="en-US" altLang="zh-CN" dirty="0" smtClean="0"/>
              <a:t>			font-weight: bold;</a:t>
            </a:r>
          </a:p>
          <a:p>
            <a:r>
              <a:rPr lang="en-US" altLang="zh-CN" dirty="0" smtClean="0"/>
              <a:t>		}</a:t>
            </a:r>
          </a:p>
          <a:p>
            <a:r>
              <a:rPr lang="en-US" altLang="zh-CN" dirty="0" smtClean="0"/>
              <a:t>		main{</a:t>
            </a:r>
          </a:p>
          <a:p>
            <a:r>
              <a:rPr lang="en-US" altLang="zh-CN" dirty="0" smtClean="0"/>
              <a:t>			</a:t>
            </a:r>
            <a:r>
              <a:rPr lang="en-US" altLang="zh-CN" dirty="0" err="1" smtClean="0"/>
              <a:t>clear:both</a:t>
            </a:r>
            <a:r>
              <a:rPr lang="en-US" altLang="zh-CN" dirty="0" smtClean="0"/>
              <a:t>;</a:t>
            </a:r>
          </a:p>
          <a:p>
            <a:r>
              <a:rPr lang="en-US" altLang="zh-CN" dirty="0" smtClean="0"/>
              <a:t>			background-color:#</a:t>
            </a:r>
            <a:r>
              <a:rPr lang="en-US" altLang="zh-CN" dirty="0" err="1" smtClean="0"/>
              <a:t>EEffcc</a:t>
            </a:r>
            <a:r>
              <a:rPr lang="en-US" altLang="zh-CN" dirty="0" smtClean="0"/>
              <a:t>;</a:t>
            </a:r>
          </a:p>
          <a:p>
            <a:r>
              <a:rPr lang="en-US" altLang="zh-CN" dirty="0" smtClean="0"/>
              <a:t>			margin-top:20px;</a:t>
            </a:r>
          </a:p>
          <a:p>
            <a:r>
              <a:rPr lang="en-US" altLang="zh-CN" dirty="0" smtClean="0"/>
              <a:t>		}</a:t>
            </a:r>
          </a:p>
          <a:p>
            <a:r>
              <a:rPr lang="en-US" altLang="zh-CN" dirty="0" smtClean="0"/>
              <a:t>		article{</a:t>
            </a:r>
          </a:p>
          <a:p>
            <a:r>
              <a:rPr lang="en-US" altLang="zh-CN" dirty="0" smtClean="0"/>
              <a:t>			</a:t>
            </a:r>
            <a:r>
              <a:rPr lang="en-US" altLang="zh-CN" dirty="0" err="1" smtClean="0"/>
              <a:t>float:left</a:t>
            </a:r>
            <a:r>
              <a:rPr lang="en-US" altLang="zh-CN" dirty="0" smtClean="0"/>
              <a:t>;</a:t>
            </a:r>
          </a:p>
          <a:p>
            <a:r>
              <a:rPr lang="en-US" altLang="zh-CN" dirty="0" smtClean="0"/>
              <a:t>			background-color: #DDD;</a:t>
            </a:r>
          </a:p>
          <a:p>
            <a:r>
              <a:rPr lang="en-US" altLang="zh-CN" dirty="0" smtClean="0"/>
              <a:t>			width:780px;</a:t>
            </a:r>
          </a:p>
          <a:p>
            <a:r>
              <a:rPr lang="en-US" altLang="zh-CN" dirty="0" smtClean="0"/>
              <a:t>			padding:10px;</a:t>
            </a:r>
          </a:p>
          <a:p>
            <a:r>
              <a:rPr lang="en-US" altLang="zh-CN" dirty="0" smtClean="0"/>
              <a:t>		}</a:t>
            </a:r>
          </a:p>
          <a:p>
            <a:r>
              <a:rPr lang="en-US" altLang="zh-CN" dirty="0" smtClean="0"/>
              <a:t>		aside{</a:t>
            </a:r>
          </a:p>
          <a:p>
            <a:r>
              <a:rPr lang="en-US" altLang="zh-CN" dirty="0" smtClean="0"/>
              <a:t>			</a:t>
            </a:r>
            <a:r>
              <a:rPr lang="en-US" altLang="zh-CN" dirty="0" err="1" smtClean="0"/>
              <a:t>float:right</a:t>
            </a:r>
            <a:r>
              <a:rPr lang="en-US" altLang="zh-CN" dirty="0" smtClean="0"/>
              <a:t>;</a:t>
            </a:r>
          </a:p>
          <a:p>
            <a:r>
              <a:rPr lang="en-US" altLang="zh-CN" dirty="0" smtClean="0"/>
              <a:t>			width:200px;</a:t>
            </a:r>
          </a:p>
          <a:p>
            <a:r>
              <a:rPr lang="en-US" altLang="zh-CN" dirty="0" smtClean="0"/>
              <a:t>			height:200px;</a:t>
            </a:r>
          </a:p>
          <a:p>
            <a:r>
              <a:rPr lang="en-US" altLang="zh-CN" dirty="0" smtClean="0"/>
              <a:t>			background:#</a:t>
            </a:r>
            <a:r>
              <a:rPr lang="en-US" altLang="zh-CN" dirty="0" err="1" smtClean="0"/>
              <a:t>EEffcc</a:t>
            </a:r>
            <a:r>
              <a:rPr lang="en-US" altLang="zh-CN" dirty="0" smtClean="0"/>
              <a:t>;</a:t>
            </a:r>
          </a:p>
          <a:p>
            <a:r>
              <a:rPr lang="en-US" altLang="zh-CN" dirty="0" smtClean="0"/>
              <a:t>		}</a:t>
            </a:r>
          </a:p>
          <a:p>
            <a:r>
              <a:rPr lang="en-US" altLang="zh-CN" dirty="0" smtClean="0"/>
              <a:t>		footer{</a:t>
            </a:r>
          </a:p>
          <a:p>
            <a:r>
              <a:rPr lang="en-US" altLang="zh-CN" dirty="0" smtClean="0"/>
              <a:t>			</a:t>
            </a:r>
            <a:r>
              <a:rPr lang="en-US" altLang="zh-CN" dirty="0" err="1" smtClean="0"/>
              <a:t>clear:both</a:t>
            </a:r>
            <a:r>
              <a:rPr lang="en-US" altLang="zh-CN" dirty="0" smtClean="0"/>
              <a:t>;</a:t>
            </a:r>
          </a:p>
          <a:p>
            <a:r>
              <a:rPr lang="en-US" altLang="zh-CN" dirty="0" smtClean="0"/>
              <a:t>		}</a:t>
            </a:r>
          </a:p>
          <a:p>
            <a:r>
              <a:rPr lang="en-US" altLang="zh-CN" dirty="0" smtClean="0"/>
              <a:t>		.clear{</a:t>
            </a:r>
          </a:p>
          <a:p>
            <a:r>
              <a:rPr lang="en-US" altLang="zh-CN" dirty="0" smtClean="0"/>
              <a:t>			</a:t>
            </a:r>
            <a:r>
              <a:rPr lang="en-US" altLang="zh-CN" dirty="0" err="1" smtClean="0"/>
              <a:t>clear:both</a:t>
            </a:r>
            <a:r>
              <a:rPr lang="en-US" altLang="zh-CN" dirty="0" smtClean="0"/>
              <a:t>;</a:t>
            </a:r>
          </a:p>
          <a:p>
            <a:r>
              <a:rPr lang="en-US" altLang="zh-CN" dirty="0" smtClean="0"/>
              <a:t>		}</a:t>
            </a:r>
          </a:p>
          <a:p>
            <a:endParaRPr lang="en-US" altLang="zh-CN" dirty="0" smtClean="0"/>
          </a:p>
          <a:p>
            <a:r>
              <a:rPr lang="en-US" altLang="zh-CN" dirty="0" smtClean="0"/>
              <a:t>	&lt;/style&gt;</a:t>
            </a:r>
          </a:p>
          <a:p>
            <a:r>
              <a:rPr lang="en-US" altLang="zh-CN" dirty="0" smtClean="0"/>
              <a:t>&lt;/head&gt;</a:t>
            </a:r>
          </a:p>
          <a:p>
            <a:r>
              <a:rPr lang="en-US" altLang="zh-CN" dirty="0" smtClean="0"/>
              <a:t>&lt;body&gt;</a:t>
            </a:r>
          </a:p>
          <a:p>
            <a:r>
              <a:rPr lang="en-US" altLang="zh-CN" dirty="0" smtClean="0"/>
              <a:t>	&lt;header&gt;</a:t>
            </a:r>
          </a:p>
          <a:p>
            <a:r>
              <a:rPr lang="en-US" altLang="zh-CN" dirty="0" smtClean="0"/>
              <a:t>	&lt;h1&gt;7</a:t>
            </a:r>
            <a:r>
              <a:rPr lang="zh-CN" altLang="en-US" dirty="0" smtClean="0"/>
              <a:t>、</a:t>
            </a:r>
            <a:r>
              <a:rPr lang="en-US" altLang="zh-CN" dirty="0" smtClean="0"/>
              <a:t>8</a:t>
            </a:r>
            <a:r>
              <a:rPr lang="zh-CN" altLang="en-US" dirty="0" smtClean="0"/>
              <a:t>、</a:t>
            </a:r>
            <a:r>
              <a:rPr lang="en-US" altLang="zh-CN" dirty="0" smtClean="0"/>
              <a:t>10</a:t>
            </a:r>
            <a:r>
              <a:rPr lang="zh-CN" altLang="en-US" dirty="0" smtClean="0"/>
              <a:t>、</a:t>
            </a:r>
            <a:r>
              <a:rPr lang="en-US" altLang="zh-CN" dirty="0" smtClean="0"/>
              <a:t>12</a:t>
            </a:r>
            <a:r>
              <a:rPr lang="zh-CN" altLang="en-US" dirty="0" smtClean="0"/>
              <a:t>号线</a:t>
            </a:r>
            <a:r>
              <a:rPr lang="en-US" altLang="zh-CN" dirty="0" smtClean="0"/>
              <a:t>……</a:t>
            </a:r>
            <a:r>
              <a:rPr lang="zh-CN" altLang="en-US" dirty="0" smtClean="0"/>
              <a:t>郑州四条地铁线具体信息公示</a:t>
            </a:r>
            <a:r>
              <a:rPr lang="en-US" altLang="zh-CN" dirty="0" smtClean="0"/>
              <a:t>&lt;/h1&gt;</a:t>
            </a:r>
          </a:p>
          <a:p>
            <a:r>
              <a:rPr lang="en-US" altLang="zh-CN" dirty="0" smtClean="0"/>
              <a:t>	&lt;h3&gt;</a:t>
            </a:r>
            <a:r>
              <a:rPr lang="zh-CN" altLang="en-US" dirty="0" smtClean="0"/>
              <a:t>郑州轻工业大学会通地铁吗？</a:t>
            </a:r>
            <a:r>
              <a:rPr lang="en-US" altLang="zh-CN" dirty="0" smtClean="0"/>
              <a:t>&lt;/h3&gt;</a:t>
            </a:r>
          </a:p>
          <a:p>
            <a:r>
              <a:rPr lang="en-US" altLang="zh-CN" dirty="0" smtClean="0"/>
              <a:t>	&lt;h5&gt;</a:t>
            </a:r>
            <a:r>
              <a:rPr lang="zh-CN" altLang="en-US" dirty="0" smtClean="0"/>
              <a:t>不久的将来，郑州轻工业大学新老校区将由</a:t>
            </a:r>
            <a:r>
              <a:rPr lang="en-US" altLang="zh-CN" dirty="0" smtClean="0"/>
              <a:t>8</a:t>
            </a:r>
            <a:r>
              <a:rPr lang="zh-CN" altLang="en-US" dirty="0" smtClean="0"/>
              <a:t>号线连接</a:t>
            </a:r>
            <a:r>
              <a:rPr lang="en-US" altLang="zh-CN" dirty="0" smtClean="0"/>
              <a:t>&lt;/h5&gt;</a:t>
            </a:r>
          </a:p>
          <a:p>
            <a:r>
              <a:rPr lang="en-US" altLang="zh-CN" dirty="0" smtClean="0"/>
              <a:t>&lt;</a:t>
            </a:r>
            <a:r>
              <a:rPr lang="en-US" altLang="zh-CN" dirty="0" err="1" smtClean="0"/>
              <a:t>nav</a:t>
            </a:r>
            <a:r>
              <a:rPr lang="en-US" altLang="zh-CN" dirty="0" smtClean="0"/>
              <a:t>&gt;</a:t>
            </a:r>
          </a:p>
          <a:p>
            <a:r>
              <a:rPr lang="en-US" altLang="zh-CN" dirty="0" smtClean="0"/>
              <a:t>&lt;ul&gt;</a:t>
            </a:r>
          </a:p>
          <a:p>
            <a:r>
              <a:rPr lang="en-US" altLang="zh-CN" dirty="0" smtClean="0"/>
              <a:t>&lt;li&gt;&lt;a </a:t>
            </a:r>
            <a:r>
              <a:rPr lang="en-US" altLang="zh-CN" dirty="0" err="1" smtClean="0"/>
              <a:t>href</a:t>
            </a:r>
            <a:r>
              <a:rPr lang="en-US" altLang="zh-CN" dirty="0" smtClean="0"/>
              <a:t>="#"&gt;</a:t>
            </a:r>
            <a:r>
              <a:rPr lang="zh-CN" altLang="en-US" dirty="0" smtClean="0"/>
              <a:t>郑州地铁</a:t>
            </a:r>
            <a:r>
              <a:rPr lang="en-US" altLang="zh-CN" dirty="0" smtClean="0"/>
              <a:t>7</a:t>
            </a:r>
            <a:r>
              <a:rPr lang="zh-CN" altLang="en-US" dirty="0" smtClean="0"/>
              <a:t>号线</a:t>
            </a:r>
            <a:r>
              <a:rPr lang="en-US" altLang="zh-CN" dirty="0" smtClean="0"/>
              <a:t>&lt;/a&gt;&lt;/li&gt;</a:t>
            </a:r>
          </a:p>
          <a:p>
            <a:r>
              <a:rPr lang="en-US" altLang="zh-CN" dirty="0" smtClean="0"/>
              <a:t>&lt;li&gt;&lt;a </a:t>
            </a:r>
            <a:r>
              <a:rPr lang="en-US" altLang="zh-CN" dirty="0" err="1" smtClean="0"/>
              <a:t>href</a:t>
            </a:r>
            <a:r>
              <a:rPr lang="en-US" altLang="zh-CN" dirty="0" smtClean="0"/>
              <a:t>="#"&gt;</a:t>
            </a:r>
            <a:r>
              <a:rPr lang="zh-CN" altLang="en-US" dirty="0" smtClean="0"/>
              <a:t>郑州地铁</a:t>
            </a:r>
            <a:r>
              <a:rPr lang="en-US" altLang="zh-CN" dirty="0" smtClean="0"/>
              <a:t>8</a:t>
            </a:r>
            <a:r>
              <a:rPr lang="zh-CN" altLang="en-US" dirty="0" smtClean="0"/>
              <a:t>号线</a:t>
            </a:r>
            <a:r>
              <a:rPr lang="en-US" altLang="zh-CN" dirty="0" smtClean="0"/>
              <a:t>&lt;/a&gt;&lt;/li&gt;</a:t>
            </a:r>
          </a:p>
          <a:p>
            <a:r>
              <a:rPr lang="en-US" altLang="zh-CN" dirty="0" smtClean="0"/>
              <a:t>&lt;li&gt;&lt;a </a:t>
            </a:r>
            <a:r>
              <a:rPr lang="en-US" altLang="zh-CN" dirty="0" err="1" smtClean="0"/>
              <a:t>href</a:t>
            </a:r>
            <a:r>
              <a:rPr lang="en-US" altLang="zh-CN" dirty="0" smtClean="0"/>
              <a:t>="#"&gt;</a:t>
            </a:r>
            <a:r>
              <a:rPr lang="zh-CN" altLang="en-US" dirty="0" smtClean="0"/>
              <a:t>郑州地铁</a:t>
            </a:r>
            <a:r>
              <a:rPr lang="en-US" altLang="zh-CN" dirty="0" smtClean="0"/>
              <a:t>10</a:t>
            </a:r>
            <a:r>
              <a:rPr lang="zh-CN" altLang="en-US" dirty="0" smtClean="0"/>
              <a:t>号线</a:t>
            </a:r>
            <a:r>
              <a:rPr lang="en-US" altLang="zh-CN" dirty="0" smtClean="0"/>
              <a:t>&lt;/a&gt;&lt;/li&gt;</a:t>
            </a:r>
          </a:p>
          <a:p>
            <a:r>
              <a:rPr lang="en-US" altLang="zh-CN" dirty="0" smtClean="0"/>
              <a:t>&lt;li&gt;&lt;a </a:t>
            </a:r>
            <a:r>
              <a:rPr lang="en-US" altLang="zh-CN" dirty="0" err="1" smtClean="0"/>
              <a:t>href</a:t>
            </a:r>
            <a:r>
              <a:rPr lang="en-US" altLang="zh-CN" dirty="0" smtClean="0"/>
              <a:t>="#"&gt;</a:t>
            </a:r>
            <a:r>
              <a:rPr lang="zh-CN" altLang="en-US" dirty="0" smtClean="0"/>
              <a:t>郑州地铁</a:t>
            </a:r>
            <a:r>
              <a:rPr lang="en-US" altLang="zh-CN" dirty="0" smtClean="0"/>
              <a:t>12</a:t>
            </a:r>
            <a:r>
              <a:rPr lang="zh-CN" altLang="en-US" dirty="0" smtClean="0"/>
              <a:t>号线</a:t>
            </a:r>
            <a:r>
              <a:rPr lang="en-US" altLang="zh-CN" dirty="0" smtClean="0"/>
              <a:t>&lt;/a&gt;&lt;/li&gt;</a:t>
            </a:r>
          </a:p>
          <a:p>
            <a:r>
              <a:rPr lang="en-US" altLang="zh-CN" dirty="0" smtClean="0"/>
              <a:t>&lt;/ul&gt;</a:t>
            </a:r>
          </a:p>
          <a:p>
            <a:r>
              <a:rPr lang="en-US" altLang="zh-CN" dirty="0" smtClean="0"/>
              <a:t>&lt;/</a:t>
            </a:r>
            <a:r>
              <a:rPr lang="en-US" altLang="zh-CN" dirty="0" err="1" smtClean="0"/>
              <a:t>nav</a:t>
            </a:r>
            <a:r>
              <a:rPr lang="en-US" altLang="zh-CN" dirty="0" smtClean="0"/>
              <a:t>&gt;</a:t>
            </a:r>
          </a:p>
          <a:p>
            <a:r>
              <a:rPr lang="en-US" altLang="zh-CN" dirty="0" smtClean="0"/>
              <a:t>&lt;/header&gt;</a:t>
            </a:r>
          </a:p>
          <a:p>
            <a:r>
              <a:rPr lang="en-US" altLang="zh-CN" dirty="0" smtClean="0"/>
              <a:t>&lt;main&gt;</a:t>
            </a:r>
          </a:p>
          <a:p>
            <a:r>
              <a:rPr lang="en-US" altLang="zh-CN" dirty="0" smtClean="0"/>
              <a:t>&lt;article&gt;</a:t>
            </a:r>
          </a:p>
          <a:p>
            <a:r>
              <a:rPr lang="en-US" altLang="zh-CN" dirty="0" smtClean="0"/>
              <a:t>&lt;section&gt;</a:t>
            </a:r>
          </a:p>
          <a:p>
            <a:r>
              <a:rPr lang="en-US" altLang="zh-CN" dirty="0" smtClean="0"/>
              <a:t>&lt;h2&gt;</a:t>
            </a:r>
            <a:r>
              <a:rPr lang="zh-CN" altLang="en-US" dirty="0" smtClean="0"/>
              <a:t>郑州市轨道交通</a:t>
            </a:r>
            <a:r>
              <a:rPr lang="en-US" altLang="zh-CN" dirty="0" smtClean="0"/>
              <a:t>7</a:t>
            </a:r>
            <a:r>
              <a:rPr lang="zh-CN" altLang="en-US" dirty="0" smtClean="0"/>
              <a:t>号线一期工程</a:t>
            </a:r>
            <a:r>
              <a:rPr lang="en-US" altLang="zh-CN" dirty="0" smtClean="0"/>
              <a:t>&lt;/h2&gt;</a:t>
            </a:r>
          </a:p>
          <a:p>
            <a:r>
              <a:rPr lang="en-US" altLang="zh-CN" dirty="0" smtClean="0"/>
              <a:t>&lt;p&gt;</a:t>
            </a:r>
            <a:r>
              <a:rPr lang="zh-CN" altLang="en-US" dirty="0" smtClean="0"/>
              <a:t>公示信息显示，郑州市轨道交通</a:t>
            </a:r>
            <a:r>
              <a:rPr lang="en-US" altLang="zh-CN" dirty="0" smtClean="0"/>
              <a:t>7</a:t>
            </a:r>
            <a:r>
              <a:rPr lang="zh-CN" altLang="en-US" dirty="0" smtClean="0"/>
              <a:t>号线一期南北向贯穿郑州主城区，是覆盖西部南北向发展轴的重要轨道交通走廊。</a:t>
            </a:r>
            <a:r>
              <a:rPr lang="en-US" altLang="zh-CN" dirty="0" smtClean="0"/>
              <a:t>7</a:t>
            </a:r>
            <a:r>
              <a:rPr lang="zh-CN" altLang="en-US" dirty="0" smtClean="0"/>
              <a:t>号线一期工程从东赵站至侯寨站，主要沿文化路、优胜南路、金水路、大学路敷设，线路全长</a:t>
            </a:r>
            <a:r>
              <a:rPr lang="en-US" altLang="zh-CN" dirty="0" smtClean="0"/>
              <a:t>26.81km</a:t>
            </a:r>
            <a:r>
              <a:rPr lang="zh-CN" altLang="en-US" dirty="0" smtClean="0"/>
              <a:t>，全为地下线，设站</a:t>
            </a:r>
            <a:r>
              <a:rPr lang="en-US" altLang="zh-CN" dirty="0" smtClean="0"/>
              <a:t>20</a:t>
            </a:r>
            <a:r>
              <a:rPr lang="zh-CN" altLang="en-US" dirty="0" smtClean="0"/>
              <a:t>座，全为地下站，其中换乘站</a:t>
            </a:r>
            <a:r>
              <a:rPr lang="en-US" altLang="zh-CN" dirty="0" smtClean="0"/>
              <a:t>11</a:t>
            </a:r>
            <a:r>
              <a:rPr lang="zh-CN" altLang="en-US" dirty="0" smtClean="0"/>
              <a:t>座。新建南环车辆段、东赵停车场，郑州北主变电站、鼎盛大道主变电站。</a:t>
            </a:r>
            <a:r>
              <a:rPr lang="en-US" altLang="zh-CN" dirty="0" smtClean="0"/>
              <a:t>&lt;/p&gt;</a:t>
            </a:r>
          </a:p>
          <a:p>
            <a:r>
              <a:rPr lang="en-US" altLang="zh-CN" dirty="0" smtClean="0"/>
              <a:t>&lt;/section&gt;</a:t>
            </a:r>
          </a:p>
          <a:p>
            <a:r>
              <a:rPr lang="en-US" altLang="zh-CN" dirty="0" smtClean="0"/>
              <a:t>&lt;section&gt;</a:t>
            </a:r>
          </a:p>
          <a:p>
            <a:r>
              <a:rPr lang="en-US" altLang="zh-CN" dirty="0" smtClean="0"/>
              <a:t>&lt;h2&gt;</a:t>
            </a:r>
            <a:r>
              <a:rPr lang="zh-CN" altLang="en-US" dirty="0" smtClean="0"/>
              <a:t>郑州市轨道交通</a:t>
            </a:r>
            <a:r>
              <a:rPr lang="en-US" altLang="zh-CN" dirty="0" smtClean="0"/>
              <a:t>8</a:t>
            </a:r>
            <a:r>
              <a:rPr lang="zh-CN" altLang="en-US" dirty="0" smtClean="0"/>
              <a:t>号线一期工程</a:t>
            </a:r>
            <a:r>
              <a:rPr lang="en-US" altLang="zh-CN" dirty="0" smtClean="0"/>
              <a:t>&lt;/h2&gt;</a:t>
            </a:r>
          </a:p>
          <a:p>
            <a:r>
              <a:rPr lang="en-US" altLang="zh-CN" dirty="0" smtClean="0"/>
              <a:t>&lt;p&gt;</a:t>
            </a:r>
            <a:r>
              <a:rPr lang="zh-CN" altLang="en-US" dirty="0" smtClean="0"/>
              <a:t>公示信息显示，郑州市轨道交通</a:t>
            </a:r>
            <a:r>
              <a:rPr lang="en-US" altLang="zh-CN" dirty="0" smtClean="0"/>
              <a:t>8</a:t>
            </a:r>
            <a:r>
              <a:rPr lang="zh-CN" altLang="en-US" dirty="0" smtClean="0"/>
              <a:t>号线一期工程（以下简称</a:t>
            </a:r>
            <a:r>
              <a:rPr lang="en-US" altLang="zh-CN" dirty="0" smtClean="0"/>
              <a:t>8</a:t>
            </a:r>
            <a:r>
              <a:rPr lang="zh-CN" altLang="en-US" dirty="0" smtClean="0"/>
              <a:t>号线一期工程）位于郑州市高新区、金水区、郑东新区以及中牟县，线路起于天健湖站，主要沿科学大道、瑞达路、甜园街、东风路、龙湖中环路、中兴路、商都路、绿博大道（郑汴物流快速通道）敷设，终至绿博园站，全长</a:t>
            </a:r>
            <a:r>
              <a:rPr lang="en-US" altLang="zh-CN" dirty="0" smtClean="0"/>
              <a:t>50.33km</a:t>
            </a:r>
            <a:r>
              <a:rPr lang="zh-CN" altLang="en-US" dirty="0" smtClean="0"/>
              <a:t>，全为地下线，设车站</a:t>
            </a:r>
            <a:r>
              <a:rPr lang="en-US" altLang="zh-CN" dirty="0" smtClean="0"/>
              <a:t>27</a:t>
            </a:r>
            <a:r>
              <a:rPr lang="zh-CN" altLang="en-US" dirty="0" smtClean="0"/>
              <a:t>座，其中</a:t>
            </a:r>
            <a:r>
              <a:rPr lang="en-US" altLang="zh-CN" dirty="0" smtClean="0"/>
              <a:t>3</a:t>
            </a:r>
            <a:r>
              <a:rPr lang="zh-CN" altLang="en-US" dirty="0" smtClean="0"/>
              <a:t>座半地下站、</a:t>
            </a:r>
            <a:r>
              <a:rPr lang="en-US" altLang="zh-CN" dirty="0" smtClean="0"/>
              <a:t>24</a:t>
            </a:r>
            <a:r>
              <a:rPr lang="zh-CN" altLang="en-US" dirty="0" smtClean="0"/>
              <a:t>座全地下站。新建梧桐街停车场、圃田车辆基地，东风路和绿博大道</a:t>
            </a:r>
            <a:r>
              <a:rPr lang="en-US" altLang="zh-CN" dirty="0" smtClean="0"/>
              <a:t>110KV</a:t>
            </a:r>
            <a:r>
              <a:rPr lang="zh-CN" altLang="en-US" dirty="0" smtClean="0"/>
              <a:t>主变电站，新建与</a:t>
            </a:r>
            <a:r>
              <a:rPr lang="en-US" altLang="zh-CN" dirty="0" smtClean="0"/>
              <a:t>6</a:t>
            </a:r>
            <a:r>
              <a:rPr lang="zh-CN" altLang="en-US" dirty="0" smtClean="0"/>
              <a:t>号线的联络线</a:t>
            </a:r>
            <a:r>
              <a:rPr lang="en-US" altLang="zh-CN" dirty="0" smtClean="0"/>
              <a:t>401.22m</a:t>
            </a:r>
            <a:r>
              <a:rPr lang="zh-CN" altLang="en-US" dirty="0" smtClean="0"/>
              <a:t>。 </a:t>
            </a:r>
            <a:r>
              <a:rPr lang="en-US" altLang="zh-CN" dirty="0" smtClean="0"/>
              <a:t>&lt;/p&gt;</a:t>
            </a:r>
          </a:p>
          <a:p>
            <a:r>
              <a:rPr lang="en-US" altLang="zh-CN" dirty="0" smtClean="0"/>
              <a:t>&lt;/section&gt;</a:t>
            </a:r>
          </a:p>
          <a:p>
            <a:r>
              <a:rPr lang="en-US" altLang="zh-CN" dirty="0" smtClean="0"/>
              <a:t>&lt;section&gt;</a:t>
            </a:r>
          </a:p>
          <a:p>
            <a:r>
              <a:rPr lang="en-US" altLang="zh-CN" dirty="0" smtClean="0"/>
              <a:t>&lt;h2&gt;</a:t>
            </a:r>
            <a:r>
              <a:rPr lang="zh-CN" altLang="en-US" dirty="0" smtClean="0"/>
              <a:t>郑州市轨道交通</a:t>
            </a:r>
            <a:r>
              <a:rPr lang="en-US" altLang="zh-CN" dirty="0" smtClean="0"/>
              <a:t>10</a:t>
            </a:r>
            <a:r>
              <a:rPr lang="zh-CN" altLang="en-US" dirty="0" smtClean="0"/>
              <a:t>号线一期工程</a:t>
            </a:r>
            <a:r>
              <a:rPr lang="en-US" altLang="zh-CN" dirty="0" smtClean="0"/>
              <a:t>&lt;/h2&gt;</a:t>
            </a:r>
          </a:p>
          <a:p>
            <a:r>
              <a:rPr lang="en-US" altLang="zh-CN" dirty="0" smtClean="0"/>
              <a:t>&lt;p&gt;</a:t>
            </a:r>
            <a:r>
              <a:rPr lang="zh-CN" altLang="en-US" dirty="0" smtClean="0"/>
              <a:t>公示信息显示，郑州市轨道交通</a:t>
            </a:r>
            <a:r>
              <a:rPr lang="en-US" altLang="zh-CN" dirty="0" smtClean="0"/>
              <a:t>10</a:t>
            </a:r>
            <a:r>
              <a:rPr lang="zh-CN" altLang="en-US" dirty="0" smtClean="0"/>
              <a:t>号线一期工程（以下简称</a:t>
            </a:r>
            <a:r>
              <a:rPr lang="en-US" altLang="zh-CN" dirty="0" smtClean="0"/>
              <a:t>10</a:t>
            </a:r>
            <a:r>
              <a:rPr lang="zh-CN" altLang="en-US" dirty="0" smtClean="0"/>
              <a:t>号线一期工程）位于荥阳市、须水镇、市民文化服务中心及老城区区域内，线路沿中原路和康复后街布置，起于郑州西站，止于郑州火车站，线路全长约</a:t>
            </a:r>
            <a:r>
              <a:rPr lang="en-US" altLang="zh-CN" dirty="0" smtClean="0"/>
              <a:t>21.625km</a:t>
            </a:r>
            <a:r>
              <a:rPr lang="zh-CN" altLang="en-US" dirty="0" smtClean="0"/>
              <a:t>，设站</a:t>
            </a:r>
            <a:r>
              <a:rPr lang="en-US" altLang="zh-CN" dirty="0" smtClean="0"/>
              <a:t>12</a:t>
            </a:r>
            <a:r>
              <a:rPr lang="zh-CN" altLang="en-US" dirty="0" smtClean="0"/>
              <a:t>座，均为地下站。本工程设车辆段一座，新建主变电站一座。</a:t>
            </a:r>
            <a:r>
              <a:rPr lang="en-US" altLang="zh-CN" dirty="0" smtClean="0"/>
              <a:t>&lt;/p&gt;</a:t>
            </a:r>
          </a:p>
          <a:p>
            <a:r>
              <a:rPr lang="en-US" altLang="zh-CN" dirty="0" smtClean="0"/>
              <a:t>&lt;/section&gt;</a:t>
            </a:r>
          </a:p>
          <a:p>
            <a:r>
              <a:rPr lang="en-US" altLang="zh-CN" dirty="0" smtClean="0"/>
              <a:t>&lt;section&gt;</a:t>
            </a:r>
          </a:p>
          <a:p>
            <a:r>
              <a:rPr lang="en-US" altLang="zh-CN" dirty="0" smtClean="0"/>
              <a:t>	&lt;h2&gt;</a:t>
            </a:r>
            <a:r>
              <a:rPr lang="zh-CN" altLang="en-US" dirty="0" smtClean="0"/>
              <a:t>郑州市轨道交通</a:t>
            </a:r>
            <a:r>
              <a:rPr lang="en-US" altLang="zh-CN" dirty="0" smtClean="0"/>
              <a:t>12</a:t>
            </a:r>
            <a:r>
              <a:rPr lang="zh-CN" altLang="en-US" dirty="0" smtClean="0"/>
              <a:t>号线一期工程 </a:t>
            </a:r>
            <a:r>
              <a:rPr lang="en-US" altLang="zh-CN" dirty="0" smtClean="0"/>
              <a:t>&lt;/h2&gt;</a:t>
            </a:r>
          </a:p>
          <a:p>
            <a:r>
              <a:rPr lang="en-US" altLang="zh-CN" dirty="0" smtClean="0"/>
              <a:t>	&lt;p&gt;</a:t>
            </a:r>
            <a:r>
              <a:rPr lang="zh-CN" altLang="en-US" dirty="0" smtClean="0"/>
              <a:t>公示信息显示，郑州市轨道交通</a:t>
            </a:r>
            <a:r>
              <a:rPr lang="en-US" altLang="zh-CN" dirty="0" smtClean="0"/>
              <a:t>12</a:t>
            </a:r>
            <a:r>
              <a:rPr lang="zh-CN" altLang="en-US" dirty="0" smtClean="0"/>
              <a:t>号线一期工程位于管城区、经开区与郑东新区区域内，整体呈南北</a:t>
            </a:r>
            <a:r>
              <a:rPr lang="en-US" altLang="zh-CN" dirty="0" smtClean="0"/>
              <a:t>-</a:t>
            </a:r>
            <a:r>
              <a:rPr lang="zh-CN" altLang="en-US" dirty="0" smtClean="0"/>
              <a:t>东西的</a:t>
            </a:r>
            <a:r>
              <a:rPr lang="en-US" altLang="zh-CN" dirty="0" smtClean="0"/>
              <a:t>L</a:t>
            </a:r>
            <a:r>
              <a:rPr lang="zh-CN" altLang="en-US" dirty="0" smtClean="0"/>
              <a:t>形走向，是线网加密线，起于经开区经开第三大街与经南八路交叉口圣佛寺站，止于郑东新区平安大道与东四环交叉口龙子湖东站，线路沿经开第三大街、黄河南路及平安大道敷设，全长约</a:t>
            </a:r>
            <a:r>
              <a:rPr lang="en-US" altLang="zh-CN" dirty="0" smtClean="0"/>
              <a:t>17.036km</a:t>
            </a:r>
            <a:r>
              <a:rPr lang="zh-CN" altLang="en-US" dirty="0" smtClean="0"/>
              <a:t>，均为地下线，设车站</a:t>
            </a:r>
            <a:r>
              <a:rPr lang="en-US" altLang="zh-CN" dirty="0" smtClean="0"/>
              <a:t>12</a:t>
            </a:r>
            <a:r>
              <a:rPr lang="zh-CN" altLang="en-US" dirty="0" smtClean="0"/>
              <a:t>座，车辆段</a:t>
            </a:r>
            <a:r>
              <a:rPr lang="en-US" altLang="zh-CN" dirty="0" smtClean="0"/>
              <a:t>1</a:t>
            </a:r>
            <a:r>
              <a:rPr lang="zh-CN" altLang="en-US" dirty="0" smtClean="0"/>
              <a:t>座，主变电所</a:t>
            </a:r>
            <a:r>
              <a:rPr lang="en-US" altLang="zh-CN" dirty="0" smtClean="0"/>
              <a:t>2</a:t>
            </a:r>
            <a:r>
              <a:rPr lang="zh-CN" altLang="en-US" dirty="0" smtClean="0"/>
              <a:t>座。</a:t>
            </a:r>
            <a:r>
              <a:rPr lang="en-US" altLang="zh-CN" dirty="0" smtClean="0"/>
              <a:t>&lt;/p&gt;</a:t>
            </a:r>
          </a:p>
          <a:p>
            <a:r>
              <a:rPr lang="en-US" altLang="zh-CN" dirty="0" smtClean="0"/>
              <a:t>&lt;/section&gt;</a:t>
            </a:r>
          </a:p>
          <a:p>
            <a:r>
              <a:rPr lang="en-US" altLang="zh-CN" dirty="0" smtClean="0"/>
              <a:t>&lt;/article&gt;</a:t>
            </a:r>
          </a:p>
          <a:p>
            <a:r>
              <a:rPr lang="en-US" altLang="zh-CN" dirty="0" smtClean="0"/>
              <a:t>&lt;aside&gt; </a:t>
            </a:r>
          </a:p>
          <a:p>
            <a:r>
              <a:rPr lang="en-US" altLang="zh-CN" dirty="0" smtClean="0"/>
              <a:t>&lt;p&gt;</a:t>
            </a:r>
            <a:r>
              <a:rPr lang="zh-CN" altLang="en-US" dirty="0" smtClean="0"/>
              <a:t>这是第一篇新闻稿文章。</a:t>
            </a:r>
            <a:r>
              <a:rPr lang="en-US" altLang="zh-CN" dirty="0" smtClean="0"/>
              <a:t>&lt;</a:t>
            </a:r>
            <a:r>
              <a:rPr lang="en-US" altLang="zh-CN" dirty="0" err="1" smtClean="0"/>
              <a:t>br</a:t>
            </a:r>
            <a:r>
              <a:rPr lang="en-US" altLang="zh-CN" dirty="0" smtClean="0"/>
              <a:t>&gt;</a:t>
            </a:r>
            <a:r>
              <a:rPr lang="zh-CN" altLang="en-US" dirty="0" smtClean="0"/>
              <a:t>以下广告位招租 </a:t>
            </a:r>
            <a:r>
              <a:rPr lang="en-US" altLang="zh-CN" dirty="0" smtClean="0"/>
              <a:t>&lt;/p&gt; </a:t>
            </a:r>
          </a:p>
          <a:p>
            <a:r>
              <a:rPr lang="en-US" altLang="zh-CN" dirty="0" smtClean="0"/>
              <a:t>&lt;/aside&gt;</a:t>
            </a:r>
          </a:p>
          <a:p>
            <a:r>
              <a:rPr lang="en-US" altLang="zh-CN" dirty="0" smtClean="0"/>
              <a:t>&lt;div class="clear"&gt;&lt;/div&gt;</a:t>
            </a:r>
          </a:p>
          <a:p>
            <a:r>
              <a:rPr lang="en-US" altLang="zh-CN" dirty="0" smtClean="0"/>
              <a:t>&lt;/main&gt;</a:t>
            </a:r>
          </a:p>
          <a:p>
            <a:r>
              <a:rPr lang="en-US" altLang="zh-CN" dirty="0" smtClean="0"/>
              <a:t>&lt;footer&gt;</a:t>
            </a:r>
          </a:p>
          <a:p>
            <a:r>
              <a:rPr lang="en-US" altLang="zh-CN" dirty="0" smtClean="0"/>
              <a:t>&lt;div style="</a:t>
            </a:r>
            <a:r>
              <a:rPr lang="en-US" altLang="zh-CN" dirty="0" err="1" smtClean="0"/>
              <a:t>text-align:center</a:t>
            </a:r>
            <a:r>
              <a:rPr lang="en-US" altLang="zh-CN" dirty="0" smtClean="0"/>
              <a:t>;"&gt;</a:t>
            </a:r>
          </a:p>
          <a:p>
            <a:r>
              <a:rPr lang="en-US" altLang="zh-CN" dirty="0" smtClean="0"/>
              <a:t>&lt;section&gt;</a:t>
            </a:r>
          </a:p>
          <a:p>
            <a:r>
              <a:rPr lang="en-US" altLang="zh-CN" dirty="0" smtClean="0"/>
              <a:t>&lt;a </a:t>
            </a:r>
            <a:r>
              <a:rPr lang="en-US" altLang="zh-CN" dirty="0" err="1" smtClean="0"/>
              <a:t>href</a:t>
            </a:r>
            <a:r>
              <a:rPr lang="en-US" altLang="zh-CN" dirty="0" smtClean="0"/>
              <a:t>="http://www.zzuli.edu.cn/" target="_blank"&gt;</a:t>
            </a:r>
            <a:r>
              <a:rPr lang="zh-CN" altLang="en-US" dirty="0" smtClean="0"/>
              <a:t>郑州轻工业大学</a:t>
            </a:r>
            <a:r>
              <a:rPr lang="en-US" altLang="zh-CN" dirty="0" smtClean="0"/>
              <a:t>&lt;/a&gt;</a:t>
            </a:r>
          </a:p>
          <a:p>
            <a:r>
              <a:rPr lang="en-US" altLang="zh-CN" dirty="0" smtClean="0"/>
              <a:t>&lt;a </a:t>
            </a:r>
            <a:r>
              <a:rPr lang="en-US" altLang="zh-CN" dirty="0" err="1" smtClean="0"/>
              <a:t>href</a:t>
            </a:r>
            <a:r>
              <a:rPr lang="en-US" altLang="zh-CN" dirty="0" smtClean="0"/>
              <a:t>="//www.w3.org/" target="_blank"&gt;W3C&lt;/a&gt;</a:t>
            </a:r>
          </a:p>
          <a:p>
            <a:r>
              <a:rPr lang="en-US" altLang="zh-CN" dirty="0" smtClean="0"/>
              <a:t>&lt;a </a:t>
            </a:r>
            <a:r>
              <a:rPr lang="en-US" altLang="zh-CN" dirty="0" err="1" smtClean="0"/>
              <a:t>href</a:t>
            </a:r>
            <a:r>
              <a:rPr lang="en-US" altLang="zh-CN" dirty="0" smtClean="0"/>
              <a:t>="//www.dcloud.io/" target="_blank"&gt;</a:t>
            </a:r>
            <a:r>
              <a:rPr lang="en-US" altLang="zh-CN" dirty="0" err="1" smtClean="0"/>
              <a:t>DCloud</a:t>
            </a:r>
            <a:r>
              <a:rPr lang="en-US" altLang="zh-CN" dirty="0" smtClean="0"/>
              <a:t>&lt;/a&gt;</a:t>
            </a:r>
          </a:p>
          <a:p>
            <a:r>
              <a:rPr lang="en-US" altLang="zh-CN" dirty="0" smtClean="0"/>
              <a:t>&lt;/section&gt;</a:t>
            </a:r>
          </a:p>
          <a:p>
            <a:r>
              <a:rPr lang="en-US" altLang="zh-CN" dirty="0" smtClean="0"/>
              <a:t>&lt;span style="padding:2px 5px;"&gt;</a:t>
            </a:r>
            <a:r>
              <a:rPr lang="zh-CN" altLang="en-US" dirty="0" smtClean="0"/>
              <a:t>京</a:t>
            </a:r>
            <a:r>
              <a:rPr lang="en-US" altLang="zh-CN" dirty="0" smtClean="0"/>
              <a:t>ICP</a:t>
            </a:r>
            <a:r>
              <a:rPr lang="zh-CN" altLang="en-US" dirty="0" smtClean="0"/>
              <a:t>备</a:t>
            </a:r>
            <a:r>
              <a:rPr lang="en-US" altLang="zh-CN" dirty="0" smtClean="0"/>
              <a:t>12046007</a:t>
            </a:r>
            <a:r>
              <a:rPr lang="zh-CN" altLang="en-US" dirty="0" smtClean="0"/>
              <a:t>号</a:t>
            </a:r>
            <a:r>
              <a:rPr lang="en-US" altLang="zh-CN" dirty="0" smtClean="0"/>
              <a:t>-5&lt;/span&gt;</a:t>
            </a:r>
          </a:p>
          <a:p>
            <a:r>
              <a:rPr lang="en-US" altLang="zh-CN" dirty="0" smtClean="0"/>
              <a:t>&lt;span style="padding:2px 5px;"&gt;HTML5</a:t>
            </a:r>
            <a:r>
              <a:rPr lang="zh-CN" altLang="en-US" dirty="0" smtClean="0"/>
              <a:t>中国产业联盟版权所有</a:t>
            </a:r>
            <a:r>
              <a:rPr lang="en-US" altLang="zh-CN" dirty="0" smtClean="0"/>
              <a:t>&lt;/span&gt;</a:t>
            </a:r>
          </a:p>
          <a:p>
            <a:r>
              <a:rPr lang="en-US" altLang="zh-CN" dirty="0" smtClean="0"/>
              <a:t>&lt;/div&gt;</a:t>
            </a:r>
          </a:p>
          <a:p>
            <a:r>
              <a:rPr lang="en-US" altLang="zh-CN" dirty="0" smtClean="0"/>
              <a:t>&lt;/footer&gt;</a:t>
            </a:r>
          </a:p>
          <a:p>
            <a:r>
              <a:rPr lang="en-US" altLang="zh-CN" dirty="0" smtClean="0"/>
              <a:t>	</a:t>
            </a:r>
          </a:p>
          <a:p>
            <a:r>
              <a:rPr lang="en-US" altLang="zh-CN" dirty="0" smtClean="0"/>
              <a:t>&lt;/body&gt;</a:t>
            </a:r>
          </a:p>
          <a:p>
            <a:r>
              <a:rPr lang="en-US" altLang="zh-CN" dirty="0" smtClean="0"/>
              <a:t>&lt;/html&gt;</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10</a:t>
            </a:fld>
            <a:endParaRPr lang="en-US"/>
          </a:p>
        </p:txBody>
      </p:sp>
    </p:spTree>
    <p:extLst>
      <p:ext uri="{BB962C8B-B14F-4D97-AF65-F5344CB8AC3E}">
        <p14:creationId xmlns:p14="http://schemas.microsoft.com/office/powerpoint/2010/main" val="3366476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&lt;!</a:t>
            </a:r>
            <a:r>
              <a:rPr lang="en-US" altLang="zh-CN" dirty="0" err="1" smtClean="0"/>
              <a:t>doctype</a:t>
            </a:r>
            <a:r>
              <a:rPr lang="en-US" altLang="zh-CN" dirty="0" smtClean="0"/>
              <a:t> html&gt;</a:t>
            </a:r>
          </a:p>
          <a:p>
            <a:r>
              <a:rPr lang="en-US" altLang="zh-CN" dirty="0" smtClean="0"/>
              <a:t>&lt;html&gt;</a:t>
            </a:r>
          </a:p>
          <a:p>
            <a:r>
              <a:rPr lang="en-US" altLang="zh-CN" dirty="0" smtClean="0"/>
              <a:t>&lt;head&gt;</a:t>
            </a:r>
          </a:p>
          <a:p>
            <a:r>
              <a:rPr lang="en-US" altLang="zh-CN" dirty="0" smtClean="0"/>
              <a:t>    &lt;meta charset="utf-8"&gt;</a:t>
            </a:r>
          </a:p>
          <a:p>
            <a:r>
              <a:rPr lang="en-US" altLang="zh-CN" dirty="0" smtClean="0"/>
              <a:t>    &lt;title&gt;details</a:t>
            </a:r>
            <a:r>
              <a:rPr lang="zh-CN" altLang="en-US" dirty="0" smtClean="0"/>
              <a:t>可展开折叠元件</a:t>
            </a:r>
            <a:r>
              <a:rPr lang="en-US" altLang="zh-CN" dirty="0" smtClean="0"/>
              <a:t>&lt;/title&gt;</a:t>
            </a:r>
          </a:p>
          <a:p>
            <a:r>
              <a:rPr lang="en-US" altLang="zh-CN" dirty="0" smtClean="0"/>
              <a:t>&lt;/head&gt;</a:t>
            </a:r>
          </a:p>
          <a:p>
            <a:r>
              <a:rPr lang="en-US" altLang="zh-CN" dirty="0" smtClean="0"/>
              <a:t>&lt;body&gt;</a:t>
            </a:r>
          </a:p>
          <a:p>
            <a:r>
              <a:rPr lang="en-US" altLang="zh-CN" dirty="0" smtClean="0"/>
              <a:t>    &lt;details open="open"&gt;</a:t>
            </a:r>
          </a:p>
          <a:p>
            <a:r>
              <a:rPr lang="en-US" altLang="zh-CN" dirty="0" smtClean="0"/>
              <a:t>        &lt;summary&gt;Google Nexus 6&lt;/summary&gt;</a:t>
            </a:r>
          </a:p>
          <a:p>
            <a:r>
              <a:rPr lang="en-US" altLang="zh-CN" dirty="0" smtClean="0"/>
              <a:t>        &lt;p&gt;</a:t>
            </a:r>
            <a:r>
              <a:rPr lang="zh-CN" altLang="en-US" dirty="0" smtClean="0"/>
              <a:t>商品详情：</a:t>
            </a:r>
            <a:r>
              <a:rPr lang="en-US" altLang="zh-CN" dirty="0" smtClean="0"/>
              <a:t>&lt;/p&gt;</a:t>
            </a:r>
          </a:p>
          <a:p>
            <a:r>
              <a:rPr lang="en-US" altLang="zh-CN" dirty="0" smtClean="0"/>
              <a:t>        &lt;dl&gt;</a:t>
            </a:r>
          </a:p>
          <a:p>
            <a:r>
              <a:rPr lang="en-US" altLang="zh-CN" dirty="0" smtClean="0"/>
              <a:t>            &lt;</a:t>
            </a:r>
            <a:r>
              <a:rPr lang="en-US" altLang="zh-CN" dirty="0" err="1" smtClean="0"/>
              <a:t>dt</a:t>
            </a:r>
            <a:r>
              <a:rPr lang="en-US" altLang="zh-CN" dirty="0" smtClean="0"/>
              <a:t>&gt;</a:t>
            </a:r>
            <a:r>
              <a:rPr lang="zh-CN" altLang="en-US" dirty="0" smtClean="0"/>
              <a:t>屏幕</a:t>
            </a:r>
            <a:r>
              <a:rPr lang="en-US" altLang="zh-CN" dirty="0" smtClean="0"/>
              <a:t>&lt;/</a:t>
            </a:r>
            <a:r>
              <a:rPr lang="en-US" altLang="zh-CN" dirty="0" err="1" smtClean="0"/>
              <a:t>dt</a:t>
            </a:r>
            <a:r>
              <a:rPr lang="en-US" altLang="zh-CN" dirty="0" smtClean="0"/>
              <a:t>&gt;</a:t>
            </a:r>
          </a:p>
          <a:p>
            <a:r>
              <a:rPr lang="en-US" altLang="zh-CN" dirty="0" smtClean="0"/>
              <a:t>            &lt;</a:t>
            </a:r>
            <a:r>
              <a:rPr lang="en-US" altLang="zh-CN" dirty="0" err="1" smtClean="0"/>
              <a:t>dd</a:t>
            </a:r>
            <a:r>
              <a:rPr lang="en-US" altLang="zh-CN" dirty="0" smtClean="0"/>
              <a:t>&gt;5.96” 2560x1440 QHD AMOLED display (493 </a:t>
            </a:r>
            <a:r>
              <a:rPr lang="en-US" altLang="zh-CN" dirty="0" err="1" smtClean="0"/>
              <a:t>ppi</a:t>
            </a:r>
            <a:r>
              <a:rPr lang="en-US" altLang="zh-CN" dirty="0" smtClean="0"/>
              <a:t>)&lt;/</a:t>
            </a:r>
            <a:r>
              <a:rPr lang="en-US" altLang="zh-CN" dirty="0" err="1" smtClean="0"/>
              <a:t>dd</a:t>
            </a:r>
            <a:r>
              <a:rPr lang="en-US" altLang="zh-CN" dirty="0" smtClean="0"/>
              <a:t>&gt;</a:t>
            </a:r>
          </a:p>
          <a:p>
            <a:r>
              <a:rPr lang="en-US" altLang="zh-CN" dirty="0" smtClean="0"/>
              <a:t>            &lt;</a:t>
            </a:r>
            <a:r>
              <a:rPr lang="en-US" altLang="zh-CN" dirty="0" err="1" smtClean="0"/>
              <a:t>dt</a:t>
            </a:r>
            <a:r>
              <a:rPr lang="en-US" altLang="zh-CN" dirty="0" smtClean="0"/>
              <a:t>&gt;</a:t>
            </a:r>
            <a:r>
              <a:rPr lang="zh-CN" altLang="en-US" dirty="0" smtClean="0"/>
              <a:t>电池</a:t>
            </a:r>
            <a:r>
              <a:rPr lang="en-US" altLang="zh-CN" dirty="0" smtClean="0"/>
              <a:t>&lt;/</a:t>
            </a:r>
            <a:r>
              <a:rPr lang="en-US" altLang="zh-CN" dirty="0" err="1" smtClean="0"/>
              <a:t>dt</a:t>
            </a:r>
            <a:r>
              <a:rPr lang="en-US" altLang="zh-CN" dirty="0" smtClean="0"/>
              <a:t>&gt;</a:t>
            </a:r>
          </a:p>
          <a:p>
            <a:r>
              <a:rPr lang="en-US" altLang="zh-CN" dirty="0" smtClean="0"/>
              <a:t>            &lt;</a:t>
            </a:r>
            <a:r>
              <a:rPr lang="en-US" altLang="zh-CN" dirty="0" err="1" smtClean="0"/>
              <a:t>dd</a:t>
            </a:r>
            <a:r>
              <a:rPr lang="en-US" altLang="zh-CN" dirty="0" smtClean="0"/>
              <a:t>&gt;3220 </a:t>
            </a:r>
            <a:r>
              <a:rPr lang="en-US" altLang="zh-CN" dirty="0" err="1" smtClean="0"/>
              <a:t>mAh</a:t>
            </a:r>
            <a:r>
              <a:rPr lang="en-US" altLang="zh-CN" dirty="0" smtClean="0"/>
              <a:t>&lt;/</a:t>
            </a:r>
            <a:r>
              <a:rPr lang="en-US" altLang="zh-CN" dirty="0" err="1" smtClean="0"/>
              <a:t>dd</a:t>
            </a:r>
            <a:r>
              <a:rPr lang="en-US" altLang="zh-CN" dirty="0" smtClean="0"/>
              <a:t>&gt;</a:t>
            </a:r>
          </a:p>
          <a:p>
            <a:r>
              <a:rPr lang="en-US" altLang="zh-CN" dirty="0" smtClean="0"/>
              <a:t>            &lt;</a:t>
            </a:r>
            <a:r>
              <a:rPr lang="en-US" altLang="zh-CN" dirty="0" err="1" smtClean="0"/>
              <a:t>dt</a:t>
            </a:r>
            <a:r>
              <a:rPr lang="en-US" altLang="zh-CN" dirty="0" smtClean="0"/>
              <a:t>&gt;</a:t>
            </a:r>
            <a:r>
              <a:rPr lang="zh-CN" altLang="en-US" dirty="0" smtClean="0"/>
              <a:t>相机</a:t>
            </a:r>
            <a:r>
              <a:rPr lang="en-US" altLang="zh-CN" dirty="0" smtClean="0"/>
              <a:t>&lt;/</a:t>
            </a:r>
            <a:r>
              <a:rPr lang="en-US" altLang="zh-CN" dirty="0" err="1" smtClean="0"/>
              <a:t>dt</a:t>
            </a:r>
            <a:r>
              <a:rPr lang="en-US" altLang="zh-CN" dirty="0" smtClean="0"/>
              <a:t>&gt;</a:t>
            </a:r>
          </a:p>
          <a:p>
            <a:r>
              <a:rPr lang="en-US" altLang="zh-CN" dirty="0" smtClean="0"/>
              <a:t>            &lt;</a:t>
            </a:r>
            <a:r>
              <a:rPr lang="en-US" altLang="zh-CN" dirty="0" err="1" smtClean="0"/>
              <a:t>dd</a:t>
            </a:r>
            <a:r>
              <a:rPr lang="en-US" altLang="zh-CN" dirty="0" smtClean="0"/>
              <a:t>&gt;13MP rear-facing with optical image stabilization 2MP front-facing&lt;/</a:t>
            </a:r>
            <a:r>
              <a:rPr lang="en-US" altLang="zh-CN" dirty="0" err="1" smtClean="0"/>
              <a:t>dd</a:t>
            </a:r>
            <a:r>
              <a:rPr lang="en-US" altLang="zh-CN" dirty="0" smtClean="0"/>
              <a:t>&gt;</a:t>
            </a:r>
          </a:p>
          <a:p>
            <a:r>
              <a:rPr lang="en-US" altLang="zh-CN" dirty="0" smtClean="0"/>
              <a:t>            &lt;</a:t>
            </a:r>
            <a:r>
              <a:rPr lang="en-US" altLang="zh-CN" dirty="0" err="1" smtClean="0"/>
              <a:t>dt</a:t>
            </a:r>
            <a:r>
              <a:rPr lang="en-US" altLang="zh-CN" dirty="0" smtClean="0"/>
              <a:t>&gt;</a:t>
            </a:r>
            <a:r>
              <a:rPr lang="zh-CN" altLang="en-US" dirty="0" smtClean="0"/>
              <a:t>处理器</a:t>
            </a:r>
            <a:r>
              <a:rPr lang="en-US" altLang="zh-CN" dirty="0" smtClean="0"/>
              <a:t>&lt;/</a:t>
            </a:r>
            <a:r>
              <a:rPr lang="en-US" altLang="zh-CN" dirty="0" err="1" smtClean="0"/>
              <a:t>dt</a:t>
            </a:r>
            <a:r>
              <a:rPr lang="en-US" altLang="zh-CN" dirty="0" smtClean="0"/>
              <a:t>&gt;</a:t>
            </a:r>
          </a:p>
          <a:p>
            <a:r>
              <a:rPr lang="en-US" altLang="zh-CN" dirty="0" smtClean="0"/>
              <a:t>            &lt;</a:t>
            </a:r>
            <a:r>
              <a:rPr lang="en-US" altLang="zh-CN" dirty="0" err="1" smtClean="0"/>
              <a:t>dd</a:t>
            </a:r>
            <a:r>
              <a:rPr lang="en-US" altLang="zh-CN" dirty="0" smtClean="0"/>
              <a:t>&gt;Qualcomm® Snapdragon™ 805 processor&lt;/</a:t>
            </a:r>
            <a:r>
              <a:rPr lang="en-US" altLang="zh-CN" dirty="0" err="1" smtClean="0"/>
              <a:t>dd</a:t>
            </a:r>
            <a:r>
              <a:rPr lang="en-US" altLang="zh-CN" dirty="0" smtClean="0"/>
              <a:t>&gt;</a:t>
            </a:r>
          </a:p>
          <a:p>
            <a:r>
              <a:rPr lang="en-US" altLang="zh-CN" dirty="0" smtClean="0"/>
              <a:t>        &lt;/dl&gt;</a:t>
            </a:r>
          </a:p>
          <a:p>
            <a:r>
              <a:rPr lang="en-US" altLang="zh-CN" dirty="0" smtClean="0"/>
              <a:t>    &lt;/details&gt;</a:t>
            </a:r>
          </a:p>
          <a:p>
            <a:r>
              <a:rPr lang="en-US" altLang="zh-CN" dirty="0" smtClean="0"/>
              <a:t>&lt;/body&gt;</a:t>
            </a:r>
          </a:p>
          <a:p>
            <a:r>
              <a:rPr lang="en-US" altLang="zh-CN" dirty="0" smtClean="0"/>
              <a:t>&lt;/html&gt;</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16</a:t>
            </a:fld>
            <a:endParaRPr lang="en-US"/>
          </a:p>
        </p:txBody>
      </p:sp>
    </p:spTree>
    <p:extLst>
      <p:ext uri="{BB962C8B-B14F-4D97-AF65-F5344CB8AC3E}">
        <p14:creationId xmlns:p14="http://schemas.microsoft.com/office/powerpoint/2010/main" val="4065026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nSpc>
                <a:spcPts val="1400"/>
              </a:lnSpc>
              <a:spcBef>
                <a:spcPts val="0"/>
              </a:spcBef>
              <a:spcAft>
                <a:spcPts val="0"/>
              </a:spcAft>
              <a:buNone/>
            </a:pPr>
            <a:r>
              <a:rPr lang="en-US" altLang="zh-CN" sz="1200" dirty="0" smtClean="0"/>
              <a:t>&lt;!</a:t>
            </a:r>
            <a:r>
              <a:rPr lang="en-US" altLang="zh-CN" sz="1200" dirty="0" err="1" smtClean="0"/>
              <a:t>doctype</a:t>
            </a:r>
            <a:r>
              <a:rPr lang="en-US" altLang="zh-CN" sz="1200" dirty="0" smtClean="0"/>
              <a:t> html&gt;</a:t>
            </a:r>
          </a:p>
          <a:p>
            <a:pPr>
              <a:lnSpc>
                <a:spcPts val="1400"/>
              </a:lnSpc>
              <a:spcBef>
                <a:spcPts val="0"/>
              </a:spcBef>
              <a:spcAft>
                <a:spcPts val="0"/>
              </a:spcAft>
              <a:buNone/>
            </a:pPr>
            <a:r>
              <a:rPr lang="en-US" altLang="zh-CN" sz="1200" dirty="0" smtClean="0"/>
              <a:t>&lt;html </a:t>
            </a:r>
            <a:r>
              <a:rPr lang="en-US" altLang="zh-CN" sz="1200" dirty="0" err="1" smtClean="0"/>
              <a:t>lang</a:t>
            </a:r>
            <a:r>
              <a:rPr lang="en-US" altLang="zh-CN" sz="1200" dirty="0" smtClean="0"/>
              <a:t>="en"&gt;</a:t>
            </a:r>
          </a:p>
          <a:p>
            <a:pPr>
              <a:lnSpc>
                <a:spcPts val="1400"/>
              </a:lnSpc>
              <a:spcBef>
                <a:spcPts val="0"/>
              </a:spcBef>
              <a:spcAft>
                <a:spcPts val="0"/>
              </a:spcAft>
              <a:buNone/>
            </a:pPr>
            <a:r>
              <a:rPr lang="en-US" altLang="zh-CN" sz="1200" dirty="0" smtClean="0"/>
              <a:t>&lt;head&gt;</a:t>
            </a:r>
          </a:p>
          <a:p>
            <a:pPr>
              <a:lnSpc>
                <a:spcPts val="1400"/>
              </a:lnSpc>
              <a:spcBef>
                <a:spcPts val="0"/>
              </a:spcBef>
              <a:spcAft>
                <a:spcPts val="0"/>
              </a:spcAft>
              <a:buNone/>
            </a:pPr>
            <a:r>
              <a:rPr lang="en-US" altLang="zh-CN" sz="1200" dirty="0" smtClean="0"/>
              <a:t>&lt;meta charset="UTF-8"&gt;</a:t>
            </a:r>
          </a:p>
          <a:p>
            <a:pPr>
              <a:lnSpc>
                <a:spcPts val="1400"/>
              </a:lnSpc>
              <a:spcBef>
                <a:spcPts val="0"/>
              </a:spcBef>
              <a:spcAft>
                <a:spcPts val="0"/>
              </a:spcAft>
              <a:buNone/>
            </a:pPr>
            <a:r>
              <a:rPr lang="en-US" altLang="zh-CN" sz="1200" dirty="0" smtClean="0"/>
              <a:t>&lt;title&gt;HTML5</a:t>
            </a:r>
            <a:r>
              <a:rPr lang="zh-CN" altLang="en-US" sz="1200" dirty="0" smtClean="0"/>
              <a:t>页面元素</a:t>
            </a:r>
            <a:r>
              <a:rPr lang="en-US" altLang="zh-CN" sz="1200" dirty="0" smtClean="0"/>
              <a:t>progress</a:t>
            </a:r>
            <a:r>
              <a:rPr lang="zh-CN" altLang="en-US" sz="1200" dirty="0" smtClean="0"/>
              <a:t>和</a:t>
            </a:r>
            <a:r>
              <a:rPr lang="en-US" altLang="zh-CN" sz="1200" dirty="0" smtClean="0"/>
              <a:t>meter</a:t>
            </a:r>
            <a:r>
              <a:rPr lang="zh-CN" altLang="en-US" sz="1200" dirty="0" smtClean="0"/>
              <a:t>标记的应用</a:t>
            </a:r>
            <a:r>
              <a:rPr lang="en-US" altLang="zh-CN" sz="1200" dirty="0" smtClean="0"/>
              <a:t>&lt;/title&gt;</a:t>
            </a:r>
          </a:p>
          <a:p>
            <a:pPr>
              <a:lnSpc>
                <a:spcPts val="1400"/>
              </a:lnSpc>
              <a:spcBef>
                <a:spcPts val="0"/>
              </a:spcBef>
              <a:spcAft>
                <a:spcPts val="0"/>
              </a:spcAft>
              <a:buNone/>
            </a:pPr>
            <a:r>
              <a:rPr lang="en-US" altLang="zh-CN" sz="1200" dirty="0" smtClean="0"/>
              <a:t>&lt;/head&gt;</a:t>
            </a:r>
          </a:p>
          <a:p>
            <a:pPr>
              <a:lnSpc>
                <a:spcPts val="1400"/>
              </a:lnSpc>
              <a:spcBef>
                <a:spcPts val="0"/>
              </a:spcBef>
              <a:spcAft>
                <a:spcPts val="0"/>
              </a:spcAft>
              <a:buNone/>
            </a:pPr>
            <a:r>
              <a:rPr lang="en-US" altLang="zh-CN" sz="1200" dirty="0" smtClean="0"/>
              <a:t>&lt;body&gt;				</a:t>
            </a:r>
          </a:p>
          <a:p>
            <a:pPr>
              <a:lnSpc>
                <a:spcPts val="1400"/>
              </a:lnSpc>
              <a:spcBef>
                <a:spcPts val="0"/>
              </a:spcBef>
              <a:spcAft>
                <a:spcPts val="0"/>
              </a:spcAft>
              <a:buNone/>
            </a:pPr>
            <a:r>
              <a:rPr lang="en-US" altLang="zh-CN" sz="1200" dirty="0" smtClean="0"/>
              <a:t>&lt;p&gt;&lt;strong&gt;</a:t>
            </a:r>
            <a:r>
              <a:rPr lang="zh-CN" altLang="en-US" sz="1200" dirty="0" smtClean="0"/>
              <a:t>文件下载进度：</a:t>
            </a:r>
            <a:r>
              <a:rPr lang="en-US" altLang="zh-CN" sz="1200" dirty="0" smtClean="0"/>
              <a:t>&lt;/strong&gt;</a:t>
            </a:r>
          </a:p>
          <a:p>
            <a:pPr>
              <a:lnSpc>
                <a:spcPts val="1400"/>
              </a:lnSpc>
              <a:spcBef>
                <a:spcPts val="0"/>
              </a:spcBef>
              <a:spcAft>
                <a:spcPts val="0"/>
              </a:spcAft>
              <a:buNone/>
            </a:pPr>
            <a:r>
              <a:rPr lang="en-US" altLang="zh-CN" sz="1200" dirty="0" smtClean="0"/>
              <a:t>&lt;progress value="22" max="100"&gt;</a:t>
            </a:r>
            <a:r>
              <a:rPr lang="zh-CN" altLang="en-US" sz="1200" dirty="0" smtClean="0"/>
              <a:t>设置属性</a:t>
            </a:r>
            <a:r>
              <a:rPr lang="en-US" altLang="zh-CN" sz="1200" dirty="0" smtClean="0"/>
              <a:t>&lt;/progress&gt;&lt;/p&gt;</a:t>
            </a:r>
          </a:p>
          <a:p>
            <a:pPr>
              <a:lnSpc>
                <a:spcPts val="1400"/>
              </a:lnSpc>
              <a:spcBef>
                <a:spcPts val="0"/>
              </a:spcBef>
              <a:spcAft>
                <a:spcPts val="0"/>
              </a:spcAft>
              <a:buNone/>
            </a:pPr>
            <a:r>
              <a:rPr lang="en-US" altLang="zh-CN" sz="1200" dirty="0" smtClean="0"/>
              <a:t>&lt;p&gt;&lt;strong&gt;</a:t>
            </a:r>
            <a:r>
              <a:rPr lang="zh-CN" altLang="en-US" sz="1200" dirty="0" smtClean="0"/>
              <a:t>空进度条：</a:t>
            </a:r>
            <a:r>
              <a:rPr lang="en-US" altLang="zh-CN" sz="1200" dirty="0" smtClean="0"/>
              <a:t>&lt;/strong&gt;&lt;progress&gt;</a:t>
            </a:r>
            <a:r>
              <a:rPr lang="zh-CN" altLang="en-US" sz="1200" dirty="0" smtClean="0"/>
              <a:t>未设置属性</a:t>
            </a:r>
            <a:r>
              <a:rPr lang="en-US" altLang="zh-CN" sz="1200" dirty="0" smtClean="0"/>
              <a:t>&lt;/progress&gt;&lt;/p&gt;</a:t>
            </a:r>
          </a:p>
          <a:p>
            <a:pPr>
              <a:lnSpc>
                <a:spcPts val="1400"/>
              </a:lnSpc>
              <a:spcBef>
                <a:spcPts val="0"/>
              </a:spcBef>
              <a:spcAft>
                <a:spcPts val="0"/>
              </a:spcAft>
              <a:buNone/>
            </a:pPr>
            <a:r>
              <a:rPr lang="en-US" altLang="zh-CN" sz="1200" dirty="0" smtClean="0"/>
              <a:t>&lt;p&gt;&lt;strong&gt;</a:t>
            </a:r>
            <a:r>
              <a:rPr lang="zh-CN" altLang="en-US" sz="1200" dirty="0" smtClean="0"/>
              <a:t>服务器</a:t>
            </a:r>
            <a:r>
              <a:rPr lang="en-US" altLang="zh-CN" sz="1200" dirty="0" smtClean="0"/>
              <a:t>CPU</a:t>
            </a:r>
            <a:r>
              <a:rPr lang="zh-CN" altLang="en-US" sz="1200" dirty="0" smtClean="0"/>
              <a:t>使用情况：</a:t>
            </a:r>
            <a:r>
              <a:rPr lang="en-US" altLang="zh-CN" sz="1200" dirty="0" smtClean="0"/>
              <a:t>&lt;/strong&gt;</a:t>
            </a:r>
          </a:p>
          <a:p>
            <a:pPr>
              <a:lnSpc>
                <a:spcPts val="1400"/>
              </a:lnSpc>
              <a:spcBef>
                <a:spcPts val="0"/>
              </a:spcBef>
              <a:spcAft>
                <a:spcPts val="0"/>
              </a:spcAft>
              <a:buNone/>
            </a:pPr>
            <a:r>
              <a:rPr lang="en-US" altLang="zh-CN" sz="1200" dirty="0" smtClean="0"/>
              <a:t>&lt;meter value="0.3" high="0.9" low="0.1" optimum="0.5"&gt;3/10&lt;/meter&gt;&lt;/p&gt;</a:t>
            </a:r>
          </a:p>
          <a:p>
            <a:pPr>
              <a:lnSpc>
                <a:spcPts val="1400"/>
              </a:lnSpc>
              <a:spcBef>
                <a:spcPts val="0"/>
              </a:spcBef>
              <a:spcAft>
                <a:spcPts val="0"/>
              </a:spcAft>
              <a:buNone/>
            </a:pPr>
            <a:r>
              <a:rPr lang="en-US" altLang="zh-CN" sz="1200" dirty="0" smtClean="0"/>
              <a:t>&lt;p&gt;&lt;strong&gt;</a:t>
            </a:r>
            <a:r>
              <a:rPr lang="zh-CN" altLang="en-US" sz="1200" dirty="0" smtClean="0"/>
              <a:t>内存使用情况：</a:t>
            </a:r>
            <a:r>
              <a:rPr lang="en-US" altLang="zh-CN" sz="1200" dirty="0" smtClean="0"/>
              <a:t>&lt;/strong&gt;&lt;meter value="0.6" max="1" min="0" optimum=".75" &gt;60%&lt;/meter&gt;&lt;/p&gt;</a:t>
            </a:r>
          </a:p>
          <a:p>
            <a:pPr>
              <a:lnSpc>
                <a:spcPts val="1400"/>
              </a:lnSpc>
              <a:spcBef>
                <a:spcPts val="0"/>
              </a:spcBef>
              <a:spcAft>
                <a:spcPts val="0"/>
              </a:spcAft>
              <a:buNone/>
            </a:pPr>
            <a:r>
              <a:rPr lang="en-US" altLang="zh-CN" sz="1200" dirty="0" smtClean="0"/>
              <a:t>&lt;p&gt;&lt;mark&gt;</a:t>
            </a:r>
            <a:r>
              <a:rPr lang="zh-CN" altLang="en-US" sz="1200" dirty="0" smtClean="0"/>
              <a:t>注释：</a:t>
            </a:r>
            <a:r>
              <a:rPr lang="en-US" altLang="zh-CN" sz="1200" dirty="0" smtClean="0"/>
              <a:t>&lt;/mark&gt;IE9</a:t>
            </a:r>
            <a:r>
              <a:rPr lang="zh-CN" altLang="en-US" sz="1200" dirty="0" smtClean="0"/>
              <a:t>以及更早的版本不支持</a:t>
            </a:r>
            <a:r>
              <a:rPr lang="en-US" altLang="zh-CN" sz="1200" dirty="0" smtClean="0"/>
              <a:t>progress</a:t>
            </a:r>
            <a:r>
              <a:rPr lang="zh-CN" altLang="en-US" sz="1200" dirty="0" smtClean="0"/>
              <a:t>、</a:t>
            </a:r>
            <a:r>
              <a:rPr lang="en-US" altLang="zh-CN" sz="1200" dirty="0" smtClean="0"/>
              <a:t>meter </a:t>
            </a:r>
            <a:r>
              <a:rPr lang="zh-CN" altLang="en-US" sz="1200" dirty="0" smtClean="0"/>
              <a:t>标记。</a:t>
            </a:r>
            <a:r>
              <a:rPr lang="en-US" altLang="zh-CN" sz="1200" dirty="0" smtClean="0"/>
              <a:t>&lt;/p&gt;</a:t>
            </a:r>
          </a:p>
          <a:p>
            <a:pPr>
              <a:lnSpc>
                <a:spcPts val="1400"/>
              </a:lnSpc>
              <a:spcBef>
                <a:spcPts val="0"/>
              </a:spcBef>
              <a:spcAft>
                <a:spcPts val="0"/>
              </a:spcAft>
              <a:buNone/>
            </a:pPr>
            <a:r>
              <a:rPr lang="en-US" altLang="zh-CN" sz="1200" dirty="0" smtClean="0"/>
              <a:t>&lt;/body&gt;</a:t>
            </a:r>
          </a:p>
          <a:p>
            <a:pPr>
              <a:lnSpc>
                <a:spcPts val="1400"/>
              </a:lnSpc>
              <a:spcBef>
                <a:spcPts val="0"/>
              </a:spcBef>
              <a:spcAft>
                <a:spcPts val="0"/>
              </a:spcAft>
              <a:buNone/>
            </a:pPr>
            <a:r>
              <a:rPr lang="en-US" altLang="zh-CN" sz="1200" dirty="0" smtClean="0"/>
              <a:t>&lt;/html&gt;</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20</a:t>
            </a:fld>
            <a:endParaRPr lang="en-US"/>
          </a:p>
        </p:txBody>
      </p:sp>
    </p:spTree>
    <p:extLst>
      <p:ext uri="{BB962C8B-B14F-4D97-AF65-F5344CB8AC3E}">
        <p14:creationId xmlns:p14="http://schemas.microsoft.com/office/powerpoint/2010/main" val="109636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kern="1200" dirty="0" smtClean="0">
                <a:solidFill>
                  <a:schemeClr val="tx1"/>
                </a:solidFill>
                <a:effectLst/>
                <a:latin typeface="Calibri" pitchFamily="34" charset="0"/>
                <a:ea typeface="宋体" pitchFamily="2" charset="-122"/>
                <a:cs typeface="+mn-cs"/>
              </a:rPr>
              <a:t>&lt;div&gt;</a:t>
            </a:r>
            <a:r>
              <a:rPr lang="en-US" altLang="zh-CN" dirty="0" smtClean="0"/>
              <a:t> </a:t>
            </a:r>
          </a:p>
          <a:p>
            <a:r>
              <a:rPr lang="en-US" altLang="zh-CN" sz="1200" b="0" kern="1200" dirty="0" smtClean="0">
                <a:solidFill>
                  <a:schemeClr val="tx1"/>
                </a:solidFill>
                <a:effectLst/>
                <a:latin typeface="Calibri" pitchFamily="34" charset="0"/>
                <a:ea typeface="宋体" pitchFamily="2" charset="-122"/>
                <a:cs typeface="+mn-cs"/>
              </a:rPr>
              <a:t>&lt;h1 class="h1"&gt;</a:t>
            </a:r>
            <a:r>
              <a:rPr lang="zh-CN" altLang="en-US" dirty="0" smtClean="0"/>
              <a:t>标题</a:t>
            </a:r>
            <a:r>
              <a:rPr lang="en-US" altLang="zh-CN" dirty="0" smtClean="0"/>
              <a:t>1</a:t>
            </a:r>
            <a:r>
              <a:rPr lang="en-US" altLang="zh-CN" sz="1200" b="0" kern="1200" dirty="0" smtClean="0">
                <a:solidFill>
                  <a:schemeClr val="tx1"/>
                </a:solidFill>
                <a:effectLst/>
                <a:latin typeface="Calibri" pitchFamily="34" charset="0"/>
                <a:ea typeface="宋体" pitchFamily="2" charset="-122"/>
                <a:cs typeface="+mn-cs"/>
              </a:rPr>
              <a:t>&lt;/h1&gt;</a:t>
            </a:r>
            <a:r>
              <a:rPr lang="en-US" altLang="zh-CN" dirty="0" smtClean="0"/>
              <a:t> </a:t>
            </a:r>
          </a:p>
          <a:p>
            <a:r>
              <a:rPr lang="en-US" altLang="zh-CN" sz="1200" b="0" kern="1200" dirty="0" smtClean="0">
                <a:solidFill>
                  <a:schemeClr val="tx1"/>
                </a:solidFill>
                <a:effectLst/>
                <a:latin typeface="Calibri" pitchFamily="34" charset="0"/>
                <a:ea typeface="宋体" pitchFamily="2" charset="-122"/>
                <a:cs typeface="+mn-cs"/>
              </a:rPr>
              <a:t>&lt;h1 class="h2"&gt;</a:t>
            </a:r>
            <a:r>
              <a:rPr lang="zh-CN" altLang="en-US" dirty="0" smtClean="0"/>
              <a:t>标题</a:t>
            </a:r>
            <a:r>
              <a:rPr lang="en-US" altLang="zh-CN" dirty="0" smtClean="0"/>
              <a:t>2</a:t>
            </a:r>
            <a:r>
              <a:rPr lang="en-US" altLang="zh-CN" sz="1200" b="0" kern="1200" dirty="0" smtClean="0">
                <a:solidFill>
                  <a:schemeClr val="tx1"/>
                </a:solidFill>
                <a:effectLst/>
                <a:latin typeface="Calibri" pitchFamily="34" charset="0"/>
                <a:ea typeface="宋体" pitchFamily="2" charset="-122"/>
                <a:cs typeface="+mn-cs"/>
              </a:rPr>
              <a:t>&lt;/h1&gt;</a:t>
            </a:r>
            <a:r>
              <a:rPr lang="en-US" altLang="zh-CN" dirty="0" smtClean="0"/>
              <a:t> </a:t>
            </a:r>
          </a:p>
          <a:p>
            <a:r>
              <a:rPr lang="en-US" altLang="zh-CN" sz="1200" b="0" kern="1200" dirty="0" smtClean="0">
                <a:solidFill>
                  <a:schemeClr val="tx1"/>
                </a:solidFill>
                <a:effectLst/>
                <a:latin typeface="Calibri" pitchFamily="34" charset="0"/>
                <a:ea typeface="宋体" pitchFamily="2" charset="-122"/>
                <a:cs typeface="+mn-cs"/>
              </a:rPr>
              <a:t>&lt;p class="p1"&gt;</a:t>
            </a:r>
            <a:r>
              <a:rPr lang="zh-CN" altLang="en-US" dirty="0" smtClean="0"/>
              <a:t>段落</a:t>
            </a:r>
            <a:r>
              <a:rPr lang="en-US" altLang="zh-CN" dirty="0" smtClean="0"/>
              <a:t>1</a:t>
            </a:r>
            <a:r>
              <a:rPr lang="en-US" altLang="zh-CN" sz="1200" b="0" kern="1200" dirty="0" smtClean="0">
                <a:solidFill>
                  <a:schemeClr val="tx1"/>
                </a:solidFill>
                <a:effectLst/>
                <a:latin typeface="Calibri" pitchFamily="34" charset="0"/>
                <a:ea typeface="宋体" pitchFamily="2" charset="-122"/>
                <a:cs typeface="+mn-cs"/>
              </a:rPr>
              <a:t>&lt;/p&gt;</a:t>
            </a:r>
            <a:r>
              <a:rPr lang="en-US" altLang="zh-CN" dirty="0" smtClean="0"/>
              <a:t> </a:t>
            </a:r>
          </a:p>
          <a:p>
            <a:r>
              <a:rPr lang="en-US" altLang="zh-CN" sz="1200" b="0" kern="1200" dirty="0" smtClean="0">
                <a:solidFill>
                  <a:schemeClr val="tx1"/>
                </a:solidFill>
                <a:effectLst/>
                <a:latin typeface="Calibri" pitchFamily="34" charset="0"/>
                <a:ea typeface="宋体" pitchFamily="2" charset="-122"/>
                <a:cs typeface="+mn-cs"/>
              </a:rPr>
              <a:t>&lt;p class="p2"&gt;</a:t>
            </a:r>
            <a:r>
              <a:rPr lang="zh-CN" altLang="en-US" dirty="0" smtClean="0"/>
              <a:t>段落</a:t>
            </a:r>
            <a:r>
              <a:rPr lang="en-US" altLang="zh-CN" dirty="0" smtClean="0"/>
              <a:t>2</a:t>
            </a:r>
            <a:r>
              <a:rPr lang="en-US" altLang="zh-CN" sz="1200" b="0" kern="1200" dirty="0" smtClean="0">
                <a:solidFill>
                  <a:schemeClr val="tx1"/>
                </a:solidFill>
                <a:effectLst/>
                <a:latin typeface="Calibri" pitchFamily="34" charset="0"/>
                <a:ea typeface="宋体" pitchFamily="2" charset="-122"/>
                <a:cs typeface="+mn-cs"/>
              </a:rPr>
              <a:t>&lt;/p&gt;</a:t>
            </a:r>
            <a:r>
              <a:rPr lang="en-US" altLang="zh-CN" dirty="0" smtClean="0"/>
              <a:t> </a:t>
            </a:r>
          </a:p>
          <a:p>
            <a:r>
              <a:rPr lang="en-US" altLang="zh-CN" sz="1200" b="0" kern="1200" dirty="0" smtClean="0">
                <a:solidFill>
                  <a:schemeClr val="tx1"/>
                </a:solidFill>
                <a:effectLst/>
                <a:latin typeface="Calibri" pitchFamily="34" charset="0"/>
                <a:ea typeface="宋体" pitchFamily="2" charset="-122"/>
                <a:cs typeface="+mn-cs"/>
              </a:rPr>
              <a:t>&lt;/div&gt;</a:t>
            </a:r>
          </a:p>
          <a:p>
            <a:r>
              <a:rPr lang="en-US" altLang="zh-CN" dirty="0" smtClean="0"/>
              <a:t>&lt;div&gt;</a:t>
            </a:r>
          </a:p>
          <a:p>
            <a:r>
              <a:rPr lang="en-US" altLang="zh-CN" dirty="0" smtClean="0"/>
              <a:t>&lt;h1&gt;</a:t>
            </a:r>
            <a:r>
              <a:rPr lang="zh-CN" altLang="en-US" dirty="0" smtClean="0"/>
              <a:t>标题</a:t>
            </a:r>
            <a:r>
              <a:rPr lang="en-US" altLang="zh-CN" dirty="0" smtClean="0"/>
              <a:t>&lt;/h1&gt;</a:t>
            </a:r>
          </a:p>
          <a:p>
            <a:r>
              <a:rPr lang="en-US" altLang="zh-CN" dirty="0" smtClean="0"/>
              <a:t>&lt;p&gt;</a:t>
            </a:r>
            <a:r>
              <a:rPr lang="zh-CN" altLang="en-US" dirty="0" smtClean="0"/>
              <a:t>段落</a:t>
            </a:r>
            <a:r>
              <a:rPr lang="en-US" altLang="zh-CN" dirty="0" smtClean="0"/>
              <a:t>&lt;/p&gt;</a:t>
            </a:r>
          </a:p>
          <a:p>
            <a:r>
              <a:rPr lang="en-US" altLang="zh-CN" dirty="0" smtClean="0"/>
              <a:t>&lt;/div&gt;</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23</a:t>
            </a:fld>
            <a:endParaRPr lang="en-US"/>
          </a:p>
        </p:txBody>
      </p:sp>
    </p:spTree>
    <p:extLst>
      <p:ext uri="{BB962C8B-B14F-4D97-AF65-F5344CB8AC3E}">
        <p14:creationId xmlns:p14="http://schemas.microsoft.com/office/powerpoint/2010/main" val="192439422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10">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7827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9430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25624" y="1052736"/>
            <a:ext cx="10601349" cy="5112568"/>
          </a:xfrm>
        </p:spPr>
        <p:txBody>
          <a:bodyPr/>
          <a:lstStyle>
            <a:lvl1pPr marL="342900" indent="-342900">
              <a:buClr>
                <a:schemeClr val="accent1"/>
              </a:buClr>
              <a:buFont typeface="Wingdings" panose="05000000000000000000" pitchFamily="2" charset="2"/>
              <a:buChar char="u"/>
              <a:defRPr>
                <a:solidFill>
                  <a:schemeClr val="accent2"/>
                </a:solidFill>
              </a:defRPr>
            </a:lvl1pPr>
            <a:lvl2pPr marL="742950" indent="-285750">
              <a:buClr>
                <a:schemeClr val="tx2"/>
              </a:buClr>
              <a:buFont typeface="Wingdings" panose="05000000000000000000" pitchFamily="2" charset="2"/>
              <a:buChar char="Ø"/>
              <a:defRPr b="1">
                <a:solidFill>
                  <a:schemeClr val="accent2"/>
                </a:solidFill>
                <a:latin typeface="华文仿宋" panose="02010600040101010101" pitchFamily="2" charset="-122"/>
                <a:ea typeface="华文仿宋" panose="02010600040101010101" pitchFamily="2" charset="-122"/>
              </a:defRPr>
            </a:lvl2pPr>
            <a:lvl3pPr marL="1143000" indent="-228600">
              <a:buClr>
                <a:schemeClr val="tx1"/>
              </a:buClr>
              <a:buFont typeface="Wingdings" panose="05000000000000000000" pitchFamily="2" charset="2"/>
              <a:buChar char="ü"/>
              <a:defRPr sz="2000">
                <a:solidFill>
                  <a:schemeClr val="accent2"/>
                </a:solidFill>
                <a:latin typeface="华文楷体" panose="02010600040101010101" pitchFamily="2" charset="-122"/>
                <a:ea typeface="华文楷体" panose="02010600040101010101" pitchFamily="2" charset="-122"/>
              </a:defRPr>
            </a:lvl3pPr>
            <a:lvl4pPr marL="1600200" indent="-228600">
              <a:buClr>
                <a:srgbClr val="FFC000"/>
              </a:buClr>
              <a:buFont typeface="Wingdings" panose="05000000000000000000" pitchFamily="2" charset="2"/>
              <a:buChar char="u"/>
              <a:defRPr>
                <a:solidFill>
                  <a:schemeClr val="accent2"/>
                </a:solidFill>
              </a:defRPr>
            </a:lvl4pPr>
            <a:lvl5pPr marL="2057400" indent="-228600">
              <a:buClr>
                <a:srgbClr val="FFC000"/>
              </a:buClr>
              <a:buFont typeface="Wingdings" panose="05000000000000000000" pitchFamily="2" charset="2"/>
              <a:buChar char="u"/>
              <a:defRPr>
                <a:solidFill>
                  <a:schemeClr val="accent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TextBox 11"/>
          <p:cNvSpPr txBox="1"/>
          <p:nvPr userDrawn="1"/>
        </p:nvSpPr>
        <p:spPr>
          <a:xfrm>
            <a:off x="11651531" y="6388866"/>
            <a:ext cx="423514" cy="307777"/>
          </a:xfrm>
          <a:prstGeom prst="rect">
            <a:avLst/>
          </a:prstGeom>
          <a:noFill/>
        </p:spPr>
        <p:txBody>
          <a:bodyPr wrap="none" rtlCol="0">
            <a:spAutoFit/>
          </a:bodyPr>
          <a:lstStyle/>
          <a:p>
            <a:pPr algn="ctr"/>
            <a:fld id="{A8D629F8-11E1-4F49-82F6-0EEED36D1DAD}" type="slidenum">
              <a:rPr lang="zh-CN" altLang="en-US" sz="1400" smtClean="0">
                <a:solidFill>
                  <a:srgbClr val="F8F8F8"/>
                </a:solidFill>
                <a:latin typeface="+mn-ea"/>
                <a:ea typeface="+mn-ea"/>
              </a:rPr>
              <a:pPr algn="ctr"/>
              <a:t>‹#›</a:t>
            </a:fld>
            <a:endParaRPr lang="zh-CN" altLang="en-US" sz="1400" dirty="0">
              <a:solidFill>
                <a:srgbClr val="F8F8F8"/>
              </a:solidFill>
              <a:latin typeface="+mn-ea"/>
              <a:ea typeface="+mn-ea"/>
            </a:endParaRPr>
          </a:p>
        </p:txBody>
      </p:sp>
      <p:sp>
        <p:nvSpPr>
          <p:cNvPr id="11" name="Freeform 10"/>
          <p:cNvSpPr>
            <a:spLocks/>
          </p:cNvSpPr>
          <p:nvPr userDrawn="1"/>
        </p:nvSpPr>
        <p:spPr bwMode="auto">
          <a:xfrm>
            <a:off x="193675" y="208707"/>
            <a:ext cx="7869238" cy="509587"/>
          </a:xfrm>
          <a:custGeom>
            <a:avLst/>
            <a:gdLst>
              <a:gd name="T0" fmla="*/ 0 w 10307"/>
              <a:gd name="T1" fmla="*/ 0 h 634"/>
              <a:gd name="T2" fmla="*/ 10307 w 10307"/>
              <a:gd name="T3" fmla="*/ 0 h 634"/>
              <a:gd name="T4" fmla="*/ 9896 w 10307"/>
              <a:gd name="T5" fmla="*/ 634 h 634"/>
              <a:gd name="T6" fmla="*/ 0 w 10307"/>
              <a:gd name="T7" fmla="*/ 634 h 634"/>
              <a:gd name="T8" fmla="*/ 0 w 10307"/>
              <a:gd name="T9" fmla="*/ 0 h 634"/>
            </a:gdLst>
            <a:ahLst/>
            <a:cxnLst>
              <a:cxn ang="0">
                <a:pos x="T0" y="T1"/>
              </a:cxn>
              <a:cxn ang="0">
                <a:pos x="T2" y="T3"/>
              </a:cxn>
              <a:cxn ang="0">
                <a:pos x="T4" y="T5"/>
              </a:cxn>
              <a:cxn ang="0">
                <a:pos x="T6" y="T7"/>
              </a:cxn>
              <a:cxn ang="0">
                <a:pos x="T8" y="T9"/>
              </a:cxn>
            </a:cxnLst>
            <a:rect l="0" t="0" r="r" b="b"/>
            <a:pathLst>
              <a:path w="10307" h="634">
                <a:moveTo>
                  <a:pt x="0" y="0"/>
                </a:moveTo>
                <a:lnTo>
                  <a:pt x="10307" y="0"/>
                </a:lnTo>
                <a:lnTo>
                  <a:pt x="9896" y="634"/>
                </a:lnTo>
                <a:lnTo>
                  <a:pt x="0" y="634"/>
                </a:lnTo>
                <a:lnTo>
                  <a:pt x="0" y="0"/>
                </a:lnTo>
                <a:close/>
              </a:path>
            </a:pathLst>
          </a:custGeom>
          <a:solidFill>
            <a:srgbClr val="707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userDrawn="1"/>
        </p:nvSpPr>
        <p:spPr bwMode="auto">
          <a:xfrm>
            <a:off x="7700963" y="143239"/>
            <a:ext cx="439738" cy="604837"/>
          </a:xfrm>
          <a:custGeom>
            <a:avLst/>
            <a:gdLst>
              <a:gd name="T0" fmla="*/ 508 w 576"/>
              <a:gd name="T1" fmla="*/ 0 h 754"/>
              <a:gd name="T2" fmla="*/ 508 w 576"/>
              <a:gd name="T3" fmla="*/ 0 h 754"/>
              <a:gd name="T4" fmla="*/ 527 w 576"/>
              <a:gd name="T5" fmla="*/ 0 h 754"/>
              <a:gd name="T6" fmla="*/ 527 w 576"/>
              <a:gd name="T7" fmla="*/ 0 h 754"/>
              <a:gd name="T8" fmla="*/ 548 w 576"/>
              <a:gd name="T9" fmla="*/ 0 h 754"/>
              <a:gd name="T10" fmla="*/ 548 w 576"/>
              <a:gd name="T11" fmla="*/ 0 h 754"/>
              <a:gd name="T12" fmla="*/ 576 w 576"/>
              <a:gd name="T13" fmla="*/ 0 h 754"/>
              <a:gd name="T14" fmla="*/ 91 w 576"/>
              <a:gd name="T15" fmla="*/ 754 h 754"/>
              <a:gd name="T16" fmla="*/ 63 w 576"/>
              <a:gd name="T17" fmla="*/ 754 h 754"/>
              <a:gd name="T18" fmla="*/ 63 w 576"/>
              <a:gd name="T19" fmla="*/ 754 h 754"/>
              <a:gd name="T20" fmla="*/ 41 w 576"/>
              <a:gd name="T21" fmla="*/ 754 h 754"/>
              <a:gd name="T22" fmla="*/ 41 w 576"/>
              <a:gd name="T23" fmla="*/ 754 h 754"/>
              <a:gd name="T24" fmla="*/ 22 w 576"/>
              <a:gd name="T25" fmla="*/ 754 h 754"/>
              <a:gd name="T26" fmla="*/ 22 w 576"/>
              <a:gd name="T27" fmla="*/ 754 h 754"/>
              <a:gd name="T28" fmla="*/ 0 w 576"/>
              <a:gd name="T29" fmla="*/ 754 h 754"/>
              <a:gd name="T30" fmla="*/ 0 w 576"/>
              <a:gd name="T31" fmla="*/ 754 h 754"/>
              <a:gd name="T32" fmla="*/ 486 w 576"/>
              <a:gd name="T33" fmla="*/ 0 h 754"/>
              <a:gd name="T34" fmla="*/ 508 w 576"/>
              <a:gd name="T3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508" y="0"/>
                </a:moveTo>
                <a:lnTo>
                  <a:pt x="508" y="0"/>
                </a:lnTo>
                <a:lnTo>
                  <a:pt x="527" y="0"/>
                </a:lnTo>
                <a:lnTo>
                  <a:pt x="527" y="0"/>
                </a:lnTo>
                <a:lnTo>
                  <a:pt x="548" y="0"/>
                </a:lnTo>
                <a:lnTo>
                  <a:pt x="548" y="0"/>
                </a:lnTo>
                <a:lnTo>
                  <a:pt x="576" y="0"/>
                </a:lnTo>
                <a:lnTo>
                  <a:pt x="91" y="754"/>
                </a:lnTo>
                <a:lnTo>
                  <a:pt x="63" y="754"/>
                </a:lnTo>
                <a:lnTo>
                  <a:pt x="63" y="754"/>
                </a:lnTo>
                <a:lnTo>
                  <a:pt x="41" y="754"/>
                </a:lnTo>
                <a:lnTo>
                  <a:pt x="41" y="754"/>
                </a:lnTo>
                <a:lnTo>
                  <a:pt x="22" y="754"/>
                </a:lnTo>
                <a:lnTo>
                  <a:pt x="22" y="754"/>
                </a:lnTo>
                <a:lnTo>
                  <a:pt x="0" y="754"/>
                </a:lnTo>
                <a:lnTo>
                  <a:pt x="0" y="754"/>
                </a:lnTo>
                <a:lnTo>
                  <a:pt x="486" y="0"/>
                </a:lnTo>
                <a:lnTo>
                  <a:pt x="508" y="0"/>
                </a:lnTo>
                <a:close/>
              </a:path>
            </a:pathLst>
          </a:custGeom>
          <a:solidFill>
            <a:srgbClr val="4551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13"/>
          <p:cNvSpPr>
            <a:spLocks noChangeAspect="1" noChangeArrowheads="1" noTextEdit="1"/>
          </p:cNvSpPr>
          <p:nvPr userDrawn="1"/>
        </p:nvSpPr>
        <p:spPr bwMode="auto">
          <a:xfrm>
            <a:off x="122238" y="129331"/>
            <a:ext cx="121443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userDrawn="1"/>
        </p:nvSpPr>
        <p:spPr bwMode="auto">
          <a:xfrm>
            <a:off x="139700" y="129331"/>
            <a:ext cx="1212850" cy="87313"/>
          </a:xfrm>
          <a:custGeom>
            <a:avLst/>
            <a:gdLst>
              <a:gd name="T0" fmla="*/ 1529 w 1564"/>
              <a:gd name="T1" fmla="*/ 0 h 109"/>
              <a:gd name="T2" fmla="*/ 1564 w 1564"/>
              <a:gd name="T3" fmla="*/ 109 h 109"/>
              <a:gd name="T4" fmla="*/ 0 w 1564"/>
              <a:gd name="T5" fmla="*/ 109 h 109"/>
              <a:gd name="T6" fmla="*/ 1 w 1564"/>
              <a:gd name="T7" fmla="*/ 0 h 109"/>
              <a:gd name="T8" fmla="*/ 1529 w 1564"/>
              <a:gd name="T9" fmla="*/ 0 h 109"/>
            </a:gdLst>
            <a:ahLst/>
            <a:cxnLst>
              <a:cxn ang="0">
                <a:pos x="T0" y="T1"/>
              </a:cxn>
              <a:cxn ang="0">
                <a:pos x="T2" y="T3"/>
              </a:cxn>
              <a:cxn ang="0">
                <a:pos x="T4" y="T5"/>
              </a:cxn>
              <a:cxn ang="0">
                <a:pos x="T6" y="T7"/>
              </a:cxn>
              <a:cxn ang="0">
                <a:pos x="T8" y="T9"/>
              </a:cxn>
            </a:cxnLst>
            <a:rect l="0" t="0" r="r" b="b"/>
            <a:pathLst>
              <a:path w="1564" h="109">
                <a:moveTo>
                  <a:pt x="1529" y="0"/>
                </a:moveTo>
                <a:lnTo>
                  <a:pt x="1564" y="109"/>
                </a:lnTo>
                <a:lnTo>
                  <a:pt x="0" y="109"/>
                </a:lnTo>
                <a:lnTo>
                  <a:pt x="1" y="0"/>
                </a:lnTo>
                <a:lnTo>
                  <a:pt x="1529"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userDrawn="1"/>
        </p:nvSpPr>
        <p:spPr bwMode="auto">
          <a:xfrm>
            <a:off x="122238" y="129331"/>
            <a:ext cx="1203325" cy="668338"/>
          </a:xfrm>
          <a:custGeom>
            <a:avLst/>
            <a:gdLst>
              <a:gd name="T0" fmla="*/ 0 w 1551"/>
              <a:gd name="T1" fmla="*/ 0 h 839"/>
              <a:gd name="T2" fmla="*/ 1551 w 1551"/>
              <a:gd name="T3" fmla="*/ 0 h 839"/>
              <a:gd name="T4" fmla="*/ 1009 w 1551"/>
              <a:gd name="T5" fmla="*/ 839 h 839"/>
              <a:gd name="T6" fmla="*/ 3 w 1551"/>
              <a:gd name="T7" fmla="*/ 839 h 839"/>
              <a:gd name="T8" fmla="*/ 0 w 1551"/>
              <a:gd name="T9" fmla="*/ 0 h 839"/>
            </a:gdLst>
            <a:ahLst/>
            <a:cxnLst>
              <a:cxn ang="0">
                <a:pos x="T0" y="T1"/>
              </a:cxn>
              <a:cxn ang="0">
                <a:pos x="T2" y="T3"/>
              </a:cxn>
              <a:cxn ang="0">
                <a:pos x="T4" y="T5"/>
              </a:cxn>
              <a:cxn ang="0">
                <a:pos x="T6" y="T7"/>
              </a:cxn>
              <a:cxn ang="0">
                <a:pos x="T8" y="T9"/>
              </a:cxn>
            </a:cxnLst>
            <a:rect l="0" t="0" r="r" b="b"/>
            <a:pathLst>
              <a:path w="1551" h="839">
                <a:moveTo>
                  <a:pt x="0" y="0"/>
                </a:moveTo>
                <a:lnTo>
                  <a:pt x="1551" y="0"/>
                </a:lnTo>
                <a:lnTo>
                  <a:pt x="1009" y="839"/>
                </a:lnTo>
                <a:lnTo>
                  <a:pt x="3" y="83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标题 1"/>
          <p:cNvSpPr>
            <a:spLocks noGrp="1"/>
          </p:cNvSpPr>
          <p:nvPr>
            <p:ph type="title"/>
          </p:nvPr>
        </p:nvSpPr>
        <p:spPr>
          <a:xfrm>
            <a:off x="1261940" y="162669"/>
            <a:ext cx="9660977" cy="635000"/>
          </a:xfrm>
        </p:spPr>
        <p:txBody>
          <a:bodyPr/>
          <a:lstStyle>
            <a:lvl1pPr>
              <a:defRPr>
                <a:solidFill>
                  <a:srgbClr val="FFFFFF"/>
                </a:solidFill>
              </a:defRPr>
            </a:lvl1pPr>
          </a:lstStyle>
          <a:p>
            <a:r>
              <a:rPr lang="zh-CN" altLang="en-US" dirty="0" smtClean="0"/>
              <a:t>单击此处编辑母版标题样式</a:t>
            </a:r>
            <a:endParaRPr lang="zh-CN" altLang="en-US" dirty="0"/>
          </a:p>
        </p:txBody>
      </p:sp>
      <p:sp>
        <p:nvSpPr>
          <p:cNvPr id="14" name="Freeform 15"/>
          <p:cNvSpPr>
            <a:spLocks noEditPoints="1"/>
          </p:cNvSpPr>
          <p:nvPr userDrawn="1"/>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646121183"/>
      </p:ext>
    </p:extLst>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300"/>
                                            <p:tgtEl>
                                              <p:spTgt spid="17"/>
                                            </p:tgtEl>
                                          </p:cBhvr>
                                        </p:animEffect>
                                      </p:childTnLst>
                                    </p:cTn>
                                  </p:par>
                                </p:childTnLst>
                              </p:cTn>
                            </p:par>
                            <p:par>
                              <p:cTn id="12" fill="hold">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400"/>
                                            <p:tgtEl>
                                              <p:spTgt spid="18"/>
                                            </p:tgtEl>
                                          </p:cBhvr>
                                        </p:animEffect>
                                      </p:childTnLst>
                                    </p:cTn>
                                  </p:par>
                                </p:childTnLst>
                              </p:cTn>
                            </p:par>
                            <p:par>
                              <p:cTn id="16" fill="hold">
                                <p:stCondLst>
                                  <p:cond delay="1200"/>
                                </p:stCondLst>
                                <p:childTnLst>
                                  <p:par>
                                    <p:cTn id="17" presetID="2" presetClass="entr" presetSubtype="8" fill="hold" grpId="0" nodeType="afterEffect" p14:presetBounceEnd="33333">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33333">
                                          <p:cBhvr additive="base">
                                            <p:cTn id="19" dur="300" fill="hold"/>
                                            <p:tgtEl>
                                              <p:spTgt spid="14"/>
                                            </p:tgtEl>
                                            <p:attrNameLst>
                                              <p:attrName>ppt_x</p:attrName>
                                            </p:attrNameLst>
                                          </p:cBhvr>
                                          <p:tavLst>
                                            <p:tav tm="0">
                                              <p:val>
                                                <p:strVal val="0-#ppt_w/2"/>
                                              </p:val>
                                            </p:tav>
                                            <p:tav tm="100000">
                                              <p:val>
                                                <p:strVal val="#ppt_x"/>
                                              </p:val>
                                            </p:tav>
                                          </p:tavLst>
                                        </p:anim>
                                        <p:anim calcmode="lin" valueType="num" p14:bounceEnd="33333">
                                          <p:cBhvr additive="base">
                                            <p:cTn id="20" dur="3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anim calcmode="lin" valueType="num">
                                          <p:cBhvr>
                                            <p:cTn id="25" dur="500" fill="hold"/>
                                            <p:tgtEl>
                                              <p:spTgt spid="2"/>
                                            </p:tgtEl>
                                            <p:attrNameLst>
                                              <p:attrName>ppt_x</p:attrName>
                                            </p:attrNameLst>
                                          </p:cBhvr>
                                          <p:tavLst>
                                            <p:tav tm="0">
                                              <p:val>
                                                <p:strVal val="#ppt_x"/>
                                              </p:val>
                                            </p:tav>
                                            <p:tav tm="100000">
                                              <p:val>
                                                <p:strVal val="#ppt_x"/>
                                              </p:val>
                                            </p:tav>
                                          </p:tavLst>
                                        </p:anim>
                                        <p:anim calcmode="lin" valueType="num">
                                          <p:cBhvr>
                                            <p:cTn id="2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300"/>
                                            <p:tgtEl>
                                              <p:spTgt spid="17"/>
                                            </p:tgtEl>
                                          </p:cBhvr>
                                        </p:animEffect>
                                      </p:childTnLst>
                                    </p:cTn>
                                  </p:par>
                                </p:childTnLst>
                              </p:cTn>
                            </p:par>
                            <p:par>
                              <p:cTn id="12" fill="hold">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400"/>
                                            <p:tgtEl>
                                              <p:spTgt spid="18"/>
                                            </p:tgtEl>
                                          </p:cBhvr>
                                        </p:animEffect>
                                      </p:childTnLst>
                                    </p:cTn>
                                  </p:par>
                                </p:childTnLst>
                              </p:cTn>
                            </p:par>
                            <p:par>
                              <p:cTn id="16" fill="hold">
                                <p:stCondLst>
                                  <p:cond delay="1200"/>
                                </p:stCondLst>
                                <p:childTnLst>
                                  <p:par>
                                    <p:cTn id="17" presetID="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00" fill="hold"/>
                                            <p:tgtEl>
                                              <p:spTgt spid="14"/>
                                            </p:tgtEl>
                                            <p:attrNameLst>
                                              <p:attrName>ppt_x</p:attrName>
                                            </p:attrNameLst>
                                          </p:cBhvr>
                                          <p:tavLst>
                                            <p:tav tm="0">
                                              <p:val>
                                                <p:strVal val="0-#ppt_w/2"/>
                                              </p:val>
                                            </p:tav>
                                            <p:tav tm="100000">
                                              <p:val>
                                                <p:strVal val="#ppt_x"/>
                                              </p:val>
                                            </p:tav>
                                          </p:tavLst>
                                        </p:anim>
                                        <p:anim calcmode="lin" valueType="num">
                                          <p:cBhvr additive="base">
                                            <p:cTn id="20" dur="3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anim calcmode="lin" valueType="num">
                                          <p:cBhvr>
                                            <p:cTn id="25" dur="500" fill="hold"/>
                                            <p:tgtEl>
                                              <p:spTgt spid="2"/>
                                            </p:tgtEl>
                                            <p:attrNameLst>
                                              <p:attrName>ppt_x</p:attrName>
                                            </p:attrNameLst>
                                          </p:cBhvr>
                                          <p:tavLst>
                                            <p:tav tm="0">
                                              <p:val>
                                                <p:strVal val="#ppt_x"/>
                                              </p:val>
                                            </p:tav>
                                            <p:tav tm="100000">
                                              <p:val>
                                                <p:strVal val="#ppt_x"/>
                                              </p:val>
                                            </p:tav>
                                          </p:tavLst>
                                        </p:anim>
                                        <p:anim calcmode="lin" valueType="num">
                                          <p:cBhvr>
                                            <p:cTn id="2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2" grpId="0"/>
          <p:bldP spid="14"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solidFill>
                  <a:srgbClr val="F8F8F8"/>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388542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accent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898880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974723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049409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4120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2047990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893140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smtClean="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Tree>
    <p:extLst>
      <p:ext uri="{BB962C8B-B14F-4D97-AF65-F5344CB8AC3E}">
        <p14:creationId xmlns:p14="http://schemas.microsoft.com/office/powerpoint/2010/main" val="2568129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9" name="Rectangle 3"/>
          <p:cNvSpPr>
            <a:spLocks noGrp="1" noChangeArrowheads="1"/>
          </p:cNvSpPr>
          <p:nvPr>
            <p:ph type="ctrTitle" idx="4294967295"/>
          </p:nvPr>
        </p:nvSpPr>
        <p:spPr>
          <a:xfrm>
            <a:off x="1561877" y="3652043"/>
            <a:ext cx="9289032" cy="513011"/>
          </a:xfrm>
          <a:effectLst/>
        </p:spPr>
        <p:txBody>
          <a:bodyPr/>
          <a:lstStyle/>
          <a:p>
            <a:pPr algn="dist"/>
            <a:r>
              <a:rPr lang="zh-CN" altLang="en-US" sz="4400" b="1" dirty="0">
                <a:solidFill>
                  <a:srgbClr val="F8F8F8"/>
                </a:solidFill>
              </a:rPr>
              <a:t>第</a:t>
            </a:r>
            <a:r>
              <a:rPr lang="en-US" altLang="zh-CN" sz="4400" b="1" dirty="0">
                <a:solidFill>
                  <a:srgbClr val="F8F8F8"/>
                </a:solidFill>
              </a:rPr>
              <a:t>5</a:t>
            </a:r>
            <a:r>
              <a:rPr lang="zh-CN" altLang="en-US" sz="4400" b="1" dirty="0">
                <a:solidFill>
                  <a:srgbClr val="F8F8F8"/>
                </a:solidFill>
              </a:rPr>
              <a:t>章 </a:t>
            </a:r>
            <a:r>
              <a:rPr lang="en-US" altLang="zh-CN" sz="4400" b="1" dirty="0" smtClean="0">
                <a:solidFill>
                  <a:srgbClr val="F8F8F8"/>
                </a:solidFill>
              </a:rPr>
              <a:t>HTML5+CSS3</a:t>
            </a:r>
            <a:r>
              <a:rPr lang="zh-CN" altLang="en-US" sz="4400" b="1" dirty="0">
                <a:solidFill>
                  <a:srgbClr val="F8F8F8"/>
                </a:solidFill>
              </a:rPr>
              <a:t>移动网站布局</a:t>
            </a:r>
            <a:endParaRPr lang="zh-CN" sz="4400" b="1" dirty="0">
              <a:solidFill>
                <a:srgbClr val="F8F8F8"/>
              </a:solidFill>
            </a:endParaRPr>
          </a:p>
        </p:txBody>
      </p:sp>
      <p:sp>
        <p:nvSpPr>
          <p:cNvPr id="4100" name="Rectangle 4"/>
          <p:cNvSpPr>
            <a:spLocks noGrp="1" noChangeArrowheads="1"/>
          </p:cNvSpPr>
          <p:nvPr>
            <p:ph type="subTitle" idx="4294967295"/>
          </p:nvPr>
        </p:nvSpPr>
        <p:spPr>
          <a:xfrm>
            <a:off x="2497981" y="4941168"/>
            <a:ext cx="7200800" cy="458416"/>
          </a:xfrm>
          <a:noFill/>
          <a:ln>
            <a:noFill/>
          </a:ln>
          <a:effectLst/>
        </p:spPr>
        <p:txBody>
          <a:bodyPr vert="horz" wrap="square" lIns="91440" tIns="45720" rIns="91440" bIns="45720" numCol="1" anchor="ctr" anchorCtr="0" compatLnSpc="1">
            <a:prstTxWarp prst="textNoShape">
              <a:avLst/>
            </a:prstTxWarp>
          </a:bodyPr>
          <a:lstStyle/>
          <a:p>
            <a:pPr marL="0" indent="0" algn="ctr">
              <a:spcBef>
                <a:spcPct val="0"/>
              </a:spcBef>
              <a:buNone/>
            </a:pPr>
            <a:r>
              <a:rPr lang="zh-CN" altLang="en-US" sz="2400" dirty="0" smtClean="0">
                <a:solidFill>
                  <a:srgbClr val="F8F8F8"/>
                </a:solidFill>
                <a:latin typeface="+mj-lt"/>
                <a:ea typeface="+mj-ea"/>
                <a:cs typeface="+mj-cs"/>
              </a:rPr>
              <a:t>计算机与通信工程学院          </a:t>
            </a:r>
            <a:endParaRPr lang="zh-CN" sz="2400" dirty="0">
              <a:solidFill>
                <a:srgbClr val="F8F8F8"/>
              </a:solidFill>
              <a:latin typeface="+mj-lt"/>
              <a:ea typeface="+mj-ea"/>
              <a:cs typeface="+mj-cs"/>
            </a:endParaRPr>
          </a:p>
        </p:txBody>
      </p:sp>
      <p:sp>
        <p:nvSpPr>
          <p:cNvPr id="24" name="矩形 23"/>
          <p:cNvSpPr/>
          <p:nvPr/>
        </p:nvSpPr>
        <p:spPr bwMode="auto">
          <a:xfrm>
            <a:off x="4855570" y="5489871"/>
            <a:ext cx="1008112" cy="392311"/>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F8F8F8"/>
                </a:solidFill>
                <a:effectLst/>
                <a:latin typeface="+mj-ea"/>
                <a:ea typeface="+mj-ea"/>
              </a:rPr>
              <a:t>主讲人</a:t>
            </a:r>
          </a:p>
        </p:txBody>
      </p:sp>
      <p:sp>
        <p:nvSpPr>
          <p:cNvPr id="31" name="矩形 30"/>
          <p:cNvSpPr/>
          <p:nvPr/>
        </p:nvSpPr>
        <p:spPr bwMode="auto">
          <a:xfrm>
            <a:off x="5892800" y="5489871"/>
            <a:ext cx="1309341" cy="392311"/>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F8F8F8"/>
                </a:solidFill>
                <a:effectLst/>
                <a:latin typeface="+mj-ea"/>
                <a:ea typeface="+mj-ea"/>
              </a:rPr>
              <a:t>朱会东</a:t>
            </a:r>
          </a:p>
        </p:txBody>
      </p:sp>
      <p:grpSp>
        <p:nvGrpSpPr>
          <p:cNvPr id="4104" name="组合 4103"/>
          <p:cNvGrpSpPr/>
          <p:nvPr/>
        </p:nvGrpSpPr>
        <p:grpSpPr>
          <a:xfrm>
            <a:off x="4557712" y="2095499"/>
            <a:ext cx="2881314" cy="2808287"/>
            <a:chOff x="4719637" y="877888"/>
            <a:chExt cx="2881314" cy="2808287"/>
          </a:xfrm>
        </p:grpSpPr>
        <p:sp>
          <p:nvSpPr>
            <p:cNvPr id="12" name="Freeform 12"/>
            <p:cNvSpPr>
              <a:spLocks/>
            </p:cNvSpPr>
            <p:nvPr/>
          </p:nvSpPr>
          <p:spPr bwMode="auto">
            <a:xfrm>
              <a:off x="5902325" y="877888"/>
              <a:ext cx="1409700" cy="1343025"/>
            </a:xfrm>
            <a:custGeom>
              <a:avLst/>
              <a:gdLst>
                <a:gd name="T0" fmla="*/ 1176 w 1588"/>
                <a:gd name="T1" fmla="*/ 1262 h 1505"/>
                <a:gd name="T2" fmla="*/ 0 w 1588"/>
                <a:gd name="T3" fmla="*/ 236 h 1505"/>
                <a:gd name="T4" fmla="*/ 1460 w 1588"/>
                <a:gd name="T5" fmla="*/ 733 h 1505"/>
                <a:gd name="T6" fmla="*/ 1534 w 1588"/>
                <a:gd name="T7" fmla="*/ 1272 h 1505"/>
                <a:gd name="T8" fmla="*/ 1176 w 1588"/>
                <a:gd name="T9" fmla="*/ 1262 h 1505"/>
              </a:gdLst>
              <a:ahLst/>
              <a:cxnLst>
                <a:cxn ang="0">
                  <a:pos x="T0" y="T1"/>
                </a:cxn>
                <a:cxn ang="0">
                  <a:pos x="T2" y="T3"/>
                </a:cxn>
                <a:cxn ang="0">
                  <a:pos x="T4" y="T5"/>
                </a:cxn>
                <a:cxn ang="0">
                  <a:pos x="T6" y="T7"/>
                </a:cxn>
                <a:cxn ang="0">
                  <a:pos x="T8" y="T9"/>
                </a:cxn>
              </a:cxnLst>
              <a:rect l="0" t="0" r="r" b="b"/>
              <a:pathLst>
                <a:path w="1588" h="1505">
                  <a:moveTo>
                    <a:pt x="1176" y="1262"/>
                  </a:moveTo>
                  <a:cubicBezTo>
                    <a:pt x="1097" y="766"/>
                    <a:pt x="703" y="183"/>
                    <a:pt x="0" y="236"/>
                  </a:cubicBezTo>
                  <a:cubicBezTo>
                    <a:pt x="329" y="0"/>
                    <a:pt x="1129" y="138"/>
                    <a:pt x="1460" y="733"/>
                  </a:cubicBezTo>
                  <a:cubicBezTo>
                    <a:pt x="1573" y="912"/>
                    <a:pt x="1588" y="1123"/>
                    <a:pt x="1534" y="1272"/>
                  </a:cubicBezTo>
                  <a:cubicBezTo>
                    <a:pt x="1452" y="1501"/>
                    <a:pt x="1219" y="1505"/>
                    <a:pt x="1176" y="1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4719637" y="1079500"/>
              <a:ext cx="1335088" cy="1417638"/>
            </a:xfrm>
            <a:custGeom>
              <a:avLst/>
              <a:gdLst>
                <a:gd name="T0" fmla="*/ 1262 w 1505"/>
                <a:gd name="T1" fmla="*/ 412 h 1588"/>
                <a:gd name="T2" fmla="*/ 236 w 1505"/>
                <a:gd name="T3" fmla="*/ 1588 h 1588"/>
                <a:gd name="T4" fmla="*/ 733 w 1505"/>
                <a:gd name="T5" fmla="*/ 128 h 1588"/>
                <a:gd name="T6" fmla="*/ 1272 w 1505"/>
                <a:gd name="T7" fmla="*/ 54 h 1588"/>
                <a:gd name="T8" fmla="*/ 1262 w 1505"/>
                <a:gd name="T9" fmla="*/ 412 h 1588"/>
              </a:gdLst>
              <a:ahLst/>
              <a:cxnLst>
                <a:cxn ang="0">
                  <a:pos x="T0" y="T1"/>
                </a:cxn>
                <a:cxn ang="0">
                  <a:pos x="T2" y="T3"/>
                </a:cxn>
                <a:cxn ang="0">
                  <a:pos x="T4" y="T5"/>
                </a:cxn>
                <a:cxn ang="0">
                  <a:pos x="T6" y="T7"/>
                </a:cxn>
                <a:cxn ang="0">
                  <a:pos x="T8" y="T9"/>
                </a:cxn>
              </a:cxnLst>
              <a:rect l="0" t="0" r="r" b="b"/>
              <a:pathLst>
                <a:path w="1505" h="1588">
                  <a:moveTo>
                    <a:pt x="1262" y="412"/>
                  </a:moveTo>
                  <a:cubicBezTo>
                    <a:pt x="766" y="491"/>
                    <a:pt x="183" y="885"/>
                    <a:pt x="236" y="1588"/>
                  </a:cubicBezTo>
                  <a:cubicBezTo>
                    <a:pt x="0" y="1259"/>
                    <a:pt x="138" y="459"/>
                    <a:pt x="733" y="128"/>
                  </a:cubicBezTo>
                  <a:cubicBezTo>
                    <a:pt x="912" y="15"/>
                    <a:pt x="1123" y="0"/>
                    <a:pt x="1272" y="54"/>
                  </a:cubicBezTo>
                  <a:cubicBezTo>
                    <a:pt x="1501" y="136"/>
                    <a:pt x="1505" y="369"/>
                    <a:pt x="1262" y="4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p:cNvSpPr>
            <p:nvPr/>
          </p:nvSpPr>
          <p:spPr bwMode="auto">
            <a:xfrm>
              <a:off x="4919663" y="2343150"/>
              <a:ext cx="1409700" cy="1343025"/>
            </a:xfrm>
            <a:custGeom>
              <a:avLst/>
              <a:gdLst>
                <a:gd name="T0" fmla="*/ 412 w 1588"/>
                <a:gd name="T1" fmla="*/ 244 h 1505"/>
                <a:gd name="T2" fmla="*/ 1588 w 1588"/>
                <a:gd name="T3" fmla="*/ 1269 h 1505"/>
                <a:gd name="T4" fmla="*/ 128 w 1588"/>
                <a:gd name="T5" fmla="*/ 772 h 1505"/>
                <a:gd name="T6" fmla="*/ 54 w 1588"/>
                <a:gd name="T7" fmla="*/ 233 h 1505"/>
                <a:gd name="T8" fmla="*/ 412 w 1588"/>
                <a:gd name="T9" fmla="*/ 244 h 1505"/>
              </a:gdLst>
              <a:ahLst/>
              <a:cxnLst>
                <a:cxn ang="0">
                  <a:pos x="T0" y="T1"/>
                </a:cxn>
                <a:cxn ang="0">
                  <a:pos x="T2" y="T3"/>
                </a:cxn>
                <a:cxn ang="0">
                  <a:pos x="T4" y="T5"/>
                </a:cxn>
                <a:cxn ang="0">
                  <a:pos x="T6" y="T7"/>
                </a:cxn>
                <a:cxn ang="0">
                  <a:pos x="T8" y="T9"/>
                </a:cxn>
              </a:cxnLst>
              <a:rect l="0" t="0" r="r" b="b"/>
              <a:pathLst>
                <a:path w="1588" h="1505">
                  <a:moveTo>
                    <a:pt x="412" y="244"/>
                  </a:moveTo>
                  <a:cubicBezTo>
                    <a:pt x="491" y="740"/>
                    <a:pt x="885" y="1322"/>
                    <a:pt x="1588" y="1269"/>
                  </a:cubicBezTo>
                  <a:cubicBezTo>
                    <a:pt x="1259" y="1505"/>
                    <a:pt x="459" y="1368"/>
                    <a:pt x="128" y="772"/>
                  </a:cubicBezTo>
                  <a:cubicBezTo>
                    <a:pt x="15" y="594"/>
                    <a:pt x="0" y="382"/>
                    <a:pt x="54" y="233"/>
                  </a:cubicBezTo>
                  <a:cubicBezTo>
                    <a:pt x="136" y="4"/>
                    <a:pt x="369" y="0"/>
                    <a:pt x="412" y="24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5"/>
            <p:cNvSpPr>
              <a:spLocks/>
            </p:cNvSpPr>
            <p:nvPr/>
          </p:nvSpPr>
          <p:spPr bwMode="auto">
            <a:xfrm>
              <a:off x="6161088" y="1781175"/>
              <a:ext cx="1439863" cy="1695450"/>
            </a:xfrm>
            <a:custGeom>
              <a:avLst/>
              <a:gdLst>
                <a:gd name="T0" fmla="*/ 255 w 1623"/>
                <a:gd name="T1" fmla="*/ 1512 h 1899"/>
                <a:gd name="T2" fmla="*/ 1336 w 1623"/>
                <a:gd name="T3" fmla="*/ 0 h 1899"/>
                <a:gd name="T4" fmla="*/ 788 w 1623"/>
                <a:gd name="T5" fmla="*/ 1781 h 1899"/>
                <a:gd name="T6" fmla="*/ 229 w 1623"/>
                <a:gd name="T7" fmla="*/ 1844 h 1899"/>
                <a:gd name="T8" fmla="*/ 255 w 1623"/>
                <a:gd name="T9" fmla="*/ 1512 h 1899"/>
              </a:gdLst>
              <a:ahLst/>
              <a:cxnLst>
                <a:cxn ang="0">
                  <a:pos x="T0" y="T1"/>
                </a:cxn>
                <a:cxn ang="0">
                  <a:pos x="T2" y="T3"/>
                </a:cxn>
                <a:cxn ang="0">
                  <a:pos x="T4" y="T5"/>
                </a:cxn>
                <a:cxn ang="0">
                  <a:pos x="T6" y="T7"/>
                </a:cxn>
                <a:cxn ang="0">
                  <a:pos x="T8" y="T9"/>
                </a:cxn>
              </a:cxnLst>
              <a:rect l="0" t="0" r="r" b="b"/>
              <a:pathLst>
                <a:path w="1623" h="1899">
                  <a:moveTo>
                    <a:pt x="255" y="1512"/>
                  </a:moveTo>
                  <a:cubicBezTo>
                    <a:pt x="907" y="1463"/>
                    <a:pt x="1414" y="716"/>
                    <a:pt x="1336" y="0"/>
                  </a:cubicBezTo>
                  <a:cubicBezTo>
                    <a:pt x="1623" y="573"/>
                    <a:pt x="1384" y="1450"/>
                    <a:pt x="788" y="1781"/>
                  </a:cubicBezTo>
                  <a:cubicBezTo>
                    <a:pt x="610" y="1894"/>
                    <a:pt x="378" y="1899"/>
                    <a:pt x="229" y="1844"/>
                  </a:cubicBezTo>
                  <a:cubicBezTo>
                    <a:pt x="0" y="1762"/>
                    <a:pt x="11" y="1555"/>
                    <a:pt x="255" y="15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102" name="组合 4101"/>
          <p:cNvGrpSpPr/>
          <p:nvPr/>
        </p:nvGrpSpPr>
        <p:grpSpPr>
          <a:xfrm>
            <a:off x="5277644" y="2712243"/>
            <a:ext cx="1641475" cy="1571625"/>
            <a:chOff x="5395913" y="1517650"/>
            <a:chExt cx="1641475" cy="1571625"/>
          </a:xfrm>
        </p:grpSpPr>
        <p:sp>
          <p:nvSpPr>
            <p:cNvPr id="5" name="Freeform 5"/>
            <p:cNvSpPr>
              <a:spLocks noEditPoints="1"/>
            </p:cNvSpPr>
            <p:nvPr/>
          </p:nvSpPr>
          <p:spPr bwMode="auto">
            <a:xfrm>
              <a:off x="5395913" y="1517650"/>
              <a:ext cx="873125" cy="1127125"/>
            </a:xfrm>
            <a:custGeom>
              <a:avLst/>
              <a:gdLst>
                <a:gd name="T0" fmla="*/ 574 w 984"/>
                <a:gd name="T1" fmla="*/ 380 h 1262"/>
                <a:gd name="T2" fmla="*/ 723 w 984"/>
                <a:gd name="T3" fmla="*/ 167 h 1262"/>
                <a:gd name="T4" fmla="*/ 511 w 984"/>
                <a:gd name="T5" fmla="*/ 17 h 1262"/>
                <a:gd name="T6" fmla="*/ 361 w 984"/>
                <a:gd name="T7" fmla="*/ 230 h 1262"/>
                <a:gd name="T8" fmla="*/ 574 w 984"/>
                <a:gd name="T9" fmla="*/ 380 h 1262"/>
                <a:gd name="T10" fmla="*/ 938 w 984"/>
                <a:gd name="T11" fmla="*/ 665 h 1262"/>
                <a:gd name="T12" fmla="*/ 979 w 984"/>
                <a:gd name="T13" fmla="*/ 606 h 1262"/>
                <a:gd name="T14" fmla="*/ 920 w 984"/>
                <a:gd name="T15" fmla="*/ 565 h 1262"/>
                <a:gd name="T16" fmla="*/ 702 w 984"/>
                <a:gd name="T17" fmla="*/ 605 h 1262"/>
                <a:gd name="T18" fmla="*/ 554 w 984"/>
                <a:gd name="T19" fmla="*/ 441 h 1262"/>
                <a:gd name="T20" fmla="*/ 539 w 984"/>
                <a:gd name="T21" fmla="*/ 429 h 1262"/>
                <a:gd name="T22" fmla="*/ 530 w 984"/>
                <a:gd name="T23" fmla="*/ 425 h 1262"/>
                <a:gd name="T24" fmla="*/ 419 w 984"/>
                <a:gd name="T25" fmla="*/ 388 h 1262"/>
                <a:gd name="T26" fmla="*/ 419 w 984"/>
                <a:gd name="T27" fmla="*/ 388 h 1262"/>
                <a:gd name="T28" fmla="*/ 387 w 984"/>
                <a:gd name="T29" fmla="*/ 383 h 1262"/>
                <a:gd name="T30" fmla="*/ 141 w 984"/>
                <a:gd name="T31" fmla="*/ 426 h 1262"/>
                <a:gd name="T32" fmla="*/ 100 w 984"/>
                <a:gd name="T33" fmla="*/ 465 h 1262"/>
                <a:gd name="T34" fmla="*/ 11 w 984"/>
                <a:gd name="T35" fmla="*/ 689 h 1262"/>
                <a:gd name="T36" fmla="*/ 39 w 984"/>
                <a:gd name="T37" fmla="*/ 755 h 1262"/>
                <a:gd name="T38" fmla="*/ 105 w 984"/>
                <a:gd name="T39" fmla="*/ 727 h 1262"/>
                <a:gd name="T40" fmla="*/ 187 w 984"/>
                <a:gd name="T41" fmla="*/ 521 h 1262"/>
                <a:gd name="T42" fmla="*/ 313 w 984"/>
                <a:gd name="T43" fmla="*/ 499 h 1262"/>
                <a:gd name="T44" fmla="*/ 229 w 984"/>
                <a:gd name="T45" fmla="*/ 749 h 1262"/>
                <a:gd name="T46" fmla="*/ 225 w 984"/>
                <a:gd name="T47" fmla="*/ 766 h 1262"/>
                <a:gd name="T48" fmla="*/ 223 w 984"/>
                <a:gd name="T49" fmla="*/ 794 h 1262"/>
                <a:gd name="T50" fmla="*/ 263 w 984"/>
                <a:gd name="T51" fmla="*/ 1020 h 1262"/>
                <a:gd name="T52" fmla="*/ 61 w 984"/>
                <a:gd name="T53" fmla="*/ 1137 h 1262"/>
                <a:gd name="T54" fmla="*/ 39 w 984"/>
                <a:gd name="T55" fmla="*/ 1222 h 1262"/>
                <a:gd name="T56" fmla="*/ 124 w 984"/>
                <a:gd name="T57" fmla="*/ 1245 h 1262"/>
                <a:gd name="T58" fmla="*/ 359 w 984"/>
                <a:gd name="T59" fmla="*/ 1109 h 1262"/>
                <a:gd name="T60" fmla="*/ 370 w 984"/>
                <a:gd name="T61" fmla="*/ 1100 h 1262"/>
                <a:gd name="T62" fmla="*/ 393 w 984"/>
                <a:gd name="T63" fmla="*/ 1040 h 1262"/>
                <a:gd name="T64" fmla="*/ 365 w 984"/>
                <a:gd name="T65" fmla="*/ 881 h 1262"/>
                <a:gd name="T66" fmla="*/ 517 w 984"/>
                <a:gd name="T67" fmla="*/ 907 h 1262"/>
                <a:gd name="T68" fmla="*/ 547 w 984"/>
                <a:gd name="T69" fmla="*/ 1067 h 1262"/>
                <a:gd name="T70" fmla="*/ 620 w 984"/>
                <a:gd name="T71" fmla="*/ 1117 h 1262"/>
                <a:gd name="T72" fmla="*/ 670 w 984"/>
                <a:gd name="T73" fmla="*/ 1044 h 1262"/>
                <a:gd name="T74" fmla="*/ 632 w 984"/>
                <a:gd name="T75" fmla="*/ 847 h 1262"/>
                <a:gd name="T76" fmla="*/ 628 w 984"/>
                <a:gd name="T77" fmla="*/ 833 h 1262"/>
                <a:gd name="T78" fmla="*/ 579 w 984"/>
                <a:gd name="T79" fmla="*/ 792 h 1262"/>
                <a:gd name="T80" fmla="*/ 482 w 984"/>
                <a:gd name="T81" fmla="*/ 775 h 1262"/>
                <a:gd name="T82" fmla="*/ 546 w 984"/>
                <a:gd name="T83" fmla="*/ 583 h 1262"/>
                <a:gd name="T84" fmla="*/ 646 w 984"/>
                <a:gd name="T85" fmla="*/ 695 h 1262"/>
                <a:gd name="T86" fmla="*/ 701 w 984"/>
                <a:gd name="T87" fmla="*/ 709 h 1262"/>
                <a:gd name="T88" fmla="*/ 938 w 984"/>
                <a:gd name="T89" fmla="*/ 665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4" h="1262">
                  <a:moveTo>
                    <a:pt x="574" y="380"/>
                  </a:moveTo>
                  <a:cubicBezTo>
                    <a:pt x="674" y="362"/>
                    <a:pt x="741" y="267"/>
                    <a:pt x="723" y="167"/>
                  </a:cubicBezTo>
                  <a:cubicBezTo>
                    <a:pt x="706" y="67"/>
                    <a:pt x="611" y="0"/>
                    <a:pt x="511" y="17"/>
                  </a:cubicBezTo>
                  <a:cubicBezTo>
                    <a:pt x="411" y="35"/>
                    <a:pt x="344" y="130"/>
                    <a:pt x="361" y="230"/>
                  </a:cubicBezTo>
                  <a:cubicBezTo>
                    <a:pt x="379" y="330"/>
                    <a:pt x="474" y="397"/>
                    <a:pt x="574" y="380"/>
                  </a:cubicBezTo>
                  <a:close/>
                  <a:moveTo>
                    <a:pt x="938" y="665"/>
                  </a:moveTo>
                  <a:cubicBezTo>
                    <a:pt x="966" y="660"/>
                    <a:pt x="984" y="634"/>
                    <a:pt x="979" y="606"/>
                  </a:cubicBezTo>
                  <a:cubicBezTo>
                    <a:pt x="974" y="578"/>
                    <a:pt x="947" y="560"/>
                    <a:pt x="920" y="565"/>
                  </a:cubicBezTo>
                  <a:lnTo>
                    <a:pt x="702" y="605"/>
                  </a:lnTo>
                  <a:lnTo>
                    <a:pt x="554" y="441"/>
                  </a:lnTo>
                  <a:cubicBezTo>
                    <a:pt x="550" y="436"/>
                    <a:pt x="545" y="432"/>
                    <a:pt x="539" y="429"/>
                  </a:cubicBezTo>
                  <a:cubicBezTo>
                    <a:pt x="536" y="428"/>
                    <a:pt x="533" y="426"/>
                    <a:pt x="530" y="425"/>
                  </a:cubicBezTo>
                  <a:lnTo>
                    <a:pt x="419" y="388"/>
                  </a:lnTo>
                  <a:cubicBezTo>
                    <a:pt x="419" y="388"/>
                    <a:pt x="419" y="388"/>
                    <a:pt x="419" y="388"/>
                  </a:cubicBezTo>
                  <a:cubicBezTo>
                    <a:pt x="410" y="383"/>
                    <a:pt x="399" y="381"/>
                    <a:pt x="387" y="383"/>
                  </a:cubicBezTo>
                  <a:lnTo>
                    <a:pt x="141" y="426"/>
                  </a:lnTo>
                  <a:cubicBezTo>
                    <a:pt x="120" y="429"/>
                    <a:pt x="104" y="445"/>
                    <a:pt x="100" y="465"/>
                  </a:cubicBezTo>
                  <a:lnTo>
                    <a:pt x="11" y="689"/>
                  </a:lnTo>
                  <a:cubicBezTo>
                    <a:pt x="0" y="715"/>
                    <a:pt x="13" y="745"/>
                    <a:pt x="39" y="755"/>
                  </a:cubicBezTo>
                  <a:cubicBezTo>
                    <a:pt x="65" y="766"/>
                    <a:pt x="95" y="753"/>
                    <a:pt x="105" y="727"/>
                  </a:cubicBezTo>
                  <a:lnTo>
                    <a:pt x="187" y="521"/>
                  </a:lnTo>
                  <a:lnTo>
                    <a:pt x="313" y="499"/>
                  </a:lnTo>
                  <a:lnTo>
                    <a:pt x="229" y="749"/>
                  </a:lnTo>
                  <a:cubicBezTo>
                    <a:pt x="227" y="755"/>
                    <a:pt x="226" y="760"/>
                    <a:pt x="225" y="766"/>
                  </a:cubicBezTo>
                  <a:cubicBezTo>
                    <a:pt x="222" y="775"/>
                    <a:pt x="222" y="784"/>
                    <a:pt x="223" y="794"/>
                  </a:cubicBezTo>
                  <a:lnTo>
                    <a:pt x="263" y="1020"/>
                  </a:lnTo>
                  <a:lnTo>
                    <a:pt x="61" y="1137"/>
                  </a:lnTo>
                  <a:cubicBezTo>
                    <a:pt x="31" y="1154"/>
                    <a:pt x="21" y="1193"/>
                    <a:pt x="39" y="1222"/>
                  </a:cubicBezTo>
                  <a:cubicBezTo>
                    <a:pt x="56" y="1252"/>
                    <a:pt x="94" y="1262"/>
                    <a:pt x="124" y="1245"/>
                  </a:cubicBezTo>
                  <a:lnTo>
                    <a:pt x="359" y="1109"/>
                  </a:lnTo>
                  <a:cubicBezTo>
                    <a:pt x="363" y="1106"/>
                    <a:pt x="366" y="1103"/>
                    <a:pt x="370" y="1100"/>
                  </a:cubicBezTo>
                  <a:cubicBezTo>
                    <a:pt x="387" y="1087"/>
                    <a:pt x="397" y="1064"/>
                    <a:pt x="393" y="1040"/>
                  </a:cubicBezTo>
                  <a:lnTo>
                    <a:pt x="365" y="881"/>
                  </a:lnTo>
                  <a:lnTo>
                    <a:pt x="517" y="907"/>
                  </a:lnTo>
                  <a:lnTo>
                    <a:pt x="547" y="1067"/>
                  </a:lnTo>
                  <a:cubicBezTo>
                    <a:pt x="553" y="1101"/>
                    <a:pt x="586" y="1123"/>
                    <a:pt x="620" y="1117"/>
                  </a:cubicBezTo>
                  <a:cubicBezTo>
                    <a:pt x="654" y="1110"/>
                    <a:pt x="676" y="1078"/>
                    <a:pt x="670" y="1044"/>
                  </a:cubicBezTo>
                  <a:lnTo>
                    <a:pt x="632" y="847"/>
                  </a:lnTo>
                  <a:cubicBezTo>
                    <a:pt x="631" y="842"/>
                    <a:pt x="630" y="837"/>
                    <a:pt x="628" y="833"/>
                  </a:cubicBezTo>
                  <a:cubicBezTo>
                    <a:pt x="621" y="812"/>
                    <a:pt x="603" y="796"/>
                    <a:pt x="579" y="792"/>
                  </a:cubicBezTo>
                  <a:lnTo>
                    <a:pt x="482" y="775"/>
                  </a:lnTo>
                  <a:lnTo>
                    <a:pt x="546" y="583"/>
                  </a:lnTo>
                  <a:lnTo>
                    <a:pt x="646" y="695"/>
                  </a:lnTo>
                  <a:cubicBezTo>
                    <a:pt x="660" y="710"/>
                    <a:pt x="682" y="715"/>
                    <a:pt x="701" y="709"/>
                  </a:cubicBezTo>
                  <a:lnTo>
                    <a:pt x="938" y="665"/>
                  </a:ln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096" name="组合 4095"/>
            <p:cNvGrpSpPr/>
            <p:nvPr/>
          </p:nvGrpSpPr>
          <p:grpSpPr>
            <a:xfrm>
              <a:off x="6116638" y="2249488"/>
              <a:ext cx="920750" cy="260350"/>
              <a:chOff x="6116638" y="2249488"/>
              <a:chExt cx="920750" cy="260350"/>
            </a:xfrm>
          </p:grpSpPr>
          <p:sp>
            <p:nvSpPr>
              <p:cNvPr id="6" name="Freeform 6"/>
              <p:cNvSpPr>
                <a:spLocks/>
              </p:cNvSpPr>
              <p:nvPr/>
            </p:nvSpPr>
            <p:spPr bwMode="auto">
              <a:xfrm>
                <a:off x="6116638" y="2249488"/>
                <a:ext cx="920750" cy="260350"/>
              </a:xfrm>
              <a:custGeom>
                <a:avLst/>
                <a:gdLst>
                  <a:gd name="T0" fmla="*/ 1006 w 1037"/>
                  <a:gd name="T1" fmla="*/ 245 h 291"/>
                  <a:gd name="T2" fmla="*/ 414 w 1037"/>
                  <a:gd name="T3" fmla="*/ 245 h 291"/>
                  <a:gd name="T4" fmla="*/ 200 w 1037"/>
                  <a:gd name="T5" fmla="*/ 245 h 291"/>
                  <a:gd name="T6" fmla="*/ 152 w 1037"/>
                  <a:gd name="T7" fmla="*/ 244 h 291"/>
                  <a:gd name="T8" fmla="*/ 81 w 1037"/>
                  <a:gd name="T9" fmla="*/ 100 h 291"/>
                  <a:gd name="T10" fmla="*/ 226 w 1037"/>
                  <a:gd name="T11" fmla="*/ 47 h 291"/>
                  <a:gd name="T12" fmla="*/ 447 w 1037"/>
                  <a:gd name="T13" fmla="*/ 47 h 291"/>
                  <a:gd name="T14" fmla="*/ 1007 w 1037"/>
                  <a:gd name="T15" fmla="*/ 47 h 291"/>
                  <a:gd name="T16" fmla="*/ 1007 w 1037"/>
                  <a:gd name="T17" fmla="*/ 0 h 291"/>
                  <a:gd name="T18" fmla="*/ 414 w 1037"/>
                  <a:gd name="T19" fmla="*/ 0 h 291"/>
                  <a:gd name="T20" fmla="*/ 200 w 1037"/>
                  <a:gd name="T21" fmla="*/ 0 h 291"/>
                  <a:gd name="T22" fmla="*/ 154 w 1037"/>
                  <a:gd name="T23" fmla="*/ 1 h 291"/>
                  <a:gd name="T24" fmla="*/ 28 w 1037"/>
                  <a:gd name="T25" fmla="*/ 110 h 291"/>
                  <a:gd name="T26" fmla="*/ 178 w 1037"/>
                  <a:gd name="T27" fmla="*/ 291 h 291"/>
                  <a:gd name="T28" fmla="*/ 356 w 1037"/>
                  <a:gd name="T29" fmla="*/ 291 h 291"/>
                  <a:gd name="T30" fmla="*/ 999 w 1037"/>
                  <a:gd name="T31" fmla="*/ 291 h 291"/>
                  <a:gd name="T32" fmla="*/ 1007 w 1037"/>
                  <a:gd name="T33" fmla="*/ 291 h 291"/>
                  <a:gd name="T34" fmla="*/ 1008 w 1037"/>
                  <a:gd name="T35" fmla="*/ 245 h 291"/>
                  <a:gd name="T36" fmla="*/ 1006 w 1037"/>
                  <a:gd name="T37" fmla="*/ 2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7" h="291">
                    <a:moveTo>
                      <a:pt x="1006" y="245"/>
                    </a:moveTo>
                    <a:lnTo>
                      <a:pt x="414" y="245"/>
                    </a:lnTo>
                    <a:lnTo>
                      <a:pt x="200" y="245"/>
                    </a:lnTo>
                    <a:cubicBezTo>
                      <a:pt x="184" y="245"/>
                      <a:pt x="168" y="246"/>
                      <a:pt x="152" y="244"/>
                    </a:cubicBezTo>
                    <a:cubicBezTo>
                      <a:pt x="86" y="233"/>
                      <a:pt x="52" y="158"/>
                      <a:pt x="81" y="100"/>
                    </a:cubicBezTo>
                    <a:cubicBezTo>
                      <a:pt x="110" y="42"/>
                      <a:pt x="172" y="47"/>
                      <a:pt x="226" y="47"/>
                    </a:cubicBezTo>
                    <a:lnTo>
                      <a:pt x="447" y="47"/>
                    </a:lnTo>
                    <a:lnTo>
                      <a:pt x="1007" y="47"/>
                    </a:lnTo>
                    <a:cubicBezTo>
                      <a:pt x="1037" y="47"/>
                      <a:pt x="1037" y="0"/>
                      <a:pt x="1007" y="0"/>
                    </a:cubicBezTo>
                    <a:lnTo>
                      <a:pt x="414" y="0"/>
                    </a:lnTo>
                    <a:lnTo>
                      <a:pt x="200" y="0"/>
                    </a:lnTo>
                    <a:cubicBezTo>
                      <a:pt x="184" y="0"/>
                      <a:pt x="169" y="0"/>
                      <a:pt x="154" y="1"/>
                    </a:cubicBezTo>
                    <a:cubicBezTo>
                      <a:pt x="93" y="7"/>
                      <a:pt x="44" y="52"/>
                      <a:pt x="28" y="110"/>
                    </a:cubicBezTo>
                    <a:cubicBezTo>
                      <a:pt x="0" y="207"/>
                      <a:pt x="84" y="291"/>
                      <a:pt x="178" y="291"/>
                    </a:cubicBezTo>
                    <a:lnTo>
                      <a:pt x="356" y="291"/>
                    </a:lnTo>
                    <a:lnTo>
                      <a:pt x="999" y="291"/>
                    </a:lnTo>
                    <a:lnTo>
                      <a:pt x="1007" y="291"/>
                    </a:lnTo>
                    <a:cubicBezTo>
                      <a:pt x="1036" y="291"/>
                      <a:pt x="1037" y="246"/>
                      <a:pt x="1008" y="245"/>
                    </a:cubicBezTo>
                    <a:cubicBezTo>
                      <a:pt x="1007" y="245"/>
                      <a:pt x="1007" y="245"/>
                      <a:pt x="1006"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noEditPoints="1"/>
              </p:cNvSpPr>
              <p:nvPr/>
            </p:nvSpPr>
            <p:spPr bwMode="auto">
              <a:xfrm>
                <a:off x="6199188" y="2305050"/>
                <a:ext cx="773113" cy="152400"/>
              </a:xfrm>
              <a:custGeom>
                <a:avLst/>
                <a:gdLst>
                  <a:gd name="T0" fmla="*/ 55 w 872"/>
                  <a:gd name="T1" fmla="*/ 170 h 170"/>
                  <a:gd name="T2" fmla="*/ 845 w 872"/>
                  <a:gd name="T3" fmla="*/ 170 h 170"/>
                  <a:gd name="T4" fmla="*/ 845 w 872"/>
                  <a:gd name="T5" fmla="*/ 128 h 170"/>
                  <a:gd name="T6" fmla="*/ 55 w 872"/>
                  <a:gd name="T7" fmla="*/ 128 h 170"/>
                  <a:gd name="T8" fmla="*/ 55 w 872"/>
                  <a:gd name="T9" fmla="*/ 170 h 170"/>
                  <a:gd name="T10" fmla="*/ 27 w 872"/>
                  <a:gd name="T11" fmla="*/ 106 h 170"/>
                  <a:gd name="T12" fmla="*/ 817 w 872"/>
                  <a:gd name="T13" fmla="*/ 106 h 170"/>
                  <a:gd name="T14" fmla="*/ 817 w 872"/>
                  <a:gd name="T15" fmla="*/ 64 h 170"/>
                  <a:gd name="T16" fmla="*/ 27 w 872"/>
                  <a:gd name="T17" fmla="*/ 64 h 170"/>
                  <a:gd name="T18" fmla="*/ 27 w 872"/>
                  <a:gd name="T19" fmla="*/ 106 h 170"/>
                  <a:gd name="T20" fmla="*/ 55 w 872"/>
                  <a:gd name="T21" fmla="*/ 42 h 170"/>
                  <a:gd name="T22" fmla="*/ 845 w 872"/>
                  <a:gd name="T23" fmla="*/ 42 h 170"/>
                  <a:gd name="T24" fmla="*/ 845 w 872"/>
                  <a:gd name="T25" fmla="*/ 0 h 170"/>
                  <a:gd name="T26" fmla="*/ 55 w 872"/>
                  <a:gd name="T27" fmla="*/ 0 h 170"/>
                  <a:gd name="T28" fmla="*/ 55 w 872"/>
                  <a:gd name="T29"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2" h="170">
                    <a:moveTo>
                      <a:pt x="55" y="170"/>
                    </a:moveTo>
                    <a:lnTo>
                      <a:pt x="845" y="170"/>
                    </a:lnTo>
                    <a:cubicBezTo>
                      <a:pt x="872" y="170"/>
                      <a:pt x="872" y="128"/>
                      <a:pt x="845" y="128"/>
                    </a:cubicBezTo>
                    <a:lnTo>
                      <a:pt x="55" y="128"/>
                    </a:lnTo>
                    <a:cubicBezTo>
                      <a:pt x="28" y="128"/>
                      <a:pt x="28" y="170"/>
                      <a:pt x="55" y="170"/>
                    </a:cubicBezTo>
                    <a:close/>
                    <a:moveTo>
                      <a:pt x="27" y="106"/>
                    </a:moveTo>
                    <a:lnTo>
                      <a:pt x="817" y="106"/>
                    </a:lnTo>
                    <a:cubicBezTo>
                      <a:pt x="844" y="106"/>
                      <a:pt x="844" y="64"/>
                      <a:pt x="817" y="64"/>
                    </a:cubicBezTo>
                    <a:lnTo>
                      <a:pt x="27" y="64"/>
                    </a:lnTo>
                    <a:cubicBezTo>
                      <a:pt x="0" y="64"/>
                      <a:pt x="0" y="106"/>
                      <a:pt x="27" y="106"/>
                    </a:cubicBezTo>
                    <a:close/>
                    <a:moveTo>
                      <a:pt x="55" y="42"/>
                    </a:moveTo>
                    <a:lnTo>
                      <a:pt x="845" y="42"/>
                    </a:lnTo>
                    <a:cubicBezTo>
                      <a:pt x="872" y="42"/>
                      <a:pt x="872" y="0"/>
                      <a:pt x="845" y="0"/>
                    </a:cubicBezTo>
                    <a:lnTo>
                      <a:pt x="55" y="0"/>
                    </a:lnTo>
                    <a:cubicBezTo>
                      <a:pt x="28" y="0"/>
                      <a:pt x="28" y="42"/>
                      <a:pt x="55" y="42"/>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p:cNvSpPr>
                <a:spLocks/>
              </p:cNvSpPr>
              <p:nvPr/>
            </p:nvSpPr>
            <p:spPr bwMode="auto">
              <a:xfrm>
                <a:off x="6777038" y="2303463"/>
                <a:ext cx="87313" cy="84138"/>
              </a:xfrm>
              <a:custGeom>
                <a:avLst/>
                <a:gdLst>
                  <a:gd name="T0" fmla="*/ 0 w 99"/>
                  <a:gd name="T1" fmla="*/ 0 h 93"/>
                  <a:gd name="T2" fmla="*/ 99 w 99"/>
                  <a:gd name="T3" fmla="*/ 0 h 93"/>
                  <a:gd name="T4" fmla="*/ 99 w 99"/>
                  <a:gd name="T5" fmla="*/ 93 h 93"/>
                  <a:gd name="T6" fmla="*/ 52 w 99"/>
                  <a:gd name="T7" fmla="*/ 74 h 93"/>
                  <a:gd name="T8" fmla="*/ 0 w 99"/>
                  <a:gd name="T9" fmla="*/ 93 h 93"/>
                  <a:gd name="T10" fmla="*/ 0 w 99"/>
                  <a:gd name="T11" fmla="*/ 0 h 93"/>
                </a:gdLst>
                <a:ahLst/>
                <a:cxnLst>
                  <a:cxn ang="0">
                    <a:pos x="T0" y="T1"/>
                  </a:cxn>
                  <a:cxn ang="0">
                    <a:pos x="T2" y="T3"/>
                  </a:cxn>
                  <a:cxn ang="0">
                    <a:pos x="T4" y="T5"/>
                  </a:cxn>
                  <a:cxn ang="0">
                    <a:pos x="T6" y="T7"/>
                  </a:cxn>
                  <a:cxn ang="0">
                    <a:pos x="T8" y="T9"/>
                  </a:cxn>
                  <a:cxn ang="0">
                    <a:pos x="T10" y="T11"/>
                  </a:cxn>
                </a:cxnLst>
                <a:rect l="0" t="0" r="r" b="b"/>
                <a:pathLst>
                  <a:path w="99" h="93">
                    <a:moveTo>
                      <a:pt x="0" y="0"/>
                    </a:moveTo>
                    <a:lnTo>
                      <a:pt x="99" y="0"/>
                    </a:lnTo>
                    <a:lnTo>
                      <a:pt x="99" y="93"/>
                    </a:lnTo>
                    <a:lnTo>
                      <a:pt x="52" y="74"/>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98" name="组合 4097"/>
            <p:cNvGrpSpPr/>
            <p:nvPr/>
          </p:nvGrpSpPr>
          <p:grpSpPr>
            <a:xfrm>
              <a:off x="5797550" y="2540000"/>
              <a:ext cx="941388" cy="260350"/>
              <a:chOff x="5797550" y="2540000"/>
              <a:chExt cx="941388" cy="260350"/>
            </a:xfrm>
          </p:grpSpPr>
          <p:sp>
            <p:nvSpPr>
              <p:cNvPr id="8" name="Freeform 8"/>
              <p:cNvSpPr>
                <a:spLocks/>
              </p:cNvSpPr>
              <p:nvPr/>
            </p:nvSpPr>
            <p:spPr bwMode="auto">
              <a:xfrm>
                <a:off x="5797550" y="2540000"/>
                <a:ext cx="941388" cy="260350"/>
              </a:xfrm>
              <a:custGeom>
                <a:avLst/>
                <a:gdLst>
                  <a:gd name="T0" fmla="*/ 1029 w 1060"/>
                  <a:gd name="T1" fmla="*/ 245 h 292"/>
                  <a:gd name="T2" fmla="*/ 414 w 1060"/>
                  <a:gd name="T3" fmla="*/ 245 h 292"/>
                  <a:gd name="T4" fmla="*/ 199 w 1060"/>
                  <a:gd name="T5" fmla="*/ 245 h 292"/>
                  <a:gd name="T6" fmla="*/ 152 w 1060"/>
                  <a:gd name="T7" fmla="*/ 244 h 292"/>
                  <a:gd name="T8" fmla="*/ 81 w 1060"/>
                  <a:gd name="T9" fmla="*/ 101 h 292"/>
                  <a:gd name="T10" fmla="*/ 226 w 1060"/>
                  <a:gd name="T11" fmla="*/ 48 h 292"/>
                  <a:gd name="T12" fmla="*/ 446 w 1060"/>
                  <a:gd name="T13" fmla="*/ 48 h 292"/>
                  <a:gd name="T14" fmla="*/ 1029 w 1060"/>
                  <a:gd name="T15" fmla="*/ 48 h 292"/>
                  <a:gd name="T16" fmla="*/ 1029 w 1060"/>
                  <a:gd name="T17" fmla="*/ 1 h 292"/>
                  <a:gd name="T18" fmla="*/ 414 w 1060"/>
                  <a:gd name="T19" fmla="*/ 1 h 292"/>
                  <a:gd name="T20" fmla="*/ 199 w 1060"/>
                  <a:gd name="T21" fmla="*/ 1 h 292"/>
                  <a:gd name="T22" fmla="*/ 153 w 1060"/>
                  <a:gd name="T23" fmla="*/ 2 h 292"/>
                  <a:gd name="T24" fmla="*/ 28 w 1060"/>
                  <a:gd name="T25" fmla="*/ 110 h 292"/>
                  <a:gd name="T26" fmla="*/ 177 w 1060"/>
                  <a:gd name="T27" fmla="*/ 292 h 292"/>
                  <a:gd name="T28" fmla="*/ 356 w 1060"/>
                  <a:gd name="T29" fmla="*/ 292 h 292"/>
                  <a:gd name="T30" fmla="*/ 1022 w 1060"/>
                  <a:gd name="T31" fmla="*/ 292 h 292"/>
                  <a:gd name="T32" fmla="*/ 1029 w 1060"/>
                  <a:gd name="T33" fmla="*/ 292 h 292"/>
                  <a:gd name="T34" fmla="*/ 1031 w 1060"/>
                  <a:gd name="T35" fmla="*/ 245 h 292"/>
                  <a:gd name="T36" fmla="*/ 1029 w 1060"/>
                  <a:gd name="T37" fmla="*/ 24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0" h="292">
                    <a:moveTo>
                      <a:pt x="1029" y="245"/>
                    </a:moveTo>
                    <a:lnTo>
                      <a:pt x="414" y="245"/>
                    </a:lnTo>
                    <a:lnTo>
                      <a:pt x="199" y="245"/>
                    </a:lnTo>
                    <a:cubicBezTo>
                      <a:pt x="184" y="245"/>
                      <a:pt x="167" y="246"/>
                      <a:pt x="152" y="244"/>
                    </a:cubicBezTo>
                    <a:cubicBezTo>
                      <a:pt x="86" y="234"/>
                      <a:pt x="52" y="159"/>
                      <a:pt x="81" y="101"/>
                    </a:cubicBezTo>
                    <a:cubicBezTo>
                      <a:pt x="110" y="42"/>
                      <a:pt x="172" y="48"/>
                      <a:pt x="226" y="48"/>
                    </a:cubicBezTo>
                    <a:lnTo>
                      <a:pt x="446" y="48"/>
                    </a:lnTo>
                    <a:lnTo>
                      <a:pt x="1029" y="48"/>
                    </a:lnTo>
                    <a:cubicBezTo>
                      <a:pt x="1060" y="48"/>
                      <a:pt x="1060" y="1"/>
                      <a:pt x="1029" y="1"/>
                    </a:cubicBezTo>
                    <a:lnTo>
                      <a:pt x="414" y="1"/>
                    </a:lnTo>
                    <a:lnTo>
                      <a:pt x="199" y="1"/>
                    </a:lnTo>
                    <a:cubicBezTo>
                      <a:pt x="184" y="1"/>
                      <a:pt x="169" y="0"/>
                      <a:pt x="153" y="2"/>
                    </a:cubicBezTo>
                    <a:cubicBezTo>
                      <a:pt x="93" y="8"/>
                      <a:pt x="44" y="53"/>
                      <a:pt x="28" y="110"/>
                    </a:cubicBezTo>
                    <a:cubicBezTo>
                      <a:pt x="0" y="208"/>
                      <a:pt x="83" y="292"/>
                      <a:pt x="177" y="292"/>
                    </a:cubicBezTo>
                    <a:lnTo>
                      <a:pt x="356" y="292"/>
                    </a:lnTo>
                    <a:lnTo>
                      <a:pt x="1022" y="292"/>
                    </a:lnTo>
                    <a:lnTo>
                      <a:pt x="1029" y="292"/>
                    </a:lnTo>
                    <a:cubicBezTo>
                      <a:pt x="1059" y="292"/>
                      <a:pt x="1060" y="246"/>
                      <a:pt x="1031" y="245"/>
                    </a:cubicBezTo>
                    <a:cubicBezTo>
                      <a:pt x="1030" y="245"/>
                      <a:pt x="1029" y="245"/>
                      <a:pt x="1029"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noEditPoints="1"/>
              </p:cNvSpPr>
              <p:nvPr/>
            </p:nvSpPr>
            <p:spPr bwMode="auto">
              <a:xfrm>
                <a:off x="5880100" y="2595563"/>
                <a:ext cx="830263" cy="150813"/>
              </a:xfrm>
              <a:custGeom>
                <a:avLst/>
                <a:gdLst>
                  <a:gd name="T0" fmla="*/ 54 w 936"/>
                  <a:gd name="T1" fmla="*/ 169 h 169"/>
                  <a:gd name="T2" fmla="*/ 909 w 936"/>
                  <a:gd name="T3" fmla="*/ 169 h 169"/>
                  <a:gd name="T4" fmla="*/ 909 w 936"/>
                  <a:gd name="T5" fmla="*/ 127 h 169"/>
                  <a:gd name="T6" fmla="*/ 54 w 936"/>
                  <a:gd name="T7" fmla="*/ 127 h 169"/>
                  <a:gd name="T8" fmla="*/ 54 w 936"/>
                  <a:gd name="T9" fmla="*/ 169 h 169"/>
                  <a:gd name="T10" fmla="*/ 27 w 936"/>
                  <a:gd name="T11" fmla="*/ 105 h 169"/>
                  <a:gd name="T12" fmla="*/ 881 w 936"/>
                  <a:gd name="T13" fmla="*/ 105 h 169"/>
                  <a:gd name="T14" fmla="*/ 881 w 936"/>
                  <a:gd name="T15" fmla="*/ 63 h 169"/>
                  <a:gd name="T16" fmla="*/ 27 w 936"/>
                  <a:gd name="T17" fmla="*/ 63 h 169"/>
                  <a:gd name="T18" fmla="*/ 27 w 936"/>
                  <a:gd name="T19" fmla="*/ 105 h 169"/>
                  <a:gd name="T20" fmla="*/ 54 w 936"/>
                  <a:gd name="T21" fmla="*/ 41 h 169"/>
                  <a:gd name="T22" fmla="*/ 909 w 936"/>
                  <a:gd name="T23" fmla="*/ 41 h 169"/>
                  <a:gd name="T24" fmla="*/ 909 w 936"/>
                  <a:gd name="T25" fmla="*/ 0 h 169"/>
                  <a:gd name="T26" fmla="*/ 54 w 936"/>
                  <a:gd name="T27" fmla="*/ 0 h 169"/>
                  <a:gd name="T28" fmla="*/ 54 w 936"/>
                  <a:gd name="T29" fmla="*/ 4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169">
                    <a:moveTo>
                      <a:pt x="54" y="169"/>
                    </a:moveTo>
                    <a:lnTo>
                      <a:pt x="909" y="169"/>
                    </a:lnTo>
                    <a:cubicBezTo>
                      <a:pt x="936" y="169"/>
                      <a:pt x="936" y="127"/>
                      <a:pt x="909" y="127"/>
                    </a:cubicBezTo>
                    <a:lnTo>
                      <a:pt x="54" y="127"/>
                    </a:lnTo>
                    <a:cubicBezTo>
                      <a:pt x="28" y="127"/>
                      <a:pt x="28" y="169"/>
                      <a:pt x="54" y="169"/>
                    </a:cubicBezTo>
                    <a:close/>
                    <a:moveTo>
                      <a:pt x="27" y="105"/>
                    </a:moveTo>
                    <a:lnTo>
                      <a:pt x="881" y="105"/>
                    </a:lnTo>
                    <a:cubicBezTo>
                      <a:pt x="908" y="105"/>
                      <a:pt x="908" y="63"/>
                      <a:pt x="881" y="63"/>
                    </a:cubicBezTo>
                    <a:lnTo>
                      <a:pt x="27" y="63"/>
                    </a:lnTo>
                    <a:cubicBezTo>
                      <a:pt x="0" y="63"/>
                      <a:pt x="0" y="105"/>
                      <a:pt x="27" y="105"/>
                    </a:cubicBezTo>
                    <a:close/>
                    <a:moveTo>
                      <a:pt x="54" y="41"/>
                    </a:moveTo>
                    <a:lnTo>
                      <a:pt x="909" y="41"/>
                    </a:lnTo>
                    <a:cubicBezTo>
                      <a:pt x="936" y="41"/>
                      <a:pt x="936" y="0"/>
                      <a:pt x="909" y="0"/>
                    </a:cubicBezTo>
                    <a:lnTo>
                      <a:pt x="54" y="0"/>
                    </a:lnTo>
                    <a:cubicBezTo>
                      <a:pt x="28" y="0"/>
                      <a:pt x="28" y="41"/>
                      <a:pt x="54" y="41"/>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p:cNvSpPr>
                <a:spLocks/>
              </p:cNvSpPr>
              <p:nvPr/>
            </p:nvSpPr>
            <p:spPr bwMode="auto">
              <a:xfrm>
                <a:off x="6540500" y="2593975"/>
                <a:ext cx="87313" cy="82550"/>
              </a:xfrm>
              <a:custGeom>
                <a:avLst/>
                <a:gdLst>
                  <a:gd name="T0" fmla="*/ 0 w 98"/>
                  <a:gd name="T1" fmla="*/ 0 h 93"/>
                  <a:gd name="T2" fmla="*/ 98 w 98"/>
                  <a:gd name="T3" fmla="*/ 0 h 93"/>
                  <a:gd name="T4" fmla="*/ 98 w 98"/>
                  <a:gd name="T5" fmla="*/ 93 h 93"/>
                  <a:gd name="T6" fmla="*/ 51 w 98"/>
                  <a:gd name="T7" fmla="*/ 74 h 93"/>
                  <a:gd name="T8" fmla="*/ 0 w 98"/>
                  <a:gd name="T9" fmla="*/ 93 h 93"/>
                  <a:gd name="T10" fmla="*/ 0 w 98"/>
                  <a:gd name="T11" fmla="*/ 0 h 93"/>
                </a:gdLst>
                <a:ahLst/>
                <a:cxnLst>
                  <a:cxn ang="0">
                    <a:pos x="T0" y="T1"/>
                  </a:cxn>
                  <a:cxn ang="0">
                    <a:pos x="T2" y="T3"/>
                  </a:cxn>
                  <a:cxn ang="0">
                    <a:pos x="T4" y="T5"/>
                  </a:cxn>
                  <a:cxn ang="0">
                    <a:pos x="T6" y="T7"/>
                  </a:cxn>
                  <a:cxn ang="0">
                    <a:pos x="T8" y="T9"/>
                  </a:cxn>
                  <a:cxn ang="0">
                    <a:pos x="T10" y="T11"/>
                  </a:cxn>
                </a:cxnLst>
                <a:rect l="0" t="0" r="r" b="b"/>
                <a:pathLst>
                  <a:path w="98" h="93">
                    <a:moveTo>
                      <a:pt x="0" y="0"/>
                    </a:moveTo>
                    <a:lnTo>
                      <a:pt x="98" y="0"/>
                    </a:lnTo>
                    <a:lnTo>
                      <a:pt x="98" y="93"/>
                    </a:lnTo>
                    <a:lnTo>
                      <a:pt x="51" y="74"/>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01" name="组合 4100"/>
            <p:cNvGrpSpPr/>
            <p:nvPr/>
          </p:nvGrpSpPr>
          <p:grpSpPr>
            <a:xfrm>
              <a:off x="5456238" y="2828925"/>
              <a:ext cx="998538" cy="260350"/>
              <a:chOff x="5456238" y="2828925"/>
              <a:chExt cx="998538" cy="260350"/>
            </a:xfrm>
          </p:grpSpPr>
          <p:sp>
            <p:nvSpPr>
              <p:cNvPr id="10" name="Freeform 10"/>
              <p:cNvSpPr>
                <a:spLocks/>
              </p:cNvSpPr>
              <p:nvPr/>
            </p:nvSpPr>
            <p:spPr bwMode="auto">
              <a:xfrm>
                <a:off x="5456238" y="2828925"/>
                <a:ext cx="998538" cy="260350"/>
              </a:xfrm>
              <a:custGeom>
                <a:avLst/>
                <a:gdLst>
                  <a:gd name="T0" fmla="*/ 1094 w 1125"/>
                  <a:gd name="T1" fmla="*/ 245 h 291"/>
                  <a:gd name="T2" fmla="*/ 413 w 1125"/>
                  <a:gd name="T3" fmla="*/ 245 h 291"/>
                  <a:gd name="T4" fmla="*/ 199 w 1125"/>
                  <a:gd name="T5" fmla="*/ 245 h 291"/>
                  <a:gd name="T6" fmla="*/ 152 w 1125"/>
                  <a:gd name="T7" fmla="*/ 243 h 291"/>
                  <a:gd name="T8" fmla="*/ 81 w 1125"/>
                  <a:gd name="T9" fmla="*/ 100 h 291"/>
                  <a:gd name="T10" fmla="*/ 226 w 1125"/>
                  <a:gd name="T11" fmla="*/ 47 h 291"/>
                  <a:gd name="T12" fmla="*/ 446 w 1125"/>
                  <a:gd name="T13" fmla="*/ 47 h 291"/>
                  <a:gd name="T14" fmla="*/ 1095 w 1125"/>
                  <a:gd name="T15" fmla="*/ 47 h 291"/>
                  <a:gd name="T16" fmla="*/ 1095 w 1125"/>
                  <a:gd name="T17" fmla="*/ 0 h 291"/>
                  <a:gd name="T18" fmla="*/ 413 w 1125"/>
                  <a:gd name="T19" fmla="*/ 0 h 291"/>
                  <a:gd name="T20" fmla="*/ 199 w 1125"/>
                  <a:gd name="T21" fmla="*/ 0 h 291"/>
                  <a:gd name="T22" fmla="*/ 153 w 1125"/>
                  <a:gd name="T23" fmla="*/ 1 h 291"/>
                  <a:gd name="T24" fmla="*/ 28 w 1125"/>
                  <a:gd name="T25" fmla="*/ 109 h 291"/>
                  <a:gd name="T26" fmla="*/ 177 w 1125"/>
                  <a:gd name="T27" fmla="*/ 291 h 291"/>
                  <a:gd name="T28" fmla="*/ 356 w 1125"/>
                  <a:gd name="T29" fmla="*/ 291 h 291"/>
                  <a:gd name="T30" fmla="*/ 1088 w 1125"/>
                  <a:gd name="T31" fmla="*/ 291 h 291"/>
                  <a:gd name="T32" fmla="*/ 1095 w 1125"/>
                  <a:gd name="T33" fmla="*/ 291 h 291"/>
                  <a:gd name="T34" fmla="*/ 1096 w 1125"/>
                  <a:gd name="T35" fmla="*/ 245 h 291"/>
                  <a:gd name="T36" fmla="*/ 1094 w 1125"/>
                  <a:gd name="T37" fmla="*/ 2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5" h="291">
                    <a:moveTo>
                      <a:pt x="1094" y="245"/>
                    </a:moveTo>
                    <a:lnTo>
                      <a:pt x="413" y="245"/>
                    </a:lnTo>
                    <a:lnTo>
                      <a:pt x="199" y="245"/>
                    </a:lnTo>
                    <a:cubicBezTo>
                      <a:pt x="184" y="245"/>
                      <a:pt x="167" y="246"/>
                      <a:pt x="152" y="243"/>
                    </a:cubicBezTo>
                    <a:cubicBezTo>
                      <a:pt x="85" y="233"/>
                      <a:pt x="52" y="158"/>
                      <a:pt x="81" y="100"/>
                    </a:cubicBezTo>
                    <a:cubicBezTo>
                      <a:pt x="110" y="42"/>
                      <a:pt x="172" y="47"/>
                      <a:pt x="226" y="47"/>
                    </a:cubicBezTo>
                    <a:lnTo>
                      <a:pt x="446" y="47"/>
                    </a:lnTo>
                    <a:lnTo>
                      <a:pt x="1095" y="47"/>
                    </a:lnTo>
                    <a:cubicBezTo>
                      <a:pt x="1125" y="47"/>
                      <a:pt x="1125" y="0"/>
                      <a:pt x="1095" y="0"/>
                    </a:cubicBezTo>
                    <a:lnTo>
                      <a:pt x="413" y="0"/>
                    </a:lnTo>
                    <a:lnTo>
                      <a:pt x="199" y="0"/>
                    </a:lnTo>
                    <a:cubicBezTo>
                      <a:pt x="184" y="0"/>
                      <a:pt x="168" y="0"/>
                      <a:pt x="153" y="1"/>
                    </a:cubicBezTo>
                    <a:cubicBezTo>
                      <a:pt x="92" y="7"/>
                      <a:pt x="44" y="52"/>
                      <a:pt x="28" y="109"/>
                    </a:cubicBezTo>
                    <a:cubicBezTo>
                      <a:pt x="0" y="207"/>
                      <a:pt x="83" y="291"/>
                      <a:pt x="177" y="291"/>
                    </a:cubicBezTo>
                    <a:lnTo>
                      <a:pt x="356" y="291"/>
                    </a:lnTo>
                    <a:lnTo>
                      <a:pt x="1088" y="291"/>
                    </a:lnTo>
                    <a:lnTo>
                      <a:pt x="1095" y="291"/>
                    </a:lnTo>
                    <a:cubicBezTo>
                      <a:pt x="1125" y="291"/>
                      <a:pt x="1125" y="246"/>
                      <a:pt x="1096" y="245"/>
                    </a:cubicBezTo>
                    <a:cubicBezTo>
                      <a:pt x="1096" y="245"/>
                      <a:pt x="1095" y="245"/>
                      <a:pt x="1094"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noEditPoints="1"/>
              </p:cNvSpPr>
              <p:nvPr/>
            </p:nvSpPr>
            <p:spPr bwMode="auto">
              <a:xfrm>
                <a:off x="5538788" y="2884488"/>
                <a:ext cx="868363" cy="150813"/>
              </a:xfrm>
              <a:custGeom>
                <a:avLst/>
                <a:gdLst>
                  <a:gd name="T0" fmla="*/ 54 w 979"/>
                  <a:gd name="T1" fmla="*/ 169 h 169"/>
                  <a:gd name="T2" fmla="*/ 952 w 979"/>
                  <a:gd name="T3" fmla="*/ 169 h 169"/>
                  <a:gd name="T4" fmla="*/ 952 w 979"/>
                  <a:gd name="T5" fmla="*/ 128 h 169"/>
                  <a:gd name="T6" fmla="*/ 54 w 979"/>
                  <a:gd name="T7" fmla="*/ 128 h 169"/>
                  <a:gd name="T8" fmla="*/ 54 w 979"/>
                  <a:gd name="T9" fmla="*/ 169 h 169"/>
                  <a:gd name="T10" fmla="*/ 26 w 979"/>
                  <a:gd name="T11" fmla="*/ 106 h 169"/>
                  <a:gd name="T12" fmla="*/ 924 w 979"/>
                  <a:gd name="T13" fmla="*/ 106 h 169"/>
                  <a:gd name="T14" fmla="*/ 924 w 979"/>
                  <a:gd name="T15" fmla="*/ 64 h 169"/>
                  <a:gd name="T16" fmla="*/ 26 w 979"/>
                  <a:gd name="T17" fmla="*/ 64 h 169"/>
                  <a:gd name="T18" fmla="*/ 26 w 979"/>
                  <a:gd name="T19" fmla="*/ 106 h 169"/>
                  <a:gd name="T20" fmla="*/ 54 w 979"/>
                  <a:gd name="T21" fmla="*/ 42 h 169"/>
                  <a:gd name="T22" fmla="*/ 952 w 979"/>
                  <a:gd name="T23" fmla="*/ 42 h 169"/>
                  <a:gd name="T24" fmla="*/ 952 w 979"/>
                  <a:gd name="T25" fmla="*/ 0 h 169"/>
                  <a:gd name="T26" fmla="*/ 54 w 979"/>
                  <a:gd name="T27" fmla="*/ 0 h 169"/>
                  <a:gd name="T28" fmla="*/ 54 w 979"/>
                  <a:gd name="T29" fmla="*/ 4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9" h="169">
                    <a:moveTo>
                      <a:pt x="54" y="169"/>
                    </a:moveTo>
                    <a:lnTo>
                      <a:pt x="952" y="169"/>
                    </a:lnTo>
                    <a:cubicBezTo>
                      <a:pt x="979" y="169"/>
                      <a:pt x="979" y="128"/>
                      <a:pt x="952" y="128"/>
                    </a:cubicBezTo>
                    <a:lnTo>
                      <a:pt x="54" y="128"/>
                    </a:lnTo>
                    <a:cubicBezTo>
                      <a:pt x="27" y="128"/>
                      <a:pt x="27" y="169"/>
                      <a:pt x="54" y="169"/>
                    </a:cubicBezTo>
                    <a:close/>
                    <a:moveTo>
                      <a:pt x="26" y="106"/>
                    </a:moveTo>
                    <a:lnTo>
                      <a:pt x="924" y="106"/>
                    </a:lnTo>
                    <a:cubicBezTo>
                      <a:pt x="951" y="106"/>
                      <a:pt x="951" y="64"/>
                      <a:pt x="924" y="64"/>
                    </a:cubicBezTo>
                    <a:lnTo>
                      <a:pt x="26" y="64"/>
                    </a:lnTo>
                    <a:cubicBezTo>
                      <a:pt x="0" y="64"/>
                      <a:pt x="0" y="106"/>
                      <a:pt x="26" y="106"/>
                    </a:cubicBezTo>
                    <a:close/>
                    <a:moveTo>
                      <a:pt x="54" y="42"/>
                    </a:moveTo>
                    <a:lnTo>
                      <a:pt x="952" y="42"/>
                    </a:lnTo>
                    <a:cubicBezTo>
                      <a:pt x="979" y="42"/>
                      <a:pt x="979" y="0"/>
                      <a:pt x="952" y="0"/>
                    </a:cubicBezTo>
                    <a:lnTo>
                      <a:pt x="54" y="0"/>
                    </a:lnTo>
                    <a:cubicBezTo>
                      <a:pt x="27" y="0"/>
                      <a:pt x="27" y="42"/>
                      <a:pt x="54" y="42"/>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
              <p:cNvSpPr>
                <a:spLocks/>
              </p:cNvSpPr>
              <p:nvPr/>
            </p:nvSpPr>
            <p:spPr bwMode="auto">
              <a:xfrm>
                <a:off x="6234113" y="2884488"/>
                <a:ext cx="87313" cy="82550"/>
              </a:xfrm>
              <a:custGeom>
                <a:avLst/>
                <a:gdLst>
                  <a:gd name="T0" fmla="*/ 0 w 99"/>
                  <a:gd name="T1" fmla="*/ 0 h 93"/>
                  <a:gd name="T2" fmla="*/ 99 w 99"/>
                  <a:gd name="T3" fmla="*/ 0 h 93"/>
                  <a:gd name="T4" fmla="*/ 99 w 99"/>
                  <a:gd name="T5" fmla="*/ 93 h 93"/>
                  <a:gd name="T6" fmla="*/ 52 w 99"/>
                  <a:gd name="T7" fmla="*/ 75 h 93"/>
                  <a:gd name="T8" fmla="*/ 0 w 99"/>
                  <a:gd name="T9" fmla="*/ 93 h 93"/>
                  <a:gd name="T10" fmla="*/ 0 w 99"/>
                  <a:gd name="T11" fmla="*/ 0 h 93"/>
                </a:gdLst>
                <a:ahLst/>
                <a:cxnLst>
                  <a:cxn ang="0">
                    <a:pos x="T0" y="T1"/>
                  </a:cxn>
                  <a:cxn ang="0">
                    <a:pos x="T2" y="T3"/>
                  </a:cxn>
                  <a:cxn ang="0">
                    <a:pos x="T4" y="T5"/>
                  </a:cxn>
                  <a:cxn ang="0">
                    <a:pos x="T6" y="T7"/>
                  </a:cxn>
                  <a:cxn ang="0">
                    <a:pos x="T8" y="T9"/>
                  </a:cxn>
                  <a:cxn ang="0">
                    <a:pos x="T10" y="T11"/>
                  </a:cxn>
                </a:cxnLst>
                <a:rect l="0" t="0" r="r" b="b"/>
                <a:pathLst>
                  <a:path w="99" h="93">
                    <a:moveTo>
                      <a:pt x="0" y="0"/>
                    </a:moveTo>
                    <a:lnTo>
                      <a:pt x="99" y="0"/>
                    </a:lnTo>
                    <a:lnTo>
                      <a:pt x="99" y="93"/>
                    </a:lnTo>
                    <a:lnTo>
                      <a:pt x="52" y="75"/>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111" name="组合 4110"/>
          <p:cNvGrpSpPr/>
          <p:nvPr/>
        </p:nvGrpSpPr>
        <p:grpSpPr>
          <a:xfrm>
            <a:off x="10850909" y="6165304"/>
            <a:ext cx="939800" cy="368300"/>
            <a:chOff x="8618538" y="979488"/>
            <a:chExt cx="939800" cy="368300"/>
          </a:xfrm>
        </p:grpSpPr>
        <p:sp>
          <p:nvSpPr>
            <p:cNvPr id="4109" name="Freeform 22"/>
            <p:cNvSpPr>
              <a:spLocks/>
            </p:cNvSpPr>
            <p:nvPr/>
          </p:nvSpPr>
          <p:spPr bwMode="auto">
            <a:xfrm>
              <a:off x="9380538" y="979488"/>
              <a:ext cx="177800" cy="368300"/>
            </a:xfrm>
            <a:custGeom>
              <a:avLst/>
              <a:gdLst>
                <a:gd name="T0" fmla="*/ 9 w 265"/>
                <a:gd name="T1" fmla="*/ 2 h 543"/>
                <a:gd name="T2" fmla="*/ 9 w 265"/>
                <a:gd name="T3" fmla="*/ 2 h 543"/>
                <a:gd name="T4" fmla="*/ 29 w 265"/>
                <a:gd name="T5" fmla="*/ 6 h 543"/>
                <a:gd name="T6" fmla="*/ 263 w 265"/>
                <a:gd name="T7" fmla="*/ 266 h 543"/>
                <a:gd name="T8" fmla="*/ 265 w 265"/>
                <a:gd name="T9" fmla="*/ 271 h 543"/>
                <a:gd name="T10" fmla="*/ 265 w 265"/>
                <a:gd name="T11" fmla="*/ 271 h 543"/>
                <a:gd name="T12" fmla="*/ 263 w 265"/>
                <a:gd name="T13" fmla="*/ 276 h 543"/>
                <a:gd name="T14" fmla="*/ 29 w 265"/>
                <a:gd name="T15" fmla="*/ 537 h 543"/>
                <a:gd name="T16" fmla="*/ 9 w 265"/>
                <a:gd name="T17" fmla="*/ 540 h 543"/>
                <a:gd name="T18" fmla="*/ 9 w 265"/>
                <a:gd name="T19" fmla="*/ 540 h 543"/>
                <a:gd name="T20" fmla="*/ 4 w 265"/>
                <a:gd name="T21" fmla="*/ 528 h 543"/>
                <a:gd name="T22" fmla="*/ 234 w 265"/>
                <a:gd name="T23" fmla="*/ 271 h 543"/>
                <a:gd name="T24" fmla="*/ 4 w 265"/>
                <a:gd name="T25" fmla="*/ 15 h 543"/>
                <a:gd name="T26" fmla="*/ 9 w 265"/>
                <a:gd name="T27"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5" h="543">
                  <a:moveTo>
                    <a:pt x="9" y="2"/>
                  </a:moveTo>
                  <a:lnTo>
                    <a:pt x="9" y="2"/>
                  </a:lnTo>
                  <a:cubicBezTo>
                    <a:pt x="16" y="0"/>
                    <a:pt x="25" y="1"/>
                    <a:pt x="29" y="6"/>
                  </a:cubicBezTo>
                  <a:lnTo>
                    <a:pt x="263" y="266"/>
                  </a:lnTo>
                  <a:cubicBezTo>
                    <a:pt x="264" y="268"/>
                    <a:pt x="265" y="270"/>
                    <a:pt x="265" y="271"/>
                  </a:cubicBezTo>
                  <a:lnTo>
                    <a:pt x="265" y="271"/>
                  </a:lnTo>
                  <a:cubicBezTo>
                    <a:pt x="265" y="273"/>
                    <a:pt x="264" y="275"/>
                    <a:pt x="263" y="276"/>
                  </a:cubicBezTo>
                  <a:lnTo>
                    <a:pt x="29" y="537"/>
                  </a:lnTo>
                  <a:cubicBezTo>
                    <a:pt x="25" y="541"/>
                    <a:pt x="16" y="543"/>
                    <a:pt x="9" y="540"/>
                  </a:cubicBezTo>
                  <a:lnTo>
                    <a:pt x="9" y="540"/>
                  </a:lnTo>
                  <a:cubicBezTo>
                    <a:pt x="2" y="538"/>
                    <a:pt x="0" y="532"/>
                    <a:pt x="4" y="528"/>
                  </a:cubicBezTo>
                  <a:lnTo>
                    <a:pt x="234" y="271"/>
                  </a:lnTo>
                  <a:lnTo>
                    <a:pt x="4" y="15"/>
                  </a:lnTo>
                  <a:cubicBezTo>
                    <a:pt x="0" y="10"/>
                    <a:pt x="2" y="5"/>
                    <a:pt x="9"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0" name="Freeform 23"/>
            <p:cNvSpPr>
              <a:spLocks noEditPoints="1"/>
            </p:cNvSpPr>
            <p:nvPr/>
          </p:nvSpPr>
          <p:spPr bwMode="auto">
            <a:xfrm>
              <a:off x="8618538" y="1139826"/>
              <a:ext cx="769938" cy="66675"/>
            </a:xfrm>
            <a:custGeom>
              <a:avLst/>
              <a:gdLst>
                <a:gd name="T0" fmla="*/ 50 w 1145"/>
                <a:gd name="T1" fmla="*/ 0 h 100"/>
                <a:gd name="T2" fmla="*/ 101 w 1145"/>
                <a:gd name="T3" fmla="*/ 50 h 100"/>
                <a:gd name="T4" fmla="*/ 50 w 1145"/>
                <a:gd name="T5" fmla="*/ 100 h 100"/>
                <a:gd name="T6" fmla="*/ 0 w 1145"/>
                <a:gd name="T7" fmla="*/ 50 h 100"/>
                <a:gd name="T8" fmla="*/ 50 w 1145"/>
                <a:gd name="T9" fmla="*/ 0 h 100"/>
                <a:gd name="T10" fmla="*/ 244 w 1145"/>
                <a:gd name="T11" fmla="*/ 0 h 100"/>
                <a:gd name="T12" fmla="*/ 294 w 1145"/>
                <a:gd name="T13" fmla="*/ 50 h 100"/>
                <a:gd name="T14" fmla="*/ 244 w 1145"/>
                <a:gd name="T15" fmla="*/ 100 h 100"/>
                <a:gd name="T16" fmla="*/ 193 w 1145"/>
                <a:gd name="T17" fmla="*/ 50 h 100"/>
                <a:gd name="T18" fmla="*/ 244 w 1145"/>
                <a:gd name="T19" fmla="*/ 0 h 100"/>
                <a:gd name="T20" fmla="*/ 437 w 1145"/>
                <a:gd name="T21" fmla="*/ 0 h 100"/>
                <a:gd name="T22" fmla="*/ 487 w 1145"/>
                <a:gd name="T23" fmla="*/ 50 h 100"/>
                <a:gd name="T24" fmla="*/ 437 w 1145"/>
                <a:gd name="T25" fmla="*/ 100 h 100"/>
                <a:gd name="T26" fmla="*/ 387 w 1145"/>
                <a:gd name="T27" fmla="*/ 50 h 100"/>
                <a:gd name="T28" fmla="*/ 437 w 1145"/>
                <a:gd name="T29" fmla="*/ 0 h 100"/>
                <a:gd name="T30" fmla="*/ 1095 w 1145"/>
                <a:gd name="T31" fmla="*/ 0 h 100"/>
                <a:gd name="T32" fmla="*/ 1145 w 1145"/>
                <a:gd name="T33" fmla="*/ 50 h 100"/>
                <a:gd name="T34" fmla="*/ 1095 w 1145"/>
                <a:gd name="T35" fmla="*/ 100 h 100"/>
                <a:gd name="T36" fmla="*/ 1044 w 1145"/>
                <a:gd name="T37" fmla="*/ 50 h 100"/>
                <a:gd name="T38" fmla="*/ 1095 w 1145"/>
                <a:gd name="T39" fmla="*/ 0 h 100"/>
                <a:gd name="T40" fmla="*/ 902 w 1145"/>
                <a:gd name="T41" fmla="*/ 0 h 100"/>
                <a:gd name="T42" fmla="*/ 952 w 1145"/>
                <a:gd name="T43" fmla="*/ 50 h 100"/>
                <a:gd name="T44" fmla="*/ 902 w 1145"/>
                <a:gd name="T45" fmla="*/ 100 h 100"/>
                <a:gd name="T46" fmla="*/ 851 w 1145"/>
                <a:gd name="T47" fmla="*/ 50 h 100"/>
                <a:gd name="T48" fmla="*/ 902 w 1145"/>
                <a:gd name="T49" fmla="*/ 0 h 100"/>
                <a:gd name="T50" fmla="*/ 708 w 1145"/>
                <a:gd name="T51" fmla="*/ 0 h 100"/>
                <a:gd name="T52" fmla="*/ 759 w 1145"/>
                <a:gd name="T53" fmla="*/ 50 h 100"/>
                <a:gd name="T54" fmla="*/ 708 w 1145"/>
                <a:gd name="T55" fmla="*/ 100 h 100"/>
                <a:gd name="T56" fmla="*/ 658 w 1145"/>
                <a:gd name="T57" fmla="*/ 50 h 100"/>
                <a:gd name="T58" fmla="*/ 708 w 1145"/>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5" h="100">
                  <a:moveTo>
                    <a:pt x="50" y="0"/>
                  </a:moveTo>
                  <a:cubicBezTo>
                    <a:pt x="78" y="0"/>
                    <a:pt x="101" y="22"/>
                    <a:pt x="101" y="50"/>
                  </a:cubicBezTo>
                  <a:cubicBezTo>
                    <a:pt x="101" y="78"/>
                    <a:pt x="78" y="100"/>
                    <a:pt x="50" y="100"/>
                  </a:cubicBezTo>
                  <a:cubicBezTo>
                    <a:pt x="23" y="100"/>
                    <a:pt x="0" y="78"/>
                    <a:pt x="0" y="50"/>
                  </a:cubicBezTo>
                  <a:cubicBezTo>
                    <a:pt x="0" y="22"/>
                    <a:pt x="23" y="0"/>
                    <a:pt x="50" y="0"/>
                  </a:cubicBezTo>
                  <a:close/>
                  <a:moveTo>
                    <a:pt x="244" y="0"/>
                  </a:moveTo>
                  <a:cubicBezTo>
                    <a:pt x="271" y="0"/>
                    <a:pt x="294" y="22"/>
                    <a:pt x="294" y="50"/>
                  </a:cubicBezTo>
                  <a:cubicBezTo>
                    <a:pt x="294" y="78"/>
                    <a:pt x="271" y="100"/>
                    <a:pt x="244" y="100"/>
                  </a:cubicBezTo>
                  <a:cubicBezTo>
                    <a:pt x="216" y="100"/>
                    <a:pt x="193" y="78"/>
                    <a:pt x="193" y="50"/>
                  </a:cubicBezTo>
                  <a:cubicBezTo>
                    <a:pt x="193" y="22"/>
                    <a:pt x="216" y="0"/>
                    <a:pt x="244" y="0"/>
                  </a:cubicBezTo>
                  <a:close/>
                  <a:moveTo>
                    <a:pt x="437" y="0"/>
                  </a:moveTo>
                  <a:cubicBezTo>
                    <a:pt x="465" y="0"/>
                    <a:pt x="487" y="22"/>
                    <a:pt x="487" y="50"/>
                  </a:cubicBezTo>
                  <a:cubicBezTo>
                    <a:pt x="487" y="78"/>
                    <a:pt x="465" y="100"/>
                    <a:pt x="437" y="100"/>
                  </a:cubicBezTo>
                  <a:cubicBezTo>
                    <a:pt x="409" y="100"/>
                    <a:pt x="387" y="78"/>
                    <a:pt x="387" y="50"/>
                  </a:cubicBezTo>
                  <a:cubicBezTo>
                    <a:pt x="387" y="22"/>
                    <a:pt x="409" y="0"/>
                    <a:pt x="437" y="0"/>
                  </a:cubicBezTo>
                  <a:close/>
                  <a:moveTo>
                    <a:pt x="1095" y="0"/>
                  </a:moveTo>
                  <a:cubicBezTo>
                    <a:pt x="1123" y="0"/>
                    <a:pt x="1145" y="22"/>
                    <a:pt x="1145" y="50"/>
                  </a:cubicBezTo>
                  <a:cubicBezTo>
                    <a:pt x="1145" y="78"/>
                    <a:pt x="1123" y="100"/>
                    <a:pt x="1095" y="100"/>
                  </a:cubicBezTo>
                  <a:cubicBezTo>
                    <a:pt x="1067" y="100"/>
                    <a:pt x="1044" y="78"/>
                    <a:pt x="1044" y="50"/>
                  </a:cubicBezTo>
                  <a:cubicBezTo>
                    <a:pt x="1044" y="22"/>
                    <a:pt x="1067" y="0"/>
                    <a:pt x="1095" y="0"/>
                  </a:cubicBezTo>
                  <a:close/>
                  <a:moveTo>
                    <a:pt x="902" y="0"/>
                  </a:moveTo>
                  <a:cubicBezTo>
                    <a:pt x="929" y="0"/>
                    <a:pt x="952" y="22"/>
                    <a:pt x="952" y="50"/>
                  </a:cubicBezTo>
                  <a:cubicBezTo>
                    <a:pt x="952" y="78"/>
                    <a:pt x="929" y="100"/>
                    <a:pt x="902" y="100"/>
                  </a:cubicBezTo>
                  <a:cubicBezTo>
                    <a:pt x="874" y="100"/>
                    <a:pt x="851" y="78"/>
                    <a:pt x="851" y="50"/>
                  </a:cubicBezTo>
                  <a:cubicBezTo>
                    <a:pt x="851" y="22"/>
                    <a:pt x="874" y="0"/>
                    <a:pt x="902" y="0"/>
                  </a:cubicBezTo>
                  <a:close/>
                  <a:moveTo>
                    <a:pt x="708" y="0"/>
                  </a:moveTo>
                  <a:cubicBezTo>
                    <a:pt x="736" y="0"/>
                    <a:pt x="759" y="22"/>
                    <a:pt x="759" y="50"/>
                  </a:cubicBezTo>
                  <a:cubicBezTo>
                    <a:pt x="759" y="78"/>
                    <a:pt x="736" y="100"/>
                    <a:pt x="708" y="100"/>
                  </a:cubicBezTo>
                  <a:cubicBezTo>
                    <a:pt x="680" y="100"/>
                    <a:pt x="658" y="78"/>
                    <a:pt x="658" y="50"/>
                  </a:cubicBezTo>
                  <a:cubicBezTo>
                    <a:pt x="658" y="22"/>
                    <a:pt x="680" y="0"/>
                    <a:pt x="70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advTm="18849">
        <p14:flash/>
      </p:transition>
    </mc:Choice>
    <mc:Fallback xmlns="">
      <p:transition spd="slow" advTm="1884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wheel(1)">
                                          <p:cBhvr>
                                            <p:cTn id="7" dur="2000"/>
                                            <p:tgtEl>
                                              <p:spTgt spid="4104"/>
                                            </p:tgtEl>
                                          </p:cBhvr>
                                        </p:animEffect>
                                      </p:childTnLst>
                                    </p:cTn>
                                  </p:par>
                                  <p:par>
                                    <p:cTn id="8" presetID="8" presetClass="emph" presetSubtype="0" fill="hold" nodeType="withEffect" p14:presetBounceEnd="6000">
                                      <p:stCondLst>
                                        <p:cond delay="0"/>
                                      </p:stCondLst>
                                      <p:childTnLst>
                                        <p:animRot by="21600000" p14:bounceEnd="6000">
                                          <p:cBhvr>
                                            <p:cTn id="9" dur="3000" fill="hold"/>
                                            <p:tgtEl>
                                              <p:spTgt spid="4104"/>
                                            </p:tgtEl>
                                            <p:attrNameLst>
                                              <p:attrName>r</p:attrName>
                                            </p:attrNameLst>
                                          </p:cBhvr>
                                        </p:animRot>
                                      </p:childTnLst>
                                    </p:cTn>
                                  </p:par>
                                </p:childTnLst>
                              </p:cTn>
                            </p:par>
                            <p:par>
                              <p:cTn id="10" fill="hold">
                                <p:stCondLst>
                                  <p:cond delay="3000"/>
                                </p:stCondLst>
                                <p:childTnLst>
                                  <p:par>
                                    <p:cTn id="11" presetID="26" presetClass="emph" presetSubtype="0" fill="hold" nodeType="afterEffect">
                                      <p:stCondLst>
                                        <p:cond delay="0"/>
                                      </p:stCondLst>
                                      <p:childTnLst>
                                        <p:animEffect transition="out" filter="fade">
                                          <p:cBhvr>
                                            <p:cTn id="12" dur="2000" tmFilter="0, 0; .2, .5; .8, .5; 1, 0"/>
                                            <p:tgtEl>
                                              <p:spTgt spid="4104"/>
                                            </p:tgtEl>
                                          </p:cBhvr>
                                        </p:animEffect>
                                        <p:animScale>
                                          <p:cBhvr>
                                            <p:cTn id="13" dur="1000" autoRev="1" fill="hold"/>
                                            <p:tgtEl>
                                              <p:spTgt spid="4104"/>
                                            </p:tgtEl>
                                          </p:cBhvr>
                                          <p:by x="105000" y="105000"/>
                                        </p:animScale>
                                      </p:childTnLst>
                                    </p:cTn>
                                  </p:par>
                                </p:childTnLst>
                              </p:cTn>
                            </p:par>
                            <p:par>
                              <p:cTn id="14" fill="hold">
                                <p:stCondLst>
                                  <p:cond delay="5000"/>
                                </p:stCondLst>
                                <p:childTnLst>
                                  <p:par>
                                    <p:cTn id="15" presetID="10" presetClass="entr" presetSubtype="0" fill="hold" nodeType="afterEffect">
                                      <p:stCondLst>
                                        <p:cond delay="100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2000"/>
                                            <p:tgtEl>
                                              <p:spTgt spid="4102"/>
                                            </p:tgtEl>
                                          </p:cBhvr>
                                        </p:animEffect>
                                      </p:childTnLst>
                                    </p:cTn>
                                  </p:par>
                                </p:childTnLst>
                              </p:cTn>
                            </p:par>
                            <p:par>
                              <p:cTn id="18" fill="hold">
                                <p:stCondLst>
                                  <p:cond delay="8000"/>
                                </p:stCondLst>
                                <p:childTnLst>
                                  <p:par>
                                    <p:cTn id="19" presetID="64" presetClass="path" presetSubtype="0" accel="50000" decel="50000" fill="hold" nodeType="afterEffect">
                                      <p:stCondLst>
                                        <p:cond delay="0"/>
                                      </p:stCondLst>
                                      <p:childTnLst>
                                        <p:animMotion origin="layout" path="M 2.91667E-6 4.81481E-6 L 2.91667E-6 -0.19908 " pathEditMode="relative" rAng="0" ptsTypes="AA">
                                          <p:cBhvr>
                                            <p:cTn id="20" dur="2000" fill="hold"/>
                                            <p:tgtEl>
                                              <p:spTgt spid="4104"/>
                                            </p:tgtEl>
                                            <p:attrNameLst>
                                              <p:attrName>ppt_x</p:attrName>
                                              <p:attrName>ppt_y</p:attrName>
                                            </p:attrNameLst>
                                          </p:cBhvr>
                                          <p:rCtr x="0" y="-9954"/>
                                        </p:animMotion>
                                      </p:childTnLst>
                                    </p:cTn>
                                  </p:par>
                                  <p:par>
                                    <p:cTn id="21" presetID="64" presetClass="path" presetSubtype="0" accel="50000" decel="50000" fill="hold" nodeType="withEffect">
                                      <p:stCondLst>
                                        <p:cond delay="0"/>
                                      </p:stCondLst>
                                      <p:childTnLst>
                                        <p:animMotion origin="layout" path="M -4.16667E-7 -3.7037E-6 L -4.16667E-7 -0.19884 " pathEditMode="relative" rAng="0" ptsTypes="AA">
                                          <p:cBhvr>
                                            <p:cTn id="22" dur="2000" fill="hold"/>
                                            <p:tgtEl>
                                              <p:spTgt spid="4102"/>
                                            </p:tgtEl>
                                            <p:attrNameLst>
                                              <p:attrName>ppt_x</p:attrName>
                                              <p:attrName>ppt_y</p:attrName>
                                            </p:attrNameLst>
                                          </p:cBhvr>
                                          <p:rCtr x="0" y="-9954"/>
                                        </p:animMotion>
                                      </p:childTnLst>
                                    </p:cTn>
                                  </p:par>
                                </p:childTnLst>
                              </p:cTn>
                            </p:par>
                            <p:par>
                              <p:cTn id="23" fill="hold">
                                <p:stCondLst>
                                  <p:cond delay="10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099"/>
                                            </p:tgtEl>
                                            <p:attrNameLst>
                                              <p:attrName>style.visibility</p:attrName>
                                            </p:attrNameLst>
                                          </p:cBhvr>
                                          <p:to>
                                            <p:strVal val="visible"/>
                                          </p:to>
                                        </p:set>
                                        <p:anim calcmode="lin" valueType="num">
                                          <p:cBhvr>
                                            <p:cTn id="26" dur="500" fill="hold"/>
                                            <p:tgtEl>
                                              <p:spTgt spid="4099"/>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099"/>
                                            </p:tgtEl>
                                            <p:attrNameLst>
                                              <p:attrName>ppt_y</p:attrName>
                                            </p:attrNameLst>
                                          </p:cBhvr>
                                          <p:tavLst>
                                            <p:tav tm="0">
                                              <p:val>
                                                <p:strVal val="#ppt_y"/>
                                              </p:val>
                                            </p:tav>
                                            <p:tav tm="100000">
                                              <p:val>
                                                <p:strVal val="#ppt_y"/>
                                              </p:val>
                                            </p:tav>
                                          </p:tavLst>
                                        </p:anim>
                                        <p:anim calcmode="lin" valueType="num">
                                          <p:cBhvr>
                                            <p:cTn id="28" dur="500" fill="hold"/>
                                            <p:tgtEl>
                                              <p:spTgt spid="4099"/>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099"/>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099"/>
                                            </p:tgtEl>
                                          </p:cBhvr>
                                        </p:animEffect>
                                      </p:childTnLst>
                                    </p:cTn>
                                  </p:par>
                                  <p:par>
                                    <p:cTn id="31" presetID="2" presetClass="entr" presetSubtype="8" fill="hold" grpId="0" nodeType="withEffect">
                                      <p:stCondLst>
                                        <p:cond delay="0"/>
                                      </p:stCondLst>
                                      <p:childTnLst>
                                        <p:set>
                                          <p:cBhvr>
                                            <p:cTn id="32" dur="1" fill="hold">
                                              <p:stCondLst>
                                                <p:cond delay="0"/>
                                              </p:stCondLst>
                                            </p:cTn>
                                            <p:tgtEl>
                                              <p:spTgt spid="4100">
                                                <p:txEl>
                                                  <p:pRg st="0" end="0"/>
                                                </p:txEl>
                                              </p:spTgt>
                                            </p:tgtEl>
                                            <p:attrNameLst>
                                              <p:attrName>style.visibility</p:attrName>
                                            </p:attrNameLst>
                                          </p:cBhvr>
                                          <p:to>
                                            <p:strVal val="visible"/>
                                          </p:to>
                                        </p:set>
                                        <p:anim calcmode="lin" valueType="num">
                                          <p:cBhvr additive="base">
                                            <p:cTn id="33" dur="500" fill="hold"/>
                                            <p:tgtEl>
                                              <p:spTgt spid="4100">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100">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11400"/>
                                </p:stCondLst>
                                <p:childTnLst>
                                  <p:par>
                                    <p:cTn id="36" presetID="22" presetClass="entr" presetSubtype="8"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par>
                              <p:cTn id="39" fill="hold">
                                <p:stCondLst>
                                  <p:cond delay="11900"/>
                                </p:stCondLst>
                                <p:childTnLst>
                                  <p:par>
                                    <p:cTn id="40" presetID="22" presetClass="entr" presetSubtype="2"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right)">
                                          <p:cBhvr>
                                            <p:cTn id="42" dur="500"/>
                                            <p:tgtEl>
                                              <p:spTgt spid="31"/>
                                            </p:tgtEl>
                                          </p:cBhvr>
                                        </p:animEffect>
                                      </p:childTnLst>
                                    </p:cTn>
                                  </p:par>
                                </p:childTnLst>
                              </p:cTn>
                            </p:par>
                            <p:par>
                              <p:cTn id="43" fill="hold">
                                <p:stCondLst>
                                  <p:cond delay="12400"/>
                                </p:stCondLst>
                                <p:childTnLst>
                                  <p:par>
                                    <p:cTn id="44" presetID="2" presetClass="entr" presetSubtype="8" fill="hold" nodeType="afterEffect">
                                      <p:stCondLst>
                                        <p:cond delay="0"/>
                                      </p:stCondLst>
                                      <p:childTnLst>
                                        <p:set>
                                          <p:cBhvr>
                                            <p:cTn id="45" dur="1" fill="hold">
                                              <p:stCondLst>
                                                <p:cond delay="0"/>
                                              </p:stCondLst>
                                            </p:cTn>
                                            <p:tgtEl>
                                              <p:spTgt spid="4111"/>
                                            </p:tgtEl>
                                            <p:attrNameLst>
                                              <p:attrName>style.visibility</p:attrName>
                                            </p:attrNameLst>
                                          </p:cBhvr>
                                          <p:to>
                                            <p:strVal val="visible"/>
                                          </p:to>
                                        </p:set>
                                        <p:anim calcmode="lin" valueType="num">
                                          <p:cBhvr additive="base">
                                            <p:cTn id="46" dur="500" fill="hold"/>
                                            <p:tgtEl>
                                              <p:spTgt spid="4111"/>
                                            </p:tgtEl>
                                            <p:attrNameLst>
                                              <p:attrName>ppt_x</p:attrName>
                                            </p:attrNameLst>
                                          </p:cBhvr>
                                          <p:tavLst>
                                            <p:tav tm="0">
                                              <p:val>
                                                <p:strVal val="0-#ppt_w/2"/>
                                              </p:val>
                                            </p:tav>
                                            <p:tav tm="100000">
                                              <p:val>
                                                <p:strVal val="#ppt_x"/>
                                              </p:val>
                                            </p:tav>
                                          </p:tavLst>
                                        </p:anim>
                                        <p:anim calcmode="lin" valueType="num">
                                          <p:cBhvr additive="base">
                                            <p:cTn id="47"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100" grpId="0" build="p"/>
          <p:bldP spid="24"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wheel(1)">
                                          <p:cBhvr>
                                            <p:cTn id="7" dur="2000"/>
                                            <p:tgtEl>
                                              <p:spTgt spid="4104"/>
                                            </p:tgtEl>
                                          </p:cBhvr>
                                        </p:animEffect>
                                      </p:childTnLst>
                                    </p:cTn>
                                  </p:par>
                                  <p:par>
                                    <p:cTn id="8" presetID="8" presetClass="emph" presetSubtype="0" fill="hold" nodeType="withEffect">
                                      <p:stCondLst>
                                        <p:cond delay="0"/>
                                      </p:stCondLst>
                                      <p:childTnLst>
                                        <p:animRot by="21600000">
                                          <p:cBhvr>
                                            <p:cTn id="9" dur="3000" fill="hold"/>
                                            <p:tgtEl>
                                              <p:spTgt spid="4104"/>
                                            </p:tgtEl>
                                            <p:attrNameLst>
                                              <p:attrName>r</p:attrName>
                                            </p:attrNameLst>
                                          </p:cBhvr>
                                        </p:animRot>
                                      </p:childTnLst>
                                    </p:cTn>
                                  </p:par>
                                </p:childTnLst>
                              </p:cTn>
                            </p:par>
                            <p:par>
                              <p:cTn id="10" fill="hold">
                                <p:stCondLst>
                                  <p:cond delay="3000"/>
                                </p:stCondLst>
                                <p:childTnLst>
                                  <p:par>
                                    <p:cTn id="11" presetID="26" presetClass="emph" presetSubtype="0" fill="hold" nodeType="afterEffect">
                                      <p:stCondLst>
                                        <p:cond delay="0"/>
                                      </p:stCondLst>
                                      <p:childTnLst>
                                        <p:animEffect transition="out" filter="fade">
                                          <p:cBhvr>
                                            <p:cTn id="12" dur="2000" tmFilter="0, 0; .2, .5; .8, .5; 1, 0"/>
                                            <p:tgtEl>
                                              <p:spTgt spid="4104"/>
                                            </p:tgtEl>
                                          </p:cBhvr>
                                        </p:animEffect>
                                        <p:animScale>
                                          <p:cBhvr>
                                            <p:cTn id="13" dur="1000" autoRev="1" fill="hold"/>
                                            <p:tgtEl>
                                              <p:spTgt spid="4104"/>
                                            </p:tgtEl>
                                          </p:cBhvr>
                                          <p:by x="105000" y="105000"/>
                                        </p:animScale>
                                      </p:childTnLst>
                                    </p:cTn>
                                  </p:par>
                                </p:childTnLst>
                              </p:cTn>
                            </p:par>
                            <p:par>
                              <p:cTn id="14" fill="hold">
                                <p:stCondLst>
                                  <p:cond delay="5000"/>
                                </p:stCondLst>
                                <p:childTnLst>
                                  <p:par>
                                    <p:cTn id="15" presetID="10" presetClass="entr" presetSubtype="0" fill="hold" nodeType="afterEffect">
                                      <p:stCondLst>
                                        <p:cond delay="100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2000"/>
                                            <p:tgtEl>
                                              <p:spTgt spid="4102"/>
                                            </p:tgtEl>
                                          </p:cBhvr>
                                        </p:animEffect>
                                      </p:childTnLst>
                                    </p:cTn>
                                  </p:par>
                                </p:childTnLst>
                              </p:cTn>
                            </p:par>
                            <p:par>
                              <p:cTn id="18" fill="hold">
                                <p:stCondLst>
                                  <p:cond delay="8000"/>
                                </p:stCondLst>
                                <p:childTnLst>
                                  <p:par>
                                    <p:cTn id="19" presetID="64" presetClass="path" presetSubtype="0" accel="50000" decel="50000" fill="hold" nodeType="afterEffect">
                                      <p:stCondLst>
                                        <p:cond delay="0"/>
                                      </p:stCondLst>
                                      <p:childTnLst>
                                        <p:animMotion origin="layout" path="M 2.91667E-6 4.81481E-6 L 2.91667E-6 -0.19908 " pathEditMode="relative" rAng="0" ptsTypes="AA">
                                          <p:cBhvr>
                                            <p:cTn id="20" dur="2000" fill="hold"/>
                                            <p:tgtEl>
                                              <p:spTgt spid="4104"/>
                                            </p:tgtEl>
                                            <p:attrNameLst>
                                              <p:attrName>ppt_x</p:attrName>
                                              <p:attrName>ppt_y</p:attrName>
                                            </p:attrNameLst>
                                          </p:cBhvr>
                                          <p:rCtr x="0" y="-9954"/>
                                        </p:animMotion>
                                      </p:childTnLst>
                                    </p:cTn>
                                  </p:par>
                                  <p:par>
                                    <p:cTn id="21" presetID="64" presetClass="path" presetSubtype="0" accel="50000" decel="50000" fill="hold" nodeType="withEffect">
                                      <p:stCondLst>
                                        <p:cond delay="0"/>
                                      </p:stCondLst>
                                      <p:childTnLst>
                                        <p:animMotion origin="layout" path="M -4.16667E-7 -3.7037E-6 L -4.16667E-7 -0.19884 " pathEditMode="relative" rAng="0" ptsTypes="AA">
                                          <p:cBhvr>
                                            <p:cTn id="22" dur="2000" fill="hold"/>
                                            <p:tgtEl>
                                              <p:spTgt spid="4102"/>
                                            </p:tgtEl>
                                            <p:attrNameLst>
                                              <p:attrName>ppt_x</p:attrName>
                                              <p:attrName>ppt_y</p:attrName>
                                            </p:attrNameLst>
                                          </p:cBhvr>
                                          <p:rCtr x="0" y="-9954"/>
                                        </p:animMotion>
                                      </p:childTnLst>
                                    </p:cTn>
                                  </p:par>
                                </p:childTnLst>
                              </p:cTn>
                            </p:par>
                            <p:par>
                              <p:cTn id="23" fill="hold">
                                <p:stCondLst>
                                  <p:cond delay="10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099"/>
                                            </p:tgtEl>
                                            <p:attrNameLst>
                                              <p:attrName>style.visibility</p:attrName>
                                            </p:attrNameLst>
                                          </p:cBhvr>
                                          <p:to>
                                            <p:strVal val="visible"/>
                                          </p:to>
                                        </p:set>
                                        <p:anim calcmode="lin" valueType="num">
                                          <p:cBhvr>
                                            <p:cTn id="26" dur="500" fill="hold"/>
                                            <p:tgtEl>
                                              <p:spTgt spid="4099"/>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099"/>
                                            </p:tgtEl>
                                            <p:attrNameLst>
                                              <p:attrName>ppt_y</p:attrName>
                                            </p:attrNameLst>
                                          </p:cBhvr>
                                          <p:tavLst>
                                            <p:tav tm="0">
                                              <p:val>
                                                <p:strVal val="#ppt_y"/>
                                              </p:val>
                                            </p:tav>
                                            <p:tav tm="100000">
                                              <p:val>
                                                <p:strVal val="#ppt_y"/>
                                              </p:val>
                                            </p:tav>
                                          </p:tavLst>
                                        </p:anim>
                                        <p:anim calcmode="lin" valueType="num">
                                          <p:cBhvr>
                                            <p:cTn id="28" dur="500" fill="hold"/>
                                            <p:tgtEl>
                                              <p:spTgt spid="4099"/>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099"/>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099"/>
                                            </p:tgtEl>
                                          </p:cBhvr>
                                        </p:animEffect>
                                      </p:childTnLst>
                                    </p:cTn>
                                  </p:par>
                                  <p:par>
                                    <p:cTn id="31" presetID="2" presetClass="entr" presetSubtype="8" fill="hold" grpId="0" nodeType="withEffect">
                                      <p:stCondLst>
                                        <p:cond delay="0"/>
                                      </p:stCondLst>
                                      <p:childTnLst>
                                        <p:set>
                                          <p:cBhvr>
                                            <p:cTn id="32" dur="1" fill="hold">
                                              <p:stCondLst>
                                                <p:cond delay="0"/>
                                              </p:stCondLst>
                                            </p:cTn>
                                            <p:tgtEl>
                                              <p:spTgt spid="4100">
                                                <p:txEl>
                                                  <p:pRg st="0" end="0"/>
                                                </p:txEl>
                                              </p:spTgt>
                                            </p:tgtEl>
                                            <p:attrNameLst>
                                              <p:attrName>style.visibility</p:attrName>
                                            </p:attrNameLst>
                                          </p:cBhvr>
                                          <p:to>
                                            <p:strVal val="visible"/>
                                          </p:to>
                                        </p:set>
                                        <p:anim calcmode="lin" valueType="num">
                                          <p:cBhvr additive="base">
                                            <p:cTn id="33" dur="500" fill="hold"/>
                                            <p:tgtEl>
                                              <p:spTgt spid="4100">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100">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11400"/>
                                </p:stCondLst>
                                <p:childTnLst>
                                  <p:par>
                                    <p:cTn id="36" presetID="22" presetClass="entr" presetSubtype="8"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par>
                              <p:cTn id="39" fill="hold">
                                <p:stCondLst>
                                  <p:cond delay="11900"/>
                                </p:stCondLst>
                                <p:childTnLst>
                                  <p:par>
                                    <p:cTn id="40" presetID="22" presetClass="entr" presetSubtype="2"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right)">
                                          <p:cBhvr>
                                            <p:cTn id="42" dur="500"/>
                                            <p:tgtEl>
                                              <p:spTgt spid="31"/>
                                            </p:tgtEl>
                                          </p:cBhvr>
                                        </p:animEffect>
                                      </p:childTnLst>
                                    </p:cTn>
                                  </p:par>
                                </p:childTnLst>
                              </p:cTn>
                            </p:par>
                            <p:par>
                              <p:cTn id="43" fill="hold">
                                <p:stCondLst>
                                  <p:cond delay="12400"/>
                                </p:stCondLst>
                                <p:childTnLst>
                                  <p:par>
                                    <p:cTn id="44" presetID="2" presetClass="entr" presetSubtype="8" fill="hold" nodeType="afterEffect">
                                      <p:stCondLst>
                                        <p:cond delay="0"/>
                                      </p:stCondLst>
                                      <p:childTnLst>
                                        <p:set>
                                          <p:cBhvr>
                                            <p:cTn id="45" dur="1" fill="hold">
                                              <p:stCondLst>
                                                <p:cond delay="0"/>
                                              </p:stCondLst>
                                            </p:cTn>
                                            <p:tgtEl>
                                              <p:spTgt spid="4111"/>
                                            </p:tgtEl>
                                            <p:attrNameLst>
                                              <p:attrName>style.visibility</p:attrName>
                                            </p:attrNameLst>
                                          </p:cBhvr>
                                          <p:to>
                                            <p:strVal val="visible"/>
                                          </p:to>
                                        </p:set>
                                        <p:anim calcmode="lin" valueType="num">
                                          <p:cBhvr additive="base">
                                            <p:cTn id="46" dur="500" fill="hold"/>
                                            <p:tgtEl>
                                              <p:spTgt spid="4111"/>
                                            </p:tgtEl>
                                            <p:attrNameLst>
                                              <p:attrName>ppt_x</p:attrName>
                                            </p:attrNameLst>
                                          </p:cBhvr>
                                          <p:tavLst>
                                            <p:tav tm="0">
                                              <p:val>
                                                <p:strVal val="0-#ppt_w/2"/>
                                              </p:val>
                                            </p:tav>
                                            <p:tav tm="100000">
                                              <p:val>
                                                <p:strVal val="#ppt_x"/>
                                              </p:val>
                                            </p:tav>
                                          </p:tavLst>
                                        </p:anim>
                                        <p:anim calcmode="lin" valueType="num">
                                          <p:cBhvr additive="base">
                                            <p:cTn id="47"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100" grpId="0" build="p"/>
          <p:bldP spid="24" grpId="0" animBg="1"/>
          <p:bldP spid="31" grpId="0" animBg="1"/>
        </p:bldLst>
      </p:timing>
    </mc:Fallback>
  </mc:AlternateContent>
  <p:extLst mod="1">
    <p:ext uri="{E180D4A7-C9FB-4DFB-919C-405C955672EB}">
      <p14:showEvtLst xmlns:p14="http://schemas.microsoft.com/office/powerpoint/2010/main">
        <p14:playEvt time="3006"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5.1.2  HTML5</a:t>
            </a:r>
            <a:r>
              <a:rPr lang="zh-CN" altLang="en-US" dirty="0"/>
              <a:t>结构性标签</a:t>
            </a:r>
          </a:p>
        </p:txBody>
      </p:sp>
      <p:pic>
        <p:nvPicPr>
          <p:cNvPr id="7" name="内容占位符 6"/>
          <p:cNvPicPr>
            <a:picLocks noGrp="1" noChangeAspect="1"/>
          </p:cNvPicPr>
          <p:nvPr>
            <p:ph idx="1"/>
          </p:nvPr>
        </p:nvPicPr>
        <p:blipFill>
          <a:blip r:embed="rId3"/>
          <a:stretch>
            <a:fillRect/>
          </a:stretch>
        </p:blipFill>
        <p:spPr>
          <a:xfrm>
            <a:off x="1705893" y="797669"/>
            <a:ext cx="7632848" cy="5713072"/>
          </a:xfrm>
          <a:prstGeom prst="rect">
            <a:avLst/>
          </a:prstGeom>
        </p:spPr>
      </p:pic>
    </p:spTree>
    <p:extLst>
      <p:ext uri="{BB962C8B-B14F-4D97-AF65-F5344CB8AC3E}">
        <p14:creationId xmlns:p14="http://schemas.microsoft.com/office/powerpoint/2010/main" val="1072840272"/>
      </p:ext>
    </p:extLst>
  </p:cSld>
  <p:clrMapOvr>
    <a:masterClrMapping/>
  </p:clrMapOvr>
  <p:transition>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61939" y="798667"/>
            <a:ext cx="9228930" cy="1816100"/>
          </a:xfrm>
        </p:spPr>
        <p:txBody>
          <a:bodyPr/>
          <a:lstStyle/>
          <a:p>
            <a:pPr marL="0" indent="0">
              <a:buNone/>
            </a:pPr>
            <a:r>
              <a:rPr lang="fr-FR" altLang="zh-CN" b="1" dirty="0" smtClean="0">
                <a:latin typeface="+mn-ea"/>
              </a:rPr>
              <a:t>4</a:t>
            </a:r>
            <a:r>
              <a:rPr lang="fr-FR" altLang="zh-CN" b="1" dirty="0">
                <a:latin typeface="+mn-ea"/>
              </a:rPr>
              <a:t>. flex-basis</a:t>
            </a:r>
            <a:r>
              <a:rPr lang="zh-CN" altLang="zh-CN" b="1" dirty="0">
                <a:latin typeface="+mn-ea"/>
              </a:rPr>
              <a:t>属性</a:t>
            </a:r>
          </a:p>
          <a:p>
            <a:pPr marL="0" indent="0">
              <a:buNone/>
            </a:pPr>
            <a:r>
              <a:rPr lang="fr-FR" altLang="zh-CN" dirty="0">
                <a:latin typeface="+mn-ea"/>
              </a:rPr>
              <a:t>flex-basis</a:t>
            </a:r>
            <a:r>
              <a:rPr lang="zh-CN" altLang="zh-CN" dirty="0">
                <a:latin typeface="+mn-ea"/>
              </a:rPr>
              <a:t>属性定义了在分配多余空间之前，弹性项目占据的主轴空间（</a:t>
            </a:r>
            <a:r>
              <a:rPr lang="fr-FR" altLang="zh-CN" dirty="0">
                <a:latin typeface="+mn-ea"/>
              </a:rPr>
              <a:t>main size</a:t>
            </a:r>
            <a:r>
              <a:rPr lang="zh-CN" altLang="zh-CN" dirty="0">
                <a:latin typeface="+mn-ea"/>
              </a:rPr>
              <a:t>）。浏览器根据这个属性，计算主轴是否有多余空间。它的默认值为</a:t>
            </a:r>
            <a:r>
              <a:rPr lang="fr-FR" altLang="zh-CN" dirty="0">
                <a:latin typeface="+mn-ea"/>
              </a:rPr>
              <a:t>auto</a:t>
            </a:r>
            <a:r>
              <a:rPr lang="zh-CN" altLang="zh-CN" dirty="0">
                <a:latin typeface="+mn-ea"/>
              </a:rPr>
              <a:t>，即项目的本来大小。</a:t>
            </a:r>
          </a:p>
        </p:txBody>
      </p:sp>
      <p:pic>
        <p:nvPicPr>
          <p:cNvPr id="993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495" y="2852738"/>
            <a:ext cx="7634287"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5.5.3 </a:t>
            </a:r>
            <a:r>
              <a:rPr lang="zh-CN" altLang="en-US" dirty="0"/>
              <a:t>弹性项目相关</a:t>
            </a:r>
            <a:r>
              <a:rPr lang="zh-CN" altLang="en-US" dirty="0" smtClean="0"/>
              <a:t>属性</a:t>
            </a:r>
            <a:endParaRPr lang="zh-CN" altLang="en-US" dirty="0"/>
          </a:p>
        </p:txBody>
      </p:sp>
    </p:spTree>
    <p:extLst>
      <p:ext uri="{BB962C8B-B14F-4D97-AF65-F5344CB8AC3E}">
        <p14:creationId xmlns:p14="http://schemas.microsoft.com/office/powerpoint/2010/main" val="3618355478"/>
      </p:ext>
    </p:extLst>
  </p:cSld>
  <p:clrMapOvr>
    <a:masterClrMapping/>
  </p:clrMapOvr>
  <p:transition>
    <p:pull/>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61940" y="765177"/>
            <a:ext cx="9660977" cy="5472136"/>
          </a:xfrm>
        </p:spPr>
        <p:txBody>
          <a:bodyPr/>
          <a:lstStyle/>
          <a:p>
            <a:pPr marL="0" indent="0">
              <a:buNone/>
            </a:pPr>
            <a:r>
              <a:rPr lang="fr-FR" altLang="zh-CN" b="1" dirty="0" smtClean="0">
                <a:latin typeface="+mn-ea"/>
              </a:rPr>
              <a:t>5</a:t>
            </a:r>
            <a:r>
              <a:rPr lang="fr-FR" altLang="zh-CN" b="1" dirty="0">
                <a:latin typeface="+mn-ea"/>
              </a:rPr>
              <a:t>. flex</a:t>
            </a:r>
            <a:r>
              <a:rPr lang="zh-CN" altLang="zh-CN" b="1" dirty="0">
                <a:latin typeface="+mn-ea"/>
              </a:rPr>
              <a:t>属性</a:t>
            </a:r>
          </a:p>
          <a:p>
            <a:pPr marL="0" indent="0">
              <a:buNone/>
            </a:pPr>
            <a:r>
              <a:rPr lang="fr-FR" altLang="zh-CN" dirty="0">
                <a:latin typeface="+mn-ea"/>
              </a:rPr>
              <a:t>flex</a:t>
            </a:r>
            <a:r>
              <a:rPr lang="zh-CN" altLang="zh-CN" dirty="0">
                <a:latin typeface="+mn-ea"/>
              </a:rPr>
              <a:t>属性是</a:t>
            </a:r>
            <a:r>
              <a:rPr lang="fr-FR" altLang="zh-CN" dirty="0">
                <a:latin typeface="+mn-ea"/>
              </a:rPr>
              <a:t>flex-grow</a:t>
            </a:r>
            <a:r>
              <a:rPr lang="zh-CN" altLang="zh-CN" dirty="0">
                <a:latin typeface="+mn-ea"/>
              </a:rPr>
              <a:t>、</a:t>
            </a:r>
            <a:r>
              <a:rPr lang="fr-FR" altLang="zh-CN" dirty="0">
                <a:latin typeface="+mn-ea"/>
              </a:rPr>
              <a:t>flex-shrink</a:t>
            </a:r>
            <a:r>
              <a:rPr lang="zh-CN" altLang="zh-CN" dirty="0">
                <a:latin typeface="+mn-ea"/>
              </a:rPr>
              <a:t>和</a:t>
            </a:r>
            <a:r>
              <a:rPr lang="fr-FR" altLang="zh-CN" dirty="0">
                <a:latin typeface="+mn-ea"/>
              </a:rPr>
              <a:t>flex-basis</a:t>
            </a:r>
            <a:r>
              <a:rPr lang="zh-CN" altLang="zh-CN" dirty="0">
                <a:latin typeface="+mn-ea"/>
              </a:rPr>
              <a:t>三个属性的简写，默认值</a:t>
            </a:r>
            <a:r>
              <a:rPr lang="fr-FR" altLang="zh-CN" dirty="0">
                <a:latin typeface="+mn-ea"/>
              </a:rPr>
              <a:t>initial</a:t>
            </a:r>
            <a:r>
              <a:rPr lang="zh-CN" altLang="zh-CN" dirty="0">
                <a:latin typeface="+mn-ea"/>
              </a:rPr>
              <a:t>可以表示为</a:t>
            </a:r>
            <a:r>
              <a:rPr lang="fr-FR" altLang="zh-CN" dirty="0">
                <a:latin typeface="+mn-ea"/>
              </a:rPr>
              <a:t>0 1 auto</a:t>
            </a:r>
            <a:r>
              <a:rPr lang="zh-CN" altLang="zh-CN" dirty="0">
                <a:latin typeface="+mn-ea"/>
              </a:rPr>
              <a:t>。</a:t>
            </a:r>
            <a:endParaRPr lang="en-US" altLang="zh-CN" dirty="0">
              <a:latin typeface="+mn-ea"/>
            </a:endParaRPr>
          </a:p>
          <a:p>
            <a:pPr marL="0" indent="0"/>
            <a:r>
              <a:rPr lang="fr-FR" altLang="zh-CN" dirty="0">
                <a:latin typeface="+mn-ea"/>
              </a:rPr>
              <a:t>flex : 1 1 auto</a:t>
            </a:r>
            <a:r>
              <a:rPr lang="zh-CN" altLang="zh-CN" dirty="0">
                <a:latin typeface="+mn-ea"/>
              </a:rPr>
              <a:t>，或</a:t>
            </a:r>
            <a:r>
              <a:rPr lang="fr-FR" altLang="zh-CN" dirty="0">
                <a:latin typeface="+mn-ea"/>
              </a:rPr>
              <a:t>flex :auto</a:t>
            </a:r>
            <a:endParaRPr lang="zh-CN" altLang="zh-CN" dirty="0">
              <a:latin typeface="+mn-ea"/>
            </a:endParaRPr>
          </a:p>
          <a:p>
            <a:pPr marL="0" indent="0">
              <a:buNone/>
            </a:pPr>
            <a:r>
              <a:rPr lang="zh-CN" altLang="zh-CN" dirty="0">
                <a:latin typeface="+mn-ea"/>
              </a:rPr>
              <a:t>这两种写法均代表</a:t>
            </a:r>
            <a:r>
              <a:rPr lang="fr-FR" altLang="zh-CN" dirty="0">
                <a:latin typeface="+mn-ea"/>
              </a:rPr>
              <a:t>flex-grow</a:t>
            </a:r>
            <a:r>
              <a:rPr lang="zh-CN" altLang="zh-CN" dirty="0">
                <a:latin typeface="+mn-ea"/>
              </a:rPr>
              <a:t>、</a:t>
            </a:r>
            <a:r>
              <a:rPr lang="fr-FR" altLang="zh-CN" dirty="0">
                <a:latin typeface="+mn-ea"/>
              </a:rPr>
              <a:t>flex-shrink</a:t>
            </a:r>
            <a:r>
              <a:rPr lang="zh-CN" altLang="zh-CN" dirty="0">
                <a:latin typeface="+mn-ea"/>
              </a:rPr>
              <a:t>和</a:t>
            </a:r>
            <a:r>
              <a:rPr lang="fr-FR" altLang="zh-CN" dirty="0">
                <a:latin typeface="+mn-ea"/>
              </a:rPr>
              <a:t>flex-basis</a:t>
            </a:r>
            <a:r>
              <a:rPr lang="zh-CN" altLang="zh-CN" dirty="0">
                <a:latin typeface="+mn-ea"/>
              </a:rPr>
              <a:t>三个属性值依次为</a:t>
            </a:r>
            <a:r>
              <a:rPr lang="fr-FR" altLang="zh-CN" dirty="0">
                <a:latin typeface="+mn-ea"/>
              </a:rPr>
              <a:t>1</a:t>
            </a:r>
            <a:r>
              <a:rPr lang="zh-CN" altLang="zh-CN" dirty="0">
                <a:latin typeface="+mn-ea"/>
              </a:rPr>
              <a:t>、</a:t>
            </a:r>
            <a:r>
              <a:rPr lang="fr-FR" altLang="zh-CN" dirty="0">
                <a:latin typeface="+mn-ea"/>
              </a:rPr>
              <a:t>1</a:t>
            </a:r>
            <a:r>
              <a:rPr lang="zh-CN" altLang="zh-CN" dirty="0">
                <a:latin typeface="+mn-ea"/>
              </a:rPr>
              <a:t>和</a:t>
            </a:r>
            <a:r>
              <a:rPr lang="fr-FR" altLang="zh-CN" dirty="0">
                <a:latin typeface="+mn-ea"/>
              </a:rPr>
              <a:t>auto</a:t>
            </a:r>
            <a:r>
              <a:rPr lang="zh-CN" altLang="zh-CN" dirty="0">
                <a:latin typeface="+mn-ea"/>
              </a:rPr>
              <a:t>，可以使弹性项目自动缩放适应弹性容器的尺寸。</a:t>
            </a:r>
            <a:endParaRPr lang="en-US" altLang="zh-CN" dirty="0">
              <a:latin typeface="+mn-ea"/>
            </a:endParaRPr>
          </a:p>
          <a:p>
            <a:pPr marL="0" indent="0">
              <a:buNone/>
            </a:pPr>
            <a:endParaRPr lang="zh-CN" altLang="zh-CN" dirty="0">
              <a:latin typeface="+mn-ea"/>
            </a:endParaRPr>
          </a:p>
          <a:p>
            <a:pPr marL="0" indent="0"/>
            <a:r>
              <a:rPr lang="fr-FR" altLang="zh-CN" dirty="0">
                <a:latin typeface="+mn-ea"/>
              </a:rPr>
              <a:t>flex : 1 1 0%</a:t>
            </a:r>
            <a:r>
              <a:rPr lang="zh-CN" altLang="zh-CN" dirty="0">
                <a:latin typeface="+mn-ea"/>
              </a:rPr>
              <a:t>，或</a:t>
            </a:r>
            <a:r>
              <a:rPr lang="fr-FR" altLang="zh-CN" dirty="0">
                <a:latin typeface="+mn-ea"/>
              </a:rPr>
              <a:t>flex : 1</a:t>
            </a:r>
            <a:endParaRPr lang="zh-CN" altLang="zh-CN" dirty="0">
              <a:latin typeface="+mn-ea"/>
            </a:endParaRPr>
          </a:p>
          <a:p>
            <a:pPr marL="0" indent="0">
              <a:buNone/>
            </a:pPr>
            <a:r>
              <a:rPr lang="zh-CN" altLang="zh-CN" dirty="0">
                <a:latin typeface="+mn-ea"/>
              </a:rPr>
              <a:t>这两种写法均代表</a:t>
            </a:r>
            <a:r>
              <a:rPr lang="fr-FR" altLang="zh-CN" dirty="0">
                <a:latin typeface="+mn-ea"/>
              </a:rPr>
              <a:t>flex-grow</a:t>
            </a:r>
            <a:r>
              <a:rPr lang="zh-CN" altLang="zh-CN" dirty="0">
                <a:latin typeface="+mn-ea"/>
              </a:rPr>
              <a:t>、</a:t>
            </a:r>
            <a:r>
              <a:rPr lang="fr-FR" altLang="zh-CN" dirty="0">
                <a:latin typeface="+mn-ea"/>
              </a:rPr>
              <a:t>flex-shrink</a:t>
            </a:r>
            <a:r>
              <a:rPr lang="zh-CN" altLang="zh-CN" dirty="0">
                <a:latin typeface="+mn-ea"/>
              </a:rPr>
              <a:t>和</a:t>
            </a:r>
            <a:r>
              <a:rPr lang="fr-FR" altLang="zh-CN" dirty="0">
                <a:latin typeface="+mn-ea"/>
              </a:rPr>
              <a:t>flex-basis</a:t>
            </a:r>
            <a:r>
              <a:rPr lang="zh-CN" altLang="zh-CN" dirty="0">
                <a:latin typeface="+mn-ea"/>
              </a:rPr>
              <a:t>三个属性值依次为</a:t>
            </a:r>
            <a:r>
              <a:rPr lang="fr-FR" altLang="zh-CN" dirty="0">
                <a:latin typeface="+mn-ea"/>
              </a:rPr>
              <a:t>1</a:t>
            </a:r>
            <a:r>
              <a:rPr lang="zh-CN" altLang="zh-CN" dirty="0">
                <a:latin typeface="+mn-ea"/>
              </a:rPr>
              <a:t>、</a:t>
            </a:r>
            <a:r>
              <a:rPr lang="fr-FR" altLang="zh-CN" dirty="0">
                <a:latin typeface="+mn-ea"/>
              </a:rPr>
              <a:t>1</a:t>
            </a:r>
            <a:r>
              <a:rPr lang="zh-CN" altLang="zh-CN" dirty="0">
                <a:latin typeface="+mn-ea"/>
              </a:rPr>
              <a:t>和</a:t>
            </a:r>
            <a:r>
              <a:rPr lang="fr-FR" altLang="zh-CN" dirty="0">
                <a:latin typeface="+mn-ea"/>
              </a:rPr>
              <a:t>0%</a:t>
            </a:r>
            <a:r>
              <a:rPr lang="zh-CN" altLang="zh-CN" dirty="0">
                <a:latin typeface="+mn-ea"/>
              </a:rPr>
              <a:t>，可以使让父级主轴在计算剩余空间时忽略弹性项目子元素的本身宽度，从而实现等比分配。</a:t>
            </a:r>
            <a:endParaRPr lang="en-US" altLang="zh-CN" dirty="0">
              <a:latin typeface="+mn-ea"/>
            </a:endParaRPr>
          </a:p>
          <a:p>
            <a:pPr marL="0" indent="0">
              <a:buNone/>
            </a:pPr>
            <a:endParaRPr lang="zh-CN" altLang="zh-CN" dirty="0">
              <a:latin typeface="+mn-ea"/>
            </a:endParaRPr>
          </a:p>
          <a:p>
            <a:pPr marL="0" indent="0"/>
            <a:r>
              <a:rPr lang="fr-FR" altLang="zh-CN" dirty="0">
                <a:latin typeface="+mn-ea"/>
              </a:rPr>
              <a:t>flex : 0 0 auto</a:t>
            </a:r>
            <a:r>
              <a:rPr lang="zh-CN" altLang="zh-CN" dirty="0">
                <a:latin typeface="+mn-ea"/>
              </a:rPr>
              <a:t>或</a:t>
            </a:r>
            <a:r>
              <a:rPr lang="fr-FR" altLang="zh-CN" dirty="0">
                <a:latin typeface="+mn-ea"/>
              </a:rPr>
              <a:t>flex :none</a:t>
            </a:r>
            <a:endParaRPr lang="zh-CN" altLang="zh-CN" dirty="0">
              <a:latin typeface="+mn-ea"/>
            </a:endParaRPr>
          </a:p>
          <a:p>
            <a:pPr marL="0" indent="0">
              <a:buNone/>
            </a:pPr>
            <a:r>
              <a:rPr lang="zh-CN" altLang="zh-CN" dirty="0">
                <a:latin typeface="+mn-ea"/>
              </a:rPr>
              <a:t>这两种写法均代表</a:t>
            </a:r>
            <a:r>
              <a:rPr lang="fr-FR" altLang="zh-CN" dirty="0">
                <a:latin typeface="+mn-ea"/>
              </a:rPr>
              <a:t>flex-grow</a:t>
            </a:r>
            <a:r>
              <a:rPr lang="zh-CN" altLang="zh-CN" dirty="0">
                <a:latin typeface="+mn-ea"/>
              </a:rPr>
              <a:t>、</a:t>
            </a:r>
            <a:r>
              <a:rPr lang="fr-FR" altLang="zh-CN" dirty="0">
                <a:latin typeface="+mn-ea"/>
              </a:rPr>
              <a:t>flex-shrink</a:t>
            </a:r>
            <a:r>
              <a:rPr lang="zh-CN" altLang="zh-CN" dirty="0">
                <a:latin typeface="+mn-ea"/>
              </a:rPr>
              <a:t>和</a:t>
            </a:r>
            <a:r>
              <a:rPr lang="fr-FR" altLang="zh-CN" dirty="0">
                <a:latin typeface="+mn-ea"/>
              </a:rPr>
              <a:t>flex-basis</a:t>
            </a:r>
            <a:r>
              <a:rPr lang="zh-CN" altLang="zh-CN" dirty="0">
                <a:latin typeface="+mn-ea"/>
              </a:rPr>
              <a:t>三个属性值依次为</a:t>
            </a:r>
            <a:r>
              <a:rPr lang="fr-FR" altLang="zh-CN" dirty="0">
                <a:latin typeface="+mn-ea"/>
              </a:rPr>
              <a:t>0</a:t>
            </a:r>
            <a:r>
              <a:rPr lang="zh-CN" altLang="zh-CN" dirty="0">
                <a:latin typeface="+mn-ea"/>
              </a:rPr>
              <a:t>、</a:t>
            </a:r>
            <a:r>
              <a:rPr lang="fr-FR" altLang="zh-CN" dirty="0">
                <a:latin typeface="+mn-ea"/>
              </a:rPr>
              <a:t>0</a:t>
            </a:r>
            <a:r>
              <a:rPr lang="zh-CN" altLang="zh-CN" dirty="0">
                <a:latin typeface="+mn-ea"/>
              </a:rPr>
              <a:t>和</a:t>
            </a:r>
            <a:r>
              <a:rPr lang="fr-FR" altLang="zh-CN" dirty="0">
                <a:latin typeface="+mn-ea"/>
              </a:rPr>
              <a:t>auto</a:t>
            </a:r>
            <a:r>
              <a:rPr lang="zh-CN" altLang="zh-CN" dirty="0">
                <a:latin typeface="+mn-ea"/>
              </a:rPr>
              <a:t>，可以使弹性项目不会进行缩放。</a:t>
            </a:r>
          </a:p>
          <a:p>
            <a:pPr marL="0" indent="0"/>
            <a:endParaRPr lang="zh-CN" altLang="zh-CN" dirty="0">
              <a:latin typeface="+mn-ea"/>
            </a:endParaRPr>
          </a:p>
        </p:txBody>
      </p:sp>
      <p:sp>
        <p:nvSpPr>
          <p:cNvPr id="2" name="标题 1"/>
          <p:cNvSpPr>
            <a:spLocks noGrp="1"/>
          </p:cNvSpPr>
          <p:nvPr>
            <p:ph type="title"/>
          </p:nvPr>
        </p:nvSpPr>
        <p:spPr>
          <a:xfrm>
            <a:off x="1261940" y="188640"/>
            <a:ext cx="9660977" cy="537021"/>
          </a:xfrm>
        </p:spPr>
        <p:txBody>
          <a:bodyPr/>
          <a:lstStyle/>
          <a:p>
            <a:r>
              <a:rPr lang="en-US" altLang="zh-CN" dirty="0"/>
              <a:t>5.5.3 </a:t>
            </a:r>
            <a:r>
              <a:rPr lang="zh-CN" altLang="en-US" dirty="0"/>
              <a:t>弹性项目相关</a:t>
            </a:r>
            <a:r>
              <a:rPr lang="zh-CN" altLang="en-US" dirty="0" smtClean="0"/>
              <a:t>属性</a:t>
            </a:r>
            <a:endParaRPr lang="zh-CN" altLang="en-US" dirty="0"/>
          </a:p>
        </p:txBody>
      </p:sp>
    </p:spTree>
    <p:extLst>
      <p:ext uri="{BB962C8B-B14F-4D97-AF65-F5344CB8AC3E}">
        <p14:creationId xmlns:p14="http://schemas.microsoft.com/office/powerpoint/2010/main" val="2325864320"/>
      </p:ext>
    </p:extLst>
  </p:cSld>
  <p:clrMapOvr>
    <a:masterClrMapping/>
  </p:clrMapOvr>
  <p:transition>
    <p:pull/>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553765" y="1307883"/>
            <a:ext cx="2448272" cy="3561277"/>
          </a:xfrm>
        </p:spPr>
        <p:txBody>
          <a:bodyPr/>
          <a:lstStyle/>
          <a:p>
            <a:pPr marL="0" indent="0">
              <a:buNone/>
            </a:pPr>
            <a:r>
              <a:rPr lang="fr-FR" altLang="zh-CN" b="1" dirty="0">
                <a:latin typeface="+mn-ea"/>
              </a:rPr>
              <a:t>6. align-self</a:t>
            </a:r>
            <a:r>
              <a:rPr lang="zh-CN" altLang="zh-CN" b="1" dirty="0">
                <a:latin typeface="+mn-ea"/>
              </a:rPr>
              <a:t>属性</a:t>
            </a:r>
          </a:p>
          <a:p>
            <a:pPr marL="0" indent="0">
              <a:buNone/>
            </a:pPr>
            <a:r>
              <a:rPr lang="fr-FR" altLang="zh-CN" dirty="0">
                <a:latin typeface="+mn-ea"/>
              </a:rPr>
              <a:t>align-self</a:t>
            </a:r>
            <a:r>
              <a:rPr lang="zh-CN" altLang="zh-CN" dirty="0">
                <a:latin typeface="+mn-ea"/>
              </a:rPr>
              <a:t>属性允许单个项目有与其他项目不一样的对齐方式，可覆盖</a:t>
            </a:r>
            <a:r>
              <a:rPr lang="fr-FR" altLang="zh-CN" dirty="0">
                <a:latin typeface="+mn-ea"/>
              </a:rPr>
              <a:t>align-items</a:t>
            </a:r>
            <a:r>
              <a:rPr lang="zh-CN" altLang="zh-CN" dirty="0">
                <a:latin typeface="+mn-ea"/>
              </a:rPr>
              <a:t>属性。默认值为</a:t>
            </a:r>
            <a:r>
              <a:rPr lang="fr-FR" altLang="zh-CN" dirty="0">
                <a:latin typeface="+mn-ea"/>
              </a:rPr>
              <a:t>auto</a:t>
            </a:r>
            <a:r>
              <a:rPr lang="zh-CN" altLang="zh-CN" dirty="0">
                <a:latin typeface="+mn-ea"/>
              </a:rPr>
              <a:t>，表示继承父元素的</a:t>
            </a:r>
            <a:r>
              <a:rPr lang="fr-FR" altLang="zh-CN" dirty="0">
                <a:latin typeface="+mn-ea"/>
              </a:rPr>
              <a:t>align-items</a:t>
            </a:r>
            <a:r>
              <a:rPr lang="zh-CN" altLang="zh-CN" dirty="0">
                <a:latin typeface="+mn-ea"/>
              </a:rPr>
              <a:t>属性，如果没有父元素，则等同于</a:t>
            </a:r>
            <a:r>
              <a:rPr lang="fr-FR" altLang="zh-CN" dirty="0">
                <a:latin typeface="+mn-ea"/>
              </a:rPr>
              <a:t>stretch</a:t>
            </a:r>
            <a:r>
              <a:rPr lang="zh-CN" altLang="zh-CN" dirty="0">
                <a:latin typeface="+mn-ea"/>
              </a:rPr>
              <a:t>。</a:t>
            </a:r>
          </a:p>
          <a:p>
            <a:pPr marL="0" indent="0"/>
            <a:endParaRPr lang="zh-CN" altLang="zh-CN" dirty="0">
              <a:latin typeface="+mn-ea"/>
            </a:endParaRPr>
          </a:p>
        </p:txBody>
      </p:sp>
      <p:pic>
        <p:nvPicPr>
          <p:cNvPr id="1013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1" y="1121733"/>
            <a:ext cx="511175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pic>
        <p:nvPicPr>
          <p:cNvPr id="101380"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1223" y="1288255"/>
            <a:ext cx="22447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AutoShape 5"/>
          <p:cNvSpPr>
            <a:spLocks noChangeArrowheads="1"/>
          </p:cNvSpPr>
          <p:nvPr/>
        </p:nvSpPr>
        <p:spPr bwMode="gray">
          <a:xfrm>
            <a:off x="8020198" y="4006055"/>
            <a:ext cx="3406775" cy="211455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1800">
                <a:solidFill>
                  <a:schemeClr val="accent2"/>
                </a:solidFill>
                <a:latin typeface="Arial" panose="020B0604020202020204" pitchFamily="34" charset="0"/>
              </a:rPr>
              <a:t>li:nth-child(5){</a:t>
            </a:r>
          </a:p>
          <a:p>
            <a:pPr algn="l" eaLnBrk="1" hangingPunct="1"/>
            <a:r>
              <a:rPr kumimoji="1" lang="en-US" altLang="zh-CN" sz="1800">
                <a:solidFill>
                  <a:schemeClr val="accent2"/>
                </a:solidFill>
                <a:latin typeface="Arial" panose="020B0604020202020204" pitchFamily="34" charset="0"/>
              </a:rPr>
              <a:t>	align-self:baseline; </a:t>
            </a:r>
          </a:p>
          <a:p>
            <a:pPr algn="l" eaLnBrk="1" hangingPunct="1"/>
            <a:r>
              <a:rPr kumimoji="1" lang="en-US" altLang="zh-CN" sz="1800">
                <a:solidFill>
                  <a:schemeClr val="accent2"/>
                </a:solidFill>
                <a:latin typeface="Arial" panose="020B0604020202020204" pitchFamily="34" charset="0"/>
              </a:rPr>
              <a:t>	font-size: 100px;</a:t>
            </a:r>
          </a:p>
          <a:p>
            <a:pPr algn="l" eaLnBrk="1" hangingPunct="1"/>
            <a:r>
              <a:rPr kumimoji="1" lang="en-US" altLang="zh-CN" sz="1800">
                <a:solidFill>
                  <a:schemeClr val="accent2"/>
                </a:solidFill>
                <a:latin typeface="Arial" panose="020B0604020202020204" pitchFamily="34" charset="0"/>
              </a:rPr>
              <a:t>}	</a:t>
            </a:r>
          </a:p>
          <a:p>
            <a:pPr algn="l" eaLnBrk="1" hangingPunct="1"/>
            <a:r>
              <a:rPr kumimoji="1" lang="en-US" altLang="zh-CN" sz="1800">
                <a:solidFill>
                  <a:schemeClr val="accent2"/>
                </a:solidFill>
                <a:latin typeface="Arial" panose="020B0604020202020204" pitchFamily="34" charset="0"/>
              </a:rPr>
              <a:t>li:nth-child(6){</a:t>
            </a:r>
          </a:p>
          <a:p>
            <a:pPr algn="l" eaLnBrk="1" hangingPunct="1"/>
            <a:r>
              <a:rPr kumimoji="1" lang="en-US" altLang="zh-CN" sz="1800">
                <a:solidFill>
                  <a:schemeClr val="accent2"/>
                </a:solidFill>
                <a:latin typeface="Arial" panose="020B0604020202020204" pitchFamily="34" charset="0"/>
              </a:rPr>
              <a:t>              align-self:baseline;</a:t>
            </a:r>
          </a:p>
          <a:p>
            <a:pPr algn="l" eaLnBrk="1" hangingPunct="1"/>
            <a:r>
              <a:rPr kumimoji="1" lang="en-US" altLang="zh-CN" sz="1800">
                <a:solidFill>
                  <a:schemeClr val="accent2"/>
                </a:solidFill>
                <a:latin typeface="Arial" panose="020B0604020202020204" pitchFamily="34" charset="0"/>
              </a:rPr>
              <a:t>}</a:t>
            </a:r>
          </a:p>
        </p:txBody>
      </p:sp>
      <p:sp>
        <p:nvSpPr>
          <p:cNvPr id="8" name="上箭头 7"/>
          <p:cNvSpPr/>
          <p:nvPr/>
        </p:nvSpPr>
        <p:spPr bwMode="auto">
          <a:xfrm>
            <a:off x="9471173" y="3580060"/>
            <a:ext cx="504825" cy="491629"/>
          </a:xfrm>
          <a:prstGeom prst="upArrow">
            <a:avLst/>
          </a:prstGeom>
          <a:ln/>
          <a:extLst/>
        </p:spPr>
        <p:style>
          <a:lnRef idx="2">
            <a:schemeClr val="accent2"/>
          </a:lnRef>
          <a:fillRef idx="1">
            <a:schemeClr val="lt1"/>
          </a:fillRef>
          <a:effectRef idx="0">
            <a:schemeClr val="accent2"/>
          </a:effectRef>
          <a:fontRef idx="minor">
            <a:schemeClr val="dk1"/>
          </a:fontRef>
        </p:style>
        <p:txBody>
          <a:bodyPr lIns="92075" tIns="46038" rIns="92075" bIns="46038" anchor="ctr">
            <a:spAutoFit/>
          </a:bodyPr>
          <a:lstStyle/>
          <a:p>
            <a:pPr>
              <a:defRPr/>
            </a:pPr>
            <a:endParaRPr lang="zh-CN" altLang="en-US">
              <a:solidFill>
                <a:schemeClr val="tx1"/>
              </a:solidFill>
              <a:effectLst>
                <a:outerShdw blurRad="38100" dist="38100" dir="2700000" algn="tl">
                  <a:srgbClr val="000000">
                    <a:alpha val="43137"/>
                  </a:srgbClr>
                </a:outerShdw>
              </a:effectLst>
              <a:ea typeface="宋体" pitchFamily="2" charset="-122"/>
            </a:endParaRPr>
          </a:p>
        </p:txBody>
      </p:sp>
      <p:sp>
        <p:nvSpPr>
          <p:cNvPr id="7" name="标题 1"/>
          <p:cNvSpPr>
            <a:spLocks noGrp="1"/>
          </p:cNvSpPr>
          <p:nvPr>
            <p:ph type="title"/>
          </p:nvPr>
        </p:nvSpPr>
        <p:spPr>
          <a:xfrm>
            <a:off x="1261940" y="188640"/>
            <a:ext cx="9660977" cy="537021"/>
          </a:xfrm>
        </p:spPr>
        <p:txBody>
          <a:bodyPr/>
          <a:lstStyle/>
          <a:p>
            <a:r>
              <a:rPr lang="en-US" altLang="zh-CN" dirty="0"/>
              <a:t>5.5.3 </a:t>
            </a:r>
            <a:r>
              <a:rPr lang="zh-CN" altLang="en-US" dirty="0"/>
              <a:t>弹性项目相关</a:t>
            </a:r>
            <a:r>
              <a:rPr lang="zh-CN" altLang="en-US" dirty="0" smtClean="0"/>
              <a:t>属性</a:t>
            </a:r>
            <a:endParaRPr lang="zh-CN" altLang="en-US" dirty="0"/>
          </a:p>
        </p:txBody>
      </p:sp>
    </p:spTree>
    <p:extLst>
      <p:ext uri="{BB962C8B-B14F-4D97-AF65-F5344CB8AC3E}">
        <p14:creationId xmlns:p14="http://schemas.microsoft.com/office/powerpoint/2010/main" val="1416974457"/>
      </p:ext>
    </p:extLst>
  </p:cSld>
  <p:clrMapOvr>
    <a:masterClrMapping/>
  </p:clrMapOvr>
  <p:transition>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561877" y="908720"/>
            <a:ext cx="9001000" cy="4896073"/>
          </a:xfrm>
        </p:spPr>
        <p:txBody>
          <a:bodyPr/>
          <a:lstStyle/>
          <a:p>
            <a:pPr marL="0" indent="0">
              <a:buNone/>
            </a:pPr>
            <a:r>
              <a:rPr lang="fr-FR" altLang="zh-CN" dirty="0" smtClean="0">
                <a:effectLst/>
                <a:latin typeface="+mn-ea"/>
              </a:rPr>
              <a:t>CSS3</a:t>
            </a:r>
            <a:r>
              <a:rPr lang="zh-CN" altLang="zh-CN" dirty="0" smtClean="0">
                <a:effectLst/>
                <a:latin typeface="+mn-ea"/>
              </a:rPr>
              <a:t>新增了</a:t>
            </a:r>
            <a:r>
              <a:rPr lang="fr-FR" altLang="zh-CN" dirty="0" smtClean="0">
                <a:solidFill>
                  <a:srgbClr val="FF0000"/>
                </a:solidFill>
                <a:effectLst/>
                <a:latin typeface="+mn-ea"/>
              </a:rPr>
              <a:t>box-sizing</a:t>
            </a:r>
            <a:r>
              <a:rPr lang="zh-CN" altLang="zh-CN" dirty="0" smtClean="0">
                <a:effectLst/>
                <a:latin typeface="+mn-ea"/>
              </a:rPr>
              <a:t>属性用来区分标准盒模型和怪异盒模型。</a:t>
            </a:r>
            <a:r>
              <a:rPr lang="fr-FR" altLang="zh-CN" dirty="0" smtClean="0">
                <a:effectLst/>
                <a:latin typeface="+mn-ea"/>
              </a:rPr>
              <a:t>box-sizing</a:t>
            </a:r>
            <a:r>
              <a:rPr lang="zh-CN" altLang="zh-CN" dirty="0" smtClean="0">
                <a:effectLst/>
                <a:latin typeface="+mn-ea"/>
              </a:rPr>
              <a:t>的语法为：</a:t>
            </a:r>
            <a:r>
              <a:rPr lang="fr-FR" altLang="zh-CN" dirty="0" smtClean="0">
                <a:effectLst/>
                <a:latin typeface="+mn-ea"/>
              </a:rPr>
              <a:t> </a:t>
            </a:r>
            <a:endParaRPr lang="zh-CN" altLang="zh-CN" dirty="0" smtClean="0">
              <a:effectLst/>
              <a:latin typeface="+mn-ea"/>
            </a:endParaRPr>
          </a:p>
          <a:p>
            <a:pPr marL="0" indent="0">
              <a:buNone/>
            </a:pPr>
            <a:r>
              <a:rPr lang="en-US" altLang="zh-CN" b="1" dirty="0" smtClean="0">
                <a:effectLst/>
                <a:latin typeface="+mn-ea"/>
              </a:rPr>
              <a:t>box-sizing : </a:t>
            </a:r>
            <a:r>
              <a:rPr lang="en-US" altLang="zh-CN" b="1" dirty="0" err="1" smtClean="0">
                <a:effectLst/>
                <a:latin typeface="+mn-ea"/>
              </a:rPr>
              <a:t>content-box|border-box</a:t>
            </a:r>
            <a:r>
              <a:rPr lang="en-US" altLang="zh-CN" b="1" dirty="0" smtClean="0">
                <a:effectLst/>
                <a:latin typeface="+mn-ea"/>
              </a:rPr>
              <a:t>;</a:t>
            </a:r>
            <a:endParaRPr lang="zh-CN" altLang="zh-CN" dirty="0" smtClean="0">
              <a:effectLst/>
              <a:latin typeface="+mn-ea"/>
            </a:endParaRPr>
          </a:p>
          <a:p>
            <a:pPr marL="0" indent="0">
              <a:buNone/>
            </a:pPr>
            <a:r>
              <a:rPr lang="en-US" altLang="zh-CN" dirty="0" smtClean="0">
                <a:effectLst/>
                <a:latin typeface="+mn-ea"/>
              </a:rPr>
              <a:t> </a:t>
            </a:r>
            <a:endParaRPr lang="zh-CN" altLang="zh-CN" dirty="0" smtClean="0">
              <a:effectLst/>
              <a:latin typeface="+mn-ea"/>
            </a:endParaRPr>
          </a:p>
          <a:p>
            <a:pPr marL="0" indent="0">
              <a:buFont typeface="Arial" panose="020B0604020202020204" pitchFamily="34" charset="0"/>
              <a:buChar char="•"/>
            </a:pPr>
            <a:r>
              <a:rPr lang="en-US" altLang="zh-CN" dirty="0" err="1" smtClean="0">
                <a:effectLst/>
                <a:latin typeface="+mn-ea"/>
              </a:rPr>
              <a:t>box-sizing:content-box</a:t>
            </a:r>
            <a:r>
              <a:rPr lang="zh-CN" altLang="zh-CN" dirty="0" smtClean="0">
                <a:effectLst/>
                <a:latin typeface="+mn-ea"/>
              </a:rPr>
              <a:t>，定义元素使用标准盒模型。</a:t>
            </a:r>
            <a:endParaRPr lang="en-US" altLang="zh-CN" dirty="0" smtClean="0">
              <a:effectLst/>
              <a:latin typeface="+mn-ea"/>
            </a:endParaRPr>
          </a:p>
          <a:p>
            <a:pPr marL="0" indent="0">
              <a:buNone/>
            </a:pPr>
            <a:r>
              <a:rPr lang="zh-CN" altLang="zh-CN" dirty="0" smtClean="0">
                <a:effectLst/>
                <a:latin typeface="+mn-ea"/>
              </a:rPr>
              <a:t>这是由</a:t>
            </a:r>
            <a:r>
              <a:rPr lang="en-US" altLang="zh-CN" dirty="0" smtClean="0">
                <a:effectLst/>
                <a:latin typeface="+mn-ea"/>
              </a:rPr>
              <a:t> CSS2.1 </a:t>
            </a:r>
            <a:r>
              <a:rPr lang="zh-CN" altLang="zh-CN" dirty="0" smtClean="0">
                <a:effectLst/>
                <a:latin typeface="+mn-ea"/>
              </a:rPr>
              <a:t>规定的标准盒模型宽度和高度行为。宽度和高度分别应用到元素的内容框。在宽度和高度之外绘制元素的内边距和边框。</a:t>
            </a:r>
          </a:p>
          <a:p>
            <a:pPr marL="0" indent="0">
              <a:buFont typeface="Arial" panose="020B0604020202020204" pitchFamily="34" charset="0"/>
              <a:buChar char="•"/>
            </a:pPr>
            <a:r>
              <a:rPr lang="en-US" altLang="zh-CN" dirty="0" err="1" smtClean="0">
                <a:effectLst/>
                <a:latin typeface="+mn-ea"/>
              </a:rPr>
              <a:t>box-sizing:border-box</a:t>
            </a:r>
            <a:r>
              <a:rPr lang="zh-CN" altLang="zh-CN" dirty="0" smtClean="0">
                <a:effectLst/>
                <a:latin typeface="+mn-ea"/>
              </a:rPr>
              <a:t>，定义元素使用怪异盒模型。</a:t>
            </a:r>
          </a:p>
          <a:p>
            <a:pPr marL="0" indent="0">
              <a:buNone/>
            </a:pPr>
            <a:r>
              <a:rPr lang="zh-CN" altLang="zh-CN" dirty="0" smtClean="0">
                <a:effectLst/>
                <a:latin typeface="+mn-ea"/>
              </a:rPr>
              <a:t>怪异盒模型中为元素设定的宽度和高度决定了元素的边框盒</a:t>
            </a:r>
            <a:r>
              <a:rPr lang="zh-CN" altLang="zh-CN" sz="2800" dirty="0">
                <a:latin typeface="+mn-ea"/>
              </a:rPr>
              <a:t>。</a:t>
            </a:r>
            <a:r>
              <a:rPr lang="zh-CN" altLang="zh-CN" dirty="0" smtClean="0">
                <a:effectLst/>
                <a:latin typeface="+mn-ea"/>
              </a:rPr>
              <a:t>就是说，为元素指定的任何内边距和边框都将在已设定的宽度和高度内进行绘制。通过从已设定的宽度和高度分别减去边框和内边距才能得到内容的宽度和高度。</a:t>
            </a:r>
          </a:p>
          <a:p>
            <a:pPr marL="0" indent="0"/>
            <a:endParaRPr lang="zh-CN" altLang="zh-CN" dirty="0">
              <a:latin typeface="+mn-ea"/>
            </a:endParaRPr>
          </a:p>
        </p:txBody>
      </p:sp>
      <p:sp>
        <p:nvSpPr>
          <p:cNvPr id="2" name="标题 1"/>
          <p:cNvSpPr>
            <a:spLocks noGrp="1"/>
          </p:cNvSpPr>
          <p:nvPr>
            <p:ph type="title"/>
          </p:nvPr>
        </p:nvSpPr>
        <p:spPr/>
        <p:txBody>
          <a:bodyPr/>
          <a:lstStyle/>
          <a:p>
            <a:r>
              <a:rPr lang="en-US" altLang="zh-CN" dirty="0"/>
              <a:t>5.5.4 </a:t>
            </a:r>
            <a:r>
              <a:rPr lang="zh-CN" altLang="en-US" dirty="0"/>
              <a:t>怪异盒模型（</a:t>
            </a:r>
            <a:r>
              <a:rPr lang="en-US" altLang="zh-CN" dirty="0" err="1"/>
              <a:t>box­sizing</a:t>
            </a:r>
            <a:r>
              <a:rPr lang="en-US" altLang="zh-CN" dirty="0"/>
              <a:t> :border-box</a:t>
            </a:r>
            <a:r>
              <a:rPr lang="zh-CN" altLang="en-US" dirty="0" smtClean="0"/>
              <a:t>）</a:t>
            </a:r>
            <a:endParaRPr lang="zh-CN" altLang="en-US" dirty="0"/>
          </a:p>
        </p:txBody>
      </p:sp>
    </p:spTree>
    <p:extLst>
      <p:ext uri="{BB962C8B-B14F-4D97-AF65-F5344CB8AC3E}">
        <p14:creationId xmlns:p14="http://schemas.microsoft.com/office/powerpoint/2010/main" val="848515041"/>
      </p:ext>
    </p:extLst>
  </p:cSld>
  <p:clrMapOvr>
    <a:masterClrMapping/>
  </p:clrMapOvr>
  <p:transition>
    <p:pull/>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35304" y="812823"/>
            <a:ext cx="9000678" cy="728639"/>
          </a:xfrm>
        </p:spPr>
        <p:txBody>
          <a:bodyPr/>
          <a:lstStyle/>
          <a:p>
            <a:pPr marL="0" indent="0">
              <a:buNone/>
            </a:pPr>
            <a:r>
              <a:rPr lang="zh-CN" altLang="zh-CN" dirty="0" smtClean="0">
                <a:effectLst/>
                <a:latin typeface="+mn-ea"/>
              </a:rPr>
              <a:t>【例</a:t>
            </a:r>
            <a:r>
              <a:rPr lang="en-US" altLang="zh-CN" dirty="0" smtClean="0">
                <a:effectLst/>
                <a:latin typeface="+mn-ea"/>
              </a:rPr>
              <a:t>5-32</a:t>
            </a:r>
            <a:r>
              <a:rPr lang="zh-CN" altLang="zh-CN" dirty="0" smtClean="0">
                <a:effectLst/>
                <a:latin typeface="+mn-ea"/>
              </a:rPr>
              <a:t>】</a:t>
            </a:r>
            <a:r>
              <a:rPr lang="zh-CN" altLang="en-US" dirty="0" smtClean="0">
                <a:effectLst/>
                <a:latin typeface="+mn-ea"/>
              </a:rPr>
              <a:t>利用</a:t>
            </a:r>
            <a:r>
              <a:rPr lang="zh-CN" altLang="zh-CN" dirty="0" smtClean="0">
                <a:effectLst/>
                <a:latin typeface="+mn-ea"/>
              </a:rPr>
              <a:t>怪异盒模型，编写一个布局实例。</a:t>
            </a:r>
            <a:endParaRPr kumimoji="1" lang="en-US" altLang="zh-CN" b="1" dirty="0" smtClean="0">
              <a:solidFill>
                <a:schemeClr val="accent1"/>
              </a:solidFill>
              <a:latin typeface="+mn-ea"/>
            </a:endParaRPr>
          </a:p>
          <a:p>
            <a:pPr marL="0" indent="0"/>
            <a:endParaRPr lang="zh-CN" altLang="zh-CN" dirty="0">
              <a:latin typeface="+mn-ea"/>
            </a:endParaRPr>
          </a:p>
        </p:txBody>
      </p:sp>
      <p:pic>
        <p:nvPicPr>
          <p:cNvPr id="10342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781" y="3055351"/>
            <a:ext cx="38735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AutoShape 5"/>
          <p:cNvSpPr>
            <a:spLocks noChangeArrowheads="1"/>
          </p:cNvSpPr>
          <p:nvPr/>
        </p:nvSpPr>
        <p:spPr bwMode="gray">
          <a:xfrm>
            <a:off x="1874044" y="1755775"/>
            <a:ext cx="4032250" cy="476885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1800" dirty="0" err="1">
                <a:solidFill>
                  <a:schemeClr val="accent2"/>
                </a:solidFill>
                <a:latin typeface="Arial" panose="020B0604020202020204" pitchFamily="34" charset="0"/>
              </a:rPr>
              <a:t>ul,li</a:t>
            </a:r>
            <a:r>
              <a:rPr kumimoji="1" lang="en-US" altLang="zh-CN" sz="1800" dirty="0">
                <a:solidFill>
                  <a:schemeClr val="accent2"/>
                </a:solidFill>
                <a:latin typeface="Arial" panose="020B0604020202020204" pitchFamily="34" charset="0"/>
              </a:rPr>
              <a:t>{margin:0;padding:0}</a:t>
            </a:r>
          </a:p>
          <a:p>
            <a:pPr algn="l" eaLnBrk="1" hangingPunct="1"/>
            <a:r>
              <a:rPr kumimoji="1" lang="en-US" altLang="zh-CN" sz="1800" dirty="0">
                <a:solidFill>
                  <a:schemeClr val="accent2"/>
                </a:solidFill>
                <a:latin typeface="Arial" panose="020B0604020202020204" pitchFamily="34" charset="0"/>
              </a:rPr>
              <a:t>li{list-style-type: none;}</a:t>
            </a:r>
          </a:p>
          <a:p>
            <a:pPr algn="l" eaLnBrk="1" hangingPunct="1"/>
            <a:r>
              <a:rPr kumimoji="1" lang="en-US" altLang="zh-CN" sz="1800" dirty="0" err="1">
                <a:solidFill>
                  <a:schemeClr val="accent2"/>
                </a:solidFill>
                <a:latin typeface="Arial" panose="020B0604020202020204" pitchFamily="34" charset="0"/>
              </a:rPr>
              <a:t>ul</a:t>
            </a:r>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	width:30em;</a:t>
            </a:r>
          </a:p>
          <a:p>
            <a:pPr algn="l" eaLnBrk="1" hangingPunct="1"/>
            <a:r>
              <a:rPr kumimoji="1" lang="en-US" altLang="zh-CN" sz="1800" dirty="0">
                <a:solidFill>
                  <a:schemeClr val="accent2"/>
                </a:solidFill>
                <a:latin typeface="Arial" panose="020B0604020202020204" pitchFamily="34" charset="0"/>
              </a:rPr>
              <a:t>	margin:20px auto;</a:t>
            </a:r>
          </a:p>
          <a:p>
            <a:pPr algn="l" eaLnBrk="1" hangingPunct="1"/>
            <a:r>
              <a:rPr kumimoji="1" lang="en-US" altLang="zh-CN" sz="1800" dirty="0">
                <a:solidFill>
                  <a:schemeClr val="accent2"/>
                </a:solidFill>
                <a:latin typeface="Arial" panose="020B0604020202020204" pitchFamily="34" charset="0"/>
              </a:rPr>
              <a:t>	</a:t>
            </a:r>
            <a:r>
              <a:rPr kumimoji="1" lang="en-US" altLang="zh-CN" sz="1800" dirty="0" err="1">
                <a:solidFill>
                  <a:schemeClr val="accent2"/>
                </a:solidFill>
                <a:latin typeface="Arial" panose="020B0604020202020204" pitchFamily="34" charset="0"/>
              </a:rPr>
              <a:t>flex-direction:row</a:t>
            </a:r>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ul li{</a:t>
            </a:r>
          </a:p>
          <a:p>
            <a:pPr algn="l" eaLnBrk="1" hangingPunct="1"/>
            <a:r>
              <a:rPr kumimoji="1" lang="en-US" altLang="zh-CN" sz="1800" dirty="0">
                <a:solidFill>
                  <a:schemeClr val="accent2"/>
                </a:solidFill>
                <a:latin typeface="Arial" panose="020B0604020202020204" pitchFamily="34" charset="0"/>
              </a:rPr>
              <a:t>	</a:t>
            </a:r>
            <a:r>
              <a:rPr kumimoji="1" lang="en-US" altLang="zh-CN" sz="1800" dirty="0" err="1">
                <a:solidFill>
                  <a:schemeClr val="accent2"/>
                </a:solidFill>
                <a:latin typeface="Arial" panose="020B0604020202020204" pitchFamily="34" charset="0"/>
              </a:rPr>
              <a:t>float:left</a:t>
            </a:r>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	box-sizing: border-box;</a:t>
            </a:r>
          </a:p>
          <a:p>
            <a:pPr algn="l" eaLnBrk="1" hangingPunct="1"/>
            <a:r>
              <a:rPr kumimoji="1" lang="en-US" altLang="zh-CN" sz="1800" dirty="0">
                <a:solidFill>
                  <a:schemeClr val="accent2"/>
                </a:solidFill>
                <a:latin typeface="Arial" panose="020B0604020202020204" pitchFamily="34" charset="0"/>
              </a:rPr>
              <a:t>	width: 50%;</a:t>
            </a:r>
          </a:p>
          <a:p>
            <a:pPr algn="l" eaLnBrk="1" hangingPunct="1"/>
            <a:r>
              <a:rPr kumimoji="1" lang="en-US" altLang="zh-CN" sz="1800" dirty="0">
                <a:solidFill>
                  <a:schemeClr val="accent2"/>
                </a:solidFill>
                <a:latin typeface="Arial" panose="020B0604020202020204" pitchFamily="34" charset="0"/>
              </a:rPr>
              <a:t>	</a:t>
            </a:r>
            <a:r>
              <a:rPr kumimoji="1" lang="en-US" altLang="zh-CN" sz="1800" dirty="0" err="1">
                <a:solidFill>
                  <a:schemeClr val="accent2"/>
                </a:solidFill>
                <a:latin typeface="Arial" panose="020B0604020202020204" pitchFamily="34" charset="0"/>
              </a:rPr>
              <a:t>background-color:pink</a:t>
            </a:r>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	border:1px solid blue;</a:t>
            </a:r>
          </a:p>
          <a:p>
            <a:pPr algn="l" eaLnBrk="1" hangingPunct="1"/>
            <a:r>
              <a:rPr kumimoji="1" lang="en-US" altLang="zh-CN" sz="1800" dirty="0">
                <a:solidFill>
                  <a:schemeClr val="accent2"/>
                </a:solidFill>
                <a:latin typeface="Arial" panose="020B0604020202020204" pitchFamily="34" charset="0"/>
              </a:rPr>
              <a:t>	font-size:50px;</a:t>
            </a:r>
          </a:p>
          <a:p>
            <a:pPr algn="l" eaLnBrk="1" hangingPunct="1"/>
            <a:r>
              <a:rPr kumimoji="1" lang="en-US" altLang="zh-CN" sz="1800" dirty="0">
                <a:solidFill>
                  <a:schemeClr val="accent2"/>
                </a:solidFill>
                <a:latin typeface="Arial" panose="020B0604020202020204" pitchFamily="34" charset="0"/>
              </a:rPr>
              <a:t>	</a:t>
            </a:r>
            <a:r>
              <a:rPr kumimoji="1" lang="en-US" altLang="zh-CN" sz="1800" dirty="0" err="1">
                <a:solidFill>
                  <a:schemeClr val="accent2"/>
                </a:solidFill>
                <a:latin typeface="Arial" panose="020B0604020202020204" pitchFamily="34" charset="0"/>
              </a:rPr>
              <a:t>text-align:center</a:t>
            </a:r>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a:t>
            </a:r>
          </a:p>
        </p:txBody>
      </p:sp>
      <p:sp>
        <p:nvSpPr>
          <p:cNvPr id="103430" name="AutoShape 5"/>
          <p:cNvSpPr>
            <a:spLocks noChangeArrowheads="1"/>
          </p:cNvSpPr>
          <p:nvPr/>
        </p:nvSpPr>
        <p:spPr bwMode="gray">
          <a:xfrm>
            <a:off x="6504781" y="1753894"/>
            <a:ext cx="2703512" cy="10890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it-IT" altLang="zh-CN" sz="1800" dirty="0">
                <a:solidFill>
                  <a:schemeClr val="accent2"/>
                </a:solidFill>
                <a:latin typeface="Arial" panose="020B0604020202020204" pitchFamily="34" charset="0"/>
              </a:rPr>
              <a:t>&lt;ul&gt;</a:t>
            </a:r>
          </a:p>
          <a:p>
            <a:pPr algn="l" eaLnBrk="1" hangingPunct="1"/>
            <a:r>
              <a:rPr kumimoji="1" lang="it-IT" altLang="zh-CN" sz="1800" dirty="0">
                <a:solidFill>
                  <a:schemeClr val="accent2"/>
                </a:solidFill>
                <a:latin typeface="Arial" panose="020B0604020202020204" pitchFamily="34" charset="0"/>
              </a:rPr>
              <a:t>	&lt;li&gt;1&lt;/li&gt;</a:t>
            </a:r>
          </a:p>
          <a:p>
            <a:pPr algn="l" eaLnBrk="1" hangingPunct="1"/>
            <a:r>
              <a:rPr kumimoji="1" lang="it-IT" altLang="zh-CN" sz="1800" dirty="0">
                <a:solidFill>
                  <a:schemeClr val="accent2"/>
                </a:solidFill>
                <a:latin typeface="Arial" panose="020B0604020202020204" pitchFamily="34" charset="0"/>
              </a:rPr>
              <a:t>	&lt;li&gt;2&lt;/li&gt;</a:t>
            </a:r>
          </a:p>
          <a:p>
            <a:pPr algn="l" eaLnBrk="1" hangingPunct="1"/>
            <a:r>
              <a:rPr kumimoji="1" lang="it-IT" altLang="zh-CN" sz="1800" dirty="0">
                <a:solidFill>
                  <a:schemeClr val="accent2"/>
                </a:solidFill>
                <a:latin typeface="Arial" panose="020B0604020202020204" pitchFamily="34" charset="0"/>
              </a:rPr>
              <a:t>&lt;/ul&gt;</a:t>
            </a:r>
            <a:endParaRPr kumimoji="1" lang="en-US" altLang="zh-CN" sz="1800" dirty="0">
              <a:solidFill>
                <a:schemeClr val="accent2"/>
              </a:solidFill>
              <a:latin typeface="Arial" panose="020B0604020202020204" pitchFamily="34" charset="0"/>
            </a:endParaRPr>
          </a:p>
        </p:txBody>
      </p:sp>
      <p:sp>
        <p:nvSpPr>
          <p:cNvPr id="103431" name="TextBox 1"/>
          <p:cNvSpPr txBox="1">
            <a:spLocks noChangeArrowheads="1"/>
          </p:cNvSpPr>
          <p:nvPr/>
        </p:nvSpPr>
        <p:spPr bwMode="auto">
          <a:xfrm>
            <a:off x="6304756" y="4806821"/>
            <a:ext cx="42735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lang="zh-CN" altLang="zh-CN" sz="2000" dirty="0">
                <a:solidFill>
                  <a:srgbClr val="6600FF"/>
                </a:solidFill>
              </a:rPr>
              <a:t>在移动端布局中，</a:t>
            </a:r>
            <a:r>
              <a:rPr lang="en-US" altLang="zh-CN" sz="2000" dirty="0" err="1">
                <a:solidFill>
                  <a:srgbClr val="6600FF"/>
                </a:solidFill>
              </a:rPr>
              <a:t>em</a:t>
            </a:r>
            <a:r>
              <a:rPr lang="zh-CN" altLang="zh-CN" sz="2000" dirty="0">
                <a:solidFill>
                  <a:srgbClr val="6600FF"/>
                </a:solidFill>
              </a:rPr>
              <a:t>是常用的盒子尺寸单位，而</a:t>
            </a:r>
            <a:r>
              <a:rPr lang="en-US" altLang="zh-CN" sz="2000" dirty="0" err="1">
                <a:solidFill>
                  <a:srgbClr val="6600FF"/>
                </a:solidFill>
              </a:rPr>
              <a:t>px</a:t>
            </a:r>
            <a:r>
              <a:rPr lang="zh-CN" altLang="zh-CN" sz="2000" dirty="0">
                <a:solidFill>
                  <a:srgbClr val="6600FF"/>
                </a:solidFill>
              </a:rPr>
              <a:t>是常用的边框尺寸单位，利用怪异盒模型可以通过百分比直接分配各盒子的比例，而不用换算各单位的关系及元素内容尺寸</a:t>
            </a:r>
            <a:r>
              <a:rPr lang="zh-CN" altLang="en-US" sz="2000" dirty="0">
                <a:solidFill>
                  <a:srgbClr val="6600FF"/>
                </a:solidFill>
              </a:rPr>
              <a:t>。</a:t>
            </a:r>
          </a:p>
        </p:txBody>
      </p:sp>
      <p:sp>
        <p:nvSpPr>
          <p:cNvPr id="2" name="标题 1"/>
          <p:cNvSpPr>
            <a:spLocks noGrp="1"/>
          </p:cNvSpPr>
          <p:nvPr>
            <p:ph type="title"/>
          </p:nvPr>
        </p:nvSpPr>
        <p:spPr/>
        <p:txBody>
          <a:bodyPr/>
          <a:lstStyle/>
          <a:p>
            <a:r>
              <a:rPr lang="en-US" altLang="zh-CN" dirty="0"/>
              <a:t>5.5.4 </a:t>
            </a:r>
            <a:r>
              <a:rPr lang="zh-CN" altLang="en-US" dirty="0"/>
              <a:t>怪异盒模型（</a:t>
            </a:r>
            <a:r>
              <a:rPr lang="en-US" altLang="zh-CN" dirty="0" err="1"/>
              <a:t>box­sizing</a:t>
            </a:r>
            <a:r>
              <a:rPr lang="en-US" altLang="zh-CN" dirty="0"/>
              <a:t> :border-box</a:t>
            </a:r>
            <a:r>
              <a:rPr lang="zh-CN" altLang="en-US" dirty="0" smtClean="0"/>
              <a:t>）</a:t>
            </a:r>
            <a:endParaRPr lang="zh-CN" altLang="en-US" dirty="0"/>
          </a:p>
        </p:txBody>
      </p:sp>
    </p:spTree>
    <p:extLst>
      <p:ext uri="{BB962C8B-B14F-4D97-AF65-F5344CB8AC3E}">
        <p14:creationId xmlns:p14="http://schemas.microsoft.com/office/powerpoint/2010/main" val="3174915489"/>
      </p:ext>
    </p:extLst>
  </p:cSld>
  <p:clrMapOvr>
    <a:masterClrMapping/>
  </p:clrMapOvr>
  <p:transition>
    <p:pull/>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61940" y="815498"/>
            <a:ext cx="9732985" cy="5448300"/>
          </a:xfrm>
        </p:spPr>
        <p:txBody>
          <a:bodyPr/>
          <a:lstStyle/>
          <a:p>
            <a:pPr marL="0" indent="0">
              <a:buNone/>
            </a:pPr>
            <a:r>
              <a:rPr lang="en-US" altLang="zh-CN" dirty="0" err="1" smtClean="0">
                <a:latin typeface="+mn-ea"/>
              </a:rPr>
              <a:t>calc</a:t>
            </a:r>
            <a:r>
              <a:rPr lang="en-US" altLang="zh-CN" dirty="0">
                <a:latin typeface="+mn-ea"/>
              </a:rPr>
              <a:t>() </a:t>
            </a:r>
            <a:r>
              <a:rPr lang="zh-CN" altLang="zh-CN" dirty="0">
                <a:latin typeface="+mn-ea"/>
              </a:rPr>
              <a:t>函数用于动态计算长度值。格式为：</a:t>
            </a:r>
            <a:r>
              <a:rPr lang="en-US" altLang="zh-CN" dirty="0">
                <a:latin typeface="+mn-ea"/>
              </a:rPr>
              <a:t> </a:t>
            </a:r>
            <a:endParaRPr lang="zh-CN" altLang="zh-CN" dirty="0">
              <a:latin typeface="+mn-ea"/>
            </a:endParaRPr>
          </a:p>
          <a:p>
            <a:pPr marL="0" indent="0">
              <a:buNone/>
            </a:pPr>
            <a:r>
              <a:rPr lang="en-US" altLang="zh-CN" b="1" dirty="0" err="1">
                <a:latin typeface="+mn-ea"/>
              </a:rPr>
              <a:t>calc</a:t>
            </a:r>
            <a:r>
              <a:rPr lang="en-US" altLang="zh-CN" b="1" dirty="0">
                <a:latin typeface="+mn-ea"/>
              </a:rPr>
              <a:t>(&lt;expression&gt;)</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zh-CN" altLang="zh-CN" dirty="0">
                <a:latin typeface="+mn-ea"/>
              </a:rPr>
              <a:t>其中</a:t>
            </a:r>
            <a:r>
              <a:rPr lang="en-US" altLang="zh-CN" dirty="0">
                <a:latin typeface="+mn-ea"/>
              </a:rPr>
              <a:t>&lt;expression&gt;</a:t>
            </a:r>
            <a:r>
              <a:rPr lang="zh-CN" altLang="zh-CN" dirty="0">
                <a:latin typeface="+mn-ea"/>
              </a:rPr>
              <a:t>表示一个数学表达式，函数的计算结果将采用运算后的返回值。</a:t>
            </a:r>
            <a:r>
              <a:rPr lang="en-US" altLang="zh-CN" dirty="0" err="1">
                <a:latin typeface="+mn-ea"/>
              </a:rPr>
              <a:t>calc</a:t>
            </a:r>
            <a:r>
              <a:rPr lang="en-US" altLang="zh-CN" dirty="0">
                <a:latin typeface="+mn-ea"/>
              </a:rPr>
              <a:t>()</a:t>
            </a:r>
            <a:r>
              <a:rPr lang="zh-CN" altLang="zh-CN" dirty="0">
                <a:latin typeface="+mn-ea"/>
              </a:rPr>
              <a:t>函数有以下几个特点。</a:t>
            </a:r>
            <a:endParaRPr lang="en-US" altLang="zh-CN" dirty="0">
              <a:latin typeface="+mn-ea"/>
            </a:endParaRPr>
          </a:p>
          <a:p>
            <a:pPr marL="0" indent="0">
              <a:buNone/>
            </a:pPr>
            <a:endParaRPr lang="zh-CN" altLang="zh-CN" dirty="0">
              <a:latin typeface="+mn-ea"/>
            </a:endParaRPr>
          </a:p>
          <a:p>
            <a:pPr marL="0" indent="0"/>
            <a:r>
              <a:rPr lang="zh-CN" altLang="zh-CN" dirty="0">
                <a:latin typeface="+mn-ea"/>
              </a:rPr>
              <a:t>运算符前后都需要保留一个空格，例如：</a:t>
            </a:r>
            <a:r>
              <a:rPr lang="en-US" altLang="zh-CN" dirty="0">
                <a:latin typeface="+mn-ea"/>
              </a:rPr>
              <a:t>width: </a:t>
            </a:r>
            <a:r>
              <a:rPr lang="en-US" altLang="zh-CN" dirty="0" err="1">
                <a:latin typeface="+mn-ea"/>
              </a:rPr>
              <a:t>calc</a:t>
            </a:r>
            <a:r>
              <a:rPr lang="en-US" altLang="zh-CN" dirty="0">
                <a:latin typeface="+mn-ea"/>
              </a:rPr>
              <a:t>(100% - 10px)</a:t>
            </a:r>
            <a:r>
              <a:rPr lang="zh-CN" altLang="zh-CN" dirty="0">
                <a:latin typeface="+mn-ea"/>
              </a:rPr>
              <a:t>。</a:t>
            </a:r>
          </a:p>
          <a:p>
            <a:pPr marL="0" indent="0"/>
            <a:r>
              <a:rPr lang="zh-CN" altLang="zh-CN" dirty="0">
                <a:latin typeface="+mn-ea"/>
              </a:rPr>
              <a:t>任何长度值都可以使用</a:t>
            </a:r>
            <a:r>
              <a:rPr lang="en-US" altLang="zh-CN" dirty="0" err="1">
                <a:latin typeface="+mn-ea"/>
              </a:rPr>
              <a:t>calc</a:t>
            </a:r>
            <a:r>
              <a:rPr lang="en-US" altLang="zh-CN" dirty="0">
                <a:latin typeface="+mn-ea"/>
              </a:rPr>
              <a:t>()</a:t>
            </a:r>
            <a:r>
              <a:rPr lang="zh-CN" altLang="zh-CN" dirty="0">
                <a:latin typeface="+mn-ea"/>
              </a:rPr>
              <a:t>函数进行计算。</a:t>
            </a:r>
          </a:p>
          <a:p>
            <a:pPr marL="0" indent="0"/>
            <a:r>
              <a:rPr lang="en-US" altLang="zh-CN" dirty="0">
                <a:latin typeface="+mn-ea"/>
              </a:rPr>
              <a:t> </a:t>
            </a:r>
            <a:r>
              <a:rPr lang="en-US" altLang="zh-CN" dirty="0" err="1">
                <a:latin typeface="+mn-ea"/>
              </a:rPr>
              <a:t>calc</a:t>
            </a:r>
            <a:r>
              <a:rPr lang="en-US" altLang="zh-CN" dirty="0">
                <a:latin typeface="+mn-ea"/>
              </a:rPr>
              <a:t>()</a:t>
            </a:r>
            <a:r>
              <a:rPr lang="zh-CN" altLang="zh-CN" dirty="0">
                <a:latin typeface="+mn-ea"/>
              </a:rPr>
              <a:t>函数支持</a:t>
            </a:r>
            <a:r>
              <a:rPr lang="en-US" altLang="zh-CN" dirty="0">
                <a:latin typeface="+mn-ea"/>
              </a:rPr>
              <a:t> "+", "-", "*", "/" </a:t>
            </a:r>
            <a:r>
              <a:rPr lang="zh-CN" altLang="zh-CN" dirty="0">
                <a:latin typeface="+mn-ea"/>
              </a:rPr>
              <a:t>运算，也可以加括号。</a:t>
            </a:r>
          </a:p>
          <a:p>
            <a:pPr marL="0" indent="0"/>
            <a:r>
              <a:rPr lang="en-US" altLang="zh-CN" dirty="0" err="1">
                <a:latin typeface="+mn-ea"/>
              </a:rPr>
              <a:t>calc</a:t>
            </a:r>
            <a:r>
              <a:rPr lang="en-US" altLang="zh-CN" dirty="0">
                <a:latin typeface="+mn-ea"/>
              </a:rPr>
              <a:t>()</a:t>
            </a:r>
            <a:r>
              <a:rPr lang="zh-CN" altLang="zh-CN" dirty="0">
                <a:latin typeface="+mn-ea"/>
              </a:rPr>
              <a:t>函数使用标准的数学运算优先级规则。</a:t>
            </a:r>
            <a:endParaRPr lang="en-US" altLang="zh-CN" dirty="0">
              <a:latin typeface="+mn-ea"/>
            </a:endParaRPr>
          </a:p>
          <a:p>
            <a:pPr marL="0" indent="0">
              <a:buNone/>
            </a:pPr>
            <a:endParaRPr lang="en-US" altLang="zh-CN" dirty="0">
              <a:latin typeface="+mn-ea"/>
            </a:endParaRPr>
          </a:p>
          <a:p>
            <a:pPr marL="0" indent="0">
              <a:buNone/>
            </a:pPr>
            <a:r>
              <a:rPr lang="zh-CN" altLang="zh-CN" dirty="0">
                <a:latin typeface="+mn-ea"/>
              </a:rPr>
              <a:t>在实际的开发中需要加上兼容性前缀，前缀加在</a:t>
            </a:r>
            <a:r>
              <a:rPr lang="en-US" altLang="zh-CN" dirty="0">
                <a:latin typeface="+mn-ea"/>
              </a:rPr>
              <a:t> </a:t>
            </a:r>
            <a:r>
              <a:rPr lang="en-US" altLang="zh-CN" dirty="0" err="1">
                <a:latin typeface="+mn-ea"/>
              </a:rPr>
              <a:t>calc</a:t>
            </a:r>
            <a:r>
              <a:rPr lang="en-US" altLang="zh-CN" dirty="0">
                <a:latin typeface="+mn-ea"/>
              </a:rPr>
              <a:t> </a:t>
            </a:r>
            <a:r>
              <a:rPr lang="zh-CN" altLang="zh-CN" dirty="0">
                <a:latin typeface="+mn-ea"/>
              </a:rPr>
              <a:t>前面。而真正在计算的时候要根据所用的盒模型特点（标准盒模型或弹性盒模型等）把相关的距离都考虑进去</a:t>
            </a:r>
            <a:r>
              <a:rPr lang="en-US" altLang="zh-CN" dirty="0">
                <a:latin typeface="+mn-ea"/>
              </a:rPr>
              <a:t> </a:t>
            </a:r>
            <a:r>
              <a:rPr lang="zh-CN" altLang="zh-CN" dirty="0">
                <a:latin typeface="+mn-ea"/>
              </a:rPr>
              <a:t>如：边框、</a:t>
            </a:r>
            <a:r>
              <a:rPr lang="en-US" altLang="zh-CN" dirty="0">
                <a:latin typeface="+mn-ea"/>
              </a:rPr>
              <a:t> </a:t>
            </a:r>
            <a:r>
              <a:rPr lang="zh-CN" altLang="zh-CN" dirty="0">
                <a:latin typeface="+mn-ea"/>
              </a:rPr>
              <a:t>内边距等。</a:t>
            </a:r>
            <a:endParaRPr lang="zh-CN" altLang="zh-CN" sz="1800" dirty="0">
              <a:latin typeface="+mn-ea"/>
            </a:endParaRPr>
          </a:p>
        </p:txBody>
      </p:sp>
      <p:sp>
        <p:nvSpPr>
          <p:cNvPr id="2" name="标题 1"/>
          <p:cNvSpPr>
            <a:spLocks noGrp="1"/>
          </p:cNvSpPr>
          <p:nvPr>
            <p:ph type="title"/>
          </p:nvPr>
        </p:nvSpPr>
        <p:spPr/>
        <p:txBody>
          <a:bodyPr/>
          <a:lstStyle/>
          <a:p>
            <a:r>
              <a:rPr lang="en-US" altLang="zh-CN" dirty="0"/>
              <a:t>5.5.5 </a:t>
            </a:r>
            <a:r>
              <a:rPr lang="zh-CN" altLang="en-US" dirty="0"/>
              <a:t>动态计算</a:t>
            </a:r>
            <a:r>
              <a:rPr lang="en-US" altLang="zh-CN" dirty="0" err="1"/>
              <a:t>calc</a:t>
            </a:r>
            <a:r>
              <a:rPr lang="en-US" altLang="zh-CN" dirty="0" smtClean="0"/>
              <a:t>()</a:t>
            </a:r>
            <a:endParaRPr lang="zh-CN" altLang="en-US" dirty="0"/>
          </a:p>
        </p:txBody>
      </p:sp>
    </p:spTree>
    <p:extLst>
      <p:ext uri="{BB962C8B-B14F-4D97-AF65-F5344CB8AC3E}">
        <p14:creationId xmlns:p14="http://schemas.microsoft.com/office/powerpoint/2010/main" val="171908397"/>
      </p:ext>
    </p:extLst>
  </p:cSld>
  <p:clrMapOvr>
    <a:masterClrMapping/>
  </p:clrMapOvr>
  <p:transition>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812823"/>
            <a:ext cx="8496300" cy="904875"/>
          </a:xfrm>
        </p:spPr>
        <p:txBody>
          <a:bodyPr/>
          <a:lstStyle/>
          <a:p>
            <a:pPr marL="0" indent="0">
              <a:buNone/>
            </a:pPr>
            <a:r>
              <a:rPr lang="zh-CN" altLang="zh-CN" dirty="0" smtClean="0">
                <a:effectLst/>
                <a:latin typeface="+mn-ea"/>
              </a:rPr>
              <a:t>本例主要涉及两个技术：弹性盒模型和怪异盒模型</a:t>
            </a:r>
            <a:endParaRPr kumimoji="1" lang="en-US" altLang="zh-CN" b="1" dirty="0" smtClean="0">
              <a:solidFill>
                <a:schemeClr val="accent1"/>
              </a:solidFill>
              <a:latin typeface="+mn-ea"/>
            </a:endParaRPr>
          </a:p>
        </p:txBody>
      </p:sp>
      <p:pic>
        <p:nvPicPr>
          <p:cNvPr id="10547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603" y="1628800"/>
            <a:ext cx="786765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5.5.6 </a:t>
            </a:r>
            <a:r>
              <a:rPr lang="zh-CN" altLang="en-US" dirty="0"/>
              <a:t>弹性盒模型案例</a:t>
            </a:r>
            <a:r>
              <a:rPr lang="zh-CN" altLang="en-US" dirty="0" smtClean="0"/>
              <a:t>实践</a:t>
            </a:r>
            <a:endParaRPr lang="zh-CN" altLang="en-US" dirty="0"/>
          </a:p>
        </p:txBody>
      </p:sp>
    </p:spTree>
    <p:extLst>
      <p:ext uri="{BB962C8B-B14F-4D97-AF65-F5344CB8AC3E}">
        <p14:creationId xmlns:p14="http://schemas.microsoft.com/office/powerpoint/2010/main" val="2086670085"/>
      </p:ext>
    </p:extLst>
  </p:cSld>
  <p:clrMapOvr>
    <a:masterClrMapping/>
  </p:clrMapOvr>
  <p:transition>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273845" y="233908"/>
            <a:ext cx="8393113" cy="4587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t>5.6  </a:t>
            </a:r>
            <a:r>
              <a:rPr lang="zh-CN" altLang="en-US" dirty="0"/>
              <a:t>响应式布局和自适应布局</a:t>
            </a:r>
          </a:p>
        </p:txBody>
      </p:sp>
      <p:sp>
        <p:nvSpPr>
          <p:cNvPr id="33797" name="Rectangle 5"/>
          <p:cNvSpPr>
            <a:spLocks noGrp="1" noChangeArrowheads="1"/>
          </p:cNvSpPr>
          <p:nvPr>
            <p:ph type="body" idx="1"/>
          </p:nvPr>
        </p:nvSpPr>
        <p:spPr>
          <a:xfrm>
            <a:off x="1561877" y="831296"/>
            <a:ext cx="8496300" cy="830263"/>
          </a:xfrm>
        </p:spPr>
        <p:txBody>
          <a:bodyPr/>
          <a:lstStyle/>
          <a:p>
            <a:pPr marL="0" indent="0">
              <a:buNone/>
            </a:pPr>
            <a:r>
              <a:rPr kumimoji="1" lang="zh-CN" altLang="en-US" b="1" dirty="0" smtClean="0">
                <a:solidFill>
                  <a:schemeClr val="accent1"/>
                </a:solidFill>
                <a:latin typeface="+mn-ea"/>
              </a:rPr>
              <a:t>响应式布局：</a:t>
            </a:r>
            <a:r>
              <a:rPr lang="zh-CN" altLang="zh-CN" dirty="0" smtClean="0">
                <a:effectLst/>
                <a:latin typeface="+mn-ea"/>
              </a:rPr>
              <a:t>可以自动识别屏幕宽度、并做出相应调整的网页设计，布局和展示的内容可能会有所变动</a:t>
            </a:r>
            <a:endParaRPr kumimoji="1" lang="en-US" altLang="zh-CN" b="1" dirty="0" smtClean="0">
              <a:solidFill>
                <a:schemeClr val="accent1"/>
              </a:solidFill>
              <a:latin typeface="+mn-ea"/>
            </a:endParaRPr>
          </a:p>
        </p:txBody>
      </p:sp>
      <p:pic>
        <p:nvPicPr>
          <p:cNvPr id="106500" name="Picture 2" descr="15212644384526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652" y="2044464"/>
            <a:ext cx="5832475"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3" descr="15212644388142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152" y="2049226"/>
            <a:ext cx="293687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TextBox 1"/>
          <p:cNvSpPr txBox="1">
            <a:spLocks noChangeArrowheads="1"/>
          </p:cNvSpPr>
          <p:nvPr/>
        </p:nvSpPr>
        <p:spPr bwMode="auto">
          <a:xfrm>
            <a:off x="2729176" y="4889263"/>
            <a:ext cx="3111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zh-CN" sz="2000"/>
              <a:t>屏幕宽度大于</a:t>
            </a:r>
            <a:r>
              <a:rPr lang="en-US" altLang="zh-CN" sz="2000"/>
              <a:t>1300</a:t>
            </a:r>
            <a:r>
              <a:rPr lang="zh-CN" altLang="zh-CN" sz="2000"/>
              <a:t>像素时</a:t>
            </a:r>
            <a:endParaRPr lang="zh-CN" altLang="en-US" sz="2000"/>
          </a:p>
        </p:txBody>
      </p:sp>
      <p:sp>
        <p:nvSpPr>
          <p:cNvPr id="106503" name="TextBox 7"/>
          <p:cNvSpPr txBox="1">
            <a:spLocks noChangeArrowheads="1"/>
          </p:cNvSpPr>
          <p:nvPr/>
        </p:nvSpPr>
        <p:spPr bwMode="auto">
          <a:xfrm>
            <a:off x="6178813" y="5360752"/>
            <a:ext cx="43370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en-US" sz="2000"/>
              <a:t>屏幕宽度在</a:t>
            </a:r>
            <a:r>
              <a:rPr lang="en-US" altLang="zh-CN" sz="2000"/>
              <a:t>600</a:t>
            </a:r>
            <a:r>
              <a:rPr lang="zh-CN" altLang="en-US" sz="2000"/>
              <a:t>像素到</a:t>
            </a:r>
            <a:r>
              <a:rPr lang="en-US" altLang="zh-CN" sz="2000"/>
              <a:t>1300</a:t>
            </a:r>
            <a:r>
              <a:rPr lang="zh-CN" altLang="en-US" sz="2000"/>
              <a:t>像素之间</a:t>
            </a:r>
          </a:p>
        </p:txBody>
      </p:sp>
    </p:spTree>
    <p:extLst>
      <p:ext uri="{BB962C8B-B14F-4D97-AF65-F5344CB8AC3E}">
        <p14:creationId xmlns:p14="http://schemas.microsoft.com/office/powerpoint/2010/main" val="3707191070"/>
      </p:ext>
    </p:extLst>
  </p:cSld>
  <p:clrMapOvr>
    <a:masterClrMapping/>
  </p:clrMapOvr>
  <p:transition>
    <p:pull/>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61940" y="765175"/>
            <a:ext cx="9372945" cy="5472137"/>
          </a:xfrm>
        </p:spPr>
        <p:txBody>
          <a:bodyPr/>
          <a:lstStyle/>
          <a:p>
            <a:pPr marL="0" indent="0">
              <a:buNone/>
            </a:pPr>
            <a:r>
              <a:rPr lang="zh-CN" altLang="en-US" dirty="0" smtClean="0">
                <a:latin typeface="+mn-ea"/>
              </a:rPr>
              <a:t>媒体</a:t>
            </a:r>
            <a:r>
              <a:rPr lang="zh-CN" altLang="en-US" dirty="0">
                <a:latin typeface="+mn-ea"/>
              </a:rPr>
              <a:t>查询的关键字是</a:t>
            </a:r>
            <a:r>
              <a:rPr lang="en-US" altLang="zh-CN" dirty="0">
                <a:latin typeface="+mn-ea"/>
              </a:rPr>
              <a:t>media</a:t>
            </a:r>
            <a:r>
              <a:rPr lang="zh-CN" altLang="en-US" dirty="0">
                <a:latin typeface="+mn-ea"/>
              </a:rPr>
              <a:t>。网页内部样式表中使用媒体查询的格式为：</a:t>
            </a:r>
          </a:p>
          <a:p>
            <a:pPr marL="0" indent="0">
              <a:buNone/>
            </a:pPr>
            <a:r>
              <a:rPr lang="en-US" altLang="zh-CN" dirty="0">
                <a:latin typeface="+mn-ea"/>
              </a:rPr>
              <a:t>@media [</a:t>
            </a:r>
            <a:r>
              <a:rPr lang="en-US" altLang="zh-CN" dirty="0" err="1">
                <a:latin typeface="+mn-ea"/>
              </a:rPr>
              <a:t>not|only</a:t>
            </a:r>
            <a:r>
              <a:rPr lang="en-US" altLang="zh-CN" dirty="0">
                <a:latin typeface="+mn-ea"/>
              </a:rPr>
              <a:t>] </a:t>
            </a:r>
            <a:r>
              <a:rPr lang="en-US" altLang="zh-CN" dirty="0" err="1">
                <a:latin typeface="+mn-ea"/>
              </a:rPr>
              <a:t>mediatype</a:t>
            </a:r>
            <a:r>
              <a:rPr lang="en-US" altLang="zh-CN" dirty="0">
                <a:latin typeface="+mn-ea"/>
              </a:rPr>
              <a:t> [and] (media feature) {  </a:t>
            </a:r>
          </a:p>
          <a:p>
            <a:pPr marL="0" indent="0">
              <a:buNone/>
            </a:pPr>
            <a:r>
              <a:rPr lang="en-US" altLang="zh-CN" dirty="0">
                <a:latin typeface="+mn-ea"/>
              </a:rPr>
              <a:t>CSS-Code;  </a:t>
            </a:r>
          </a:p>
          <a:p>
            <a:pPr marL="0" indent="0">
              <a:buNone/>
            </a:pPr>
            <a:r>
              <a:rPr lang="en-US" altLang="zh-CN" dirty="0" smtClean="0">
                <a:latin typeface="+mn-ea"/>
              </a:rPr>
              <a:t>}</a:t>
            </a:r>
            <a:endParaRPr lang="en-US" altLang="zh-CN" dirty="0">
              <a:latin typeface="+mn-ea"/>
            </a:endParaRPr>
          </a:p>
          <a:p>
            <a:pPr marL="0" indent="0">
              <a:buNone/>
            </a:pPr>
            <a:r>
              <a:rPr lang="zh-CN" altLang="zh-CN" dirty="0">
                <a:latin typeface="+mn-ea"/>
              </a:rPr>
              <a:t>例如，以下代码表示当媒体为彩屏设备且屏幕尺寸在</a:t>
            </a:r>
            <a:r>
              <a:rPr lang="en-US" altLang="zh-CN" dirty="0">
                <a:latin typeface="+mn-ea"/>
              </a:rPr>
              <a:t>400px</a:t>
            </a:r>
            <a:r>
              <a:rPr lang="zh-CN" altLang="zh-CN" dirty="0">
                <a:latin typeface="+mn-ea"/>
              </a:rPr>
              <a:t>至</a:t>
            </a:r>
            <a:r>
              <a:rPr lang="en-US" altLang="zh-CN" dirty="0">
                <a:latin typeface="+mn-ea"/>
              </a:rPr>
              <a:t>500px</a:t>
            </a:r>
            <a:r>
              <a:rPr lang="zh-CN" altLang="zh-CN" dirty="0">
                <a:latin typeface="+mn-ea"/>
              </a:rPr>
              <a:t>之间时，</a:t>
            </a:r>
            <a:r>
              <a:rPr lang="en-US" altLang="zh-CN" dirty="0">
                <a:latin typeface="+mn-ea"/>
              </a:rPr>
              <a:t>.box</a:t>
            </a:r>
            <a:r>
              <a:rPr lang="zh-CN" altLang="zh-CN" dirty="0">
                <a:latin typeface="+mn-ea"/>
              </a:rPr>
              <a:t>选择器的样式定义为“</a:t>
            </a:r>
            <a:r>
              <a:rPr lang="en-US" altLang="zh-CN" dirty="0">
                <a:latin typeface="+mn-ea"/>
              </a:rPr>
              <a:t>margin: 0 auto;</a:t>
            </a:r>
            <a:r>
              <a:rPr lang="zh-CN" altLang="zh-CN" dirty="0">
                <a:latin typeface="+mn-ea"/>
              </a:rPr>
              <a:t>”。</a:t>
            </a: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r>
              <a:rPr lang="zh-CN" altLang="zh-CN" dirty="0">
                <a:latin typeface="+mn-ea"/>
              </a:rPr>
              <a:t>为了简化代码及便于维护，一般建议针对不同的媒体使用不同的外部样式表，格式为：</a:t>
            </a:r>
            <a:r>
              <a:rPr lang="en-US" altLang="zh-CN" dirty="0">
                <a:latin typeface="+mn-ea"/>
              </a:rPr>
              <a:t> </a:t>
            </a:r>
            <a:endParaRPr lang="zh-CN" altLang="zh-CN" dirty="0">
              <a:latin typeface="+mn-ea"/>
            </a:endParaRPr>
          </a:p>
          <a:p>
            <a:pPr marL="0" indent="0">
              <a:buNone/>
            </a:pPr>
            <a:r>
              <a:rPr lang="en-US" altLang="zh-CN" b="1" dirty="0">
                <a:latin typeface="+mn-ea"/>
              </a:rPr>
              <a:t>&lt;link </a:t>
            </a:r>
            <a:r>
              <a:rPr lang="en-US" altLang="zh-CN" b="1" dirty="0" err="1">
                <a:latin typeface="+mn-ea"/>
              </a:rPr>
              <a:t>rel</a:t>
            </a:r>
            <a:r>
              <a:rPr lang="en-US" altLang="zh-CN" b="1" dirty="0">
                <a:latin typeface="+mn-ea"/>
              </a:rPr>
              <a:t>="</a:t>
            </a:r>
            <a:r>
              <a:rPr lang="en-US" altLang="zh-CN" b="1" dirty="0" err="1">
                <a:latin typeface="+mn-ea"/>
              </a:rPr>
              <a:t>stylesheet</a:t>
            </a:r>
            <a:r>
              <a:rPr lang="en-US" altLang="zh-CN" b="1" dirty="0">
                <a:latin typeface="+mn-ea"/>
              </a:rPr>
              <a:t>" type="text/</a:t>
            </a:r>
            <a:r>
              <a:rPr lang="en-US" altLang="zh-CN" b="1" dirty="0" err="1">
                <a:latin typeface="+mn-ea"/>
              </a:rPr>
              <a:t>css</a:t>
            </a:r>
            <a:r>
              <a:rPr lang="en-US" altLang="zh-CN" b="1" dirty="0">
                <a:latin typeface="+mn-ea"/>
              </a:rPr>
              <a:t>" media="[</a:t>
            </a:r>
            <a:r>
              <a:rPr lang="en-US" altLang="zh-CN" b="1" dirty="0" err="1">
                <a:latin typeface="+mn-ea"/>
              </a:rPr>
              <a:t>not|only</a:t>
            </a:r>
            <a:r>
              <a:rPr lang="en-US" altLang="zh-CN" b="1" dirty="0">
                <a:latin typeface="+mn-ea"/>
              </a:rPr>
              <a:t>] </a:t>
            </a:r>
            <a:r>
              <a:rPr lang="en-US" altLang="zh-CN" b="1" i="1" dirty="0" err="1">
                <a:latin typeface="+mn-ea"/>
              </a:rPr>
              <a:t>mediatype</a:t>
            </a:r>
            <a:r>
              <a:rPr lang="en-US" altLang="zh-CN" b="1" dirty="0">
                <a:latin typeface="+mn-ea"/>
              </a:rPr>
              <a:t> [and] (</a:t>
            </a:r>
            <a:r>
              <a:rPr lang="en-US" altLang="zh-CN" b="1" i="1" dirty="0">
                <a:latin typeface="+mn-ea"/>
              </a:rPr>
              <a:t>media feature</a:t>
            </a:r>
            <a:r>
              <a:rPr lang="en-US" altLang="zh-CN" b="1" dirty="0">
                <a:latin typeface="+mn-ea"/>
              </a:rPr>
              <a:t>) " </a:t>
            </a:r>
            <a:r>
              <a:rPr lang="en-US" altLang="zh-CN" b="1" dirty="0" err="1">
                <a:latin typeface="+mn-ea"/>
              </a:rPr>
              <a:t>href</a:t>
            </a:r>
            <a:r>
              <a:rPr lang="en-US" altLang="zh-CN" b="1" dirty="0">
                <a:latin typeface="+mn-ea"/>
              </a:rPr>
              <a:t>="</a:t>
            </a:r>
            <a:r>
              <a:rPr lang="en-US" altLang="zh-CN" b="1" i="1" dirty="0">
                <a:latin typeface="+mn-ea"/>
              </a:rPr>
              <a:t>mystylesheet.css</a:t>
            </a:r>
            <a:r>
              <a:rPr lang="en-US" altLang="zh-CN" b="1" dirty="0">
                <a:latin typeface="+mn-ea"/>
              </a:rPr>
              <a:t>" /&gt;</a:t>
            </a:r>
            <a:endParaRPr lang="zh-CN" altLang="zh-CN" dirty="0">
              <a:latin typeface="+mn-ea"/>
            </a:endParaRPr>
          </a:p>
          <a:p>
            <a:pPr marL="0" indent="0">
              <a:buNone/>
            </a:pPr>
            <a:endParaRPr lang="zh-CN" altLang="zh-CN" dirty="0">
              <a:latin typeface="+mn-ea"/>
            </a:endParaRPr>
          </a:p>
        </p:txBody>
      </p:sp>
      <p:sp>
        <p:nvSpPr>
          <p:cNvPr id="107524" name="AutoShape 5"/>
          <p:cNvSpPr>
            <a:spLocks noChangeArrowheads="1"/>
          </p:cNvSpPr>
          <p:nvPr/>
        </p:nvSpPr>
        <p:spPr bwMode="gray">
          <a:xfrm>
            <a:off x="2205261" y="3068960"/>
            <a:ext cx="7273925" cy="108743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it-IT" altLang="zh-CN" sz="1800" dirty="0">
                <a:solidFill>
                  <a:schemeClr val="accent2"/>
                </a:solidFill>
                <a:latin typeface="Arial" panose="020B0604020202020204" pitchFamily="34" charset="0"/>
              </a:rPr>
              <a:t>@media screen  and (min-width:400px) and (max-width:500px) {</a:t>
            </a:r>
          </a:p>
          <a:p>
            <a:pPr algn="l" eaLnBrk="1" hangingPunct="1"/>
            <a:r>
              <a:rPr kumimoji="1" lang="it-IT" altLang="zh-CN" sz="1800" dirty="0">
                <a:solidFill>
                  <a:schemeClr val="accent2"/>
                </a:solidFill>
                <a:latin typeface="Arial" panose="020B0604020202020204" pitchFamily="34" charset="0"/>
              </a:rPr>
              <a:t>.box {margin: 0 auto;}</a:t>
            </a:r>
          </a:p>
          <a:p>
            <a:pPr algn="l" eaLnBrk="1" hangingPunct="1"/>
            <a:r>
              <a:rPr kumimoji="1" lang="it-IT" altLang="zh-CN" sz="1800" dirty="0">
                <a:solidFill>
                  <a:schemeClr val="accent2"/>
                </a:solidFill>
                <a:latin typeface="Arial" panose="020B0604020202020204" pitchFamily="34" charset="0"/>
              </a:rPr>
              <a:t>}</a:t>
            </a:r>
          </a:p>
        </p:txBody>
      </p:sp>
      <p:sp>
        <p:nvSpPr>
          <p:cNvPr id="2" name="标题 1"/>
          <p:cNvSpPr>
            <a:spLocks noGrp="1"/>
          </p:cNvSpPr>
          <p:nvPr>
            <p:ph type="title"/>
          </p:nvPr>
        </p:nvSpPr>
        <p:spPr/>
        <p:txBody>
          <a:bodyPr/>
          <a:lstStyle/>
          <a:p>
            <a:r>
              <a:rPr lang="en-US" altLang="zh-CN" dirty="0"/>
              <a:t>5.6.1 </a:t>
            </a:r>
            <a:r>
              <a:rPr lang="zh-CN" altLang="en-US" dirty="0"/>
              <a:t>媒体</a:t>
            </a:r>
            <a:r>
              <a:rPr lang="zh-CN" altLang="en-US" dirty="0" smtClean="0"/>
              <a:t>查询</a:t>
            </a:r>
            <a:endParaRPr lang="zh-CN" altLang="en-US" dirty="0"/>
          </a:p>
        </p:txBody>
      </p:sp>
    </p:spTree>
    <p:extLst>
      <p:ext uri="{BB962C8B-B14F-4D97-AF65-F5344CB8AC3E}">
        <p14:creationId xmlns:p14="http://schemas.microsoft.com/office/powerpoint/2010/main" val="3941126270"/>
      </p:ext>
    </p:extLst>
  </p:cSld>
  <p:clrMapOvr>
    <a:masterClrMapping/>
  </p:clrMapOvr>
  <p:transition>
    <p:pull/>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25624" y="1052736"/>
            <a:ext cx="9737253" cy="5112568"/>
          </a:xfrm>
        </p:spPr>
        <p:txBody>
          <a:bodyPr/>
          <a:lstStyle/>
          <a:p>
            <a:r>
              <a:rPr lang="zh-CN" altLang="en-US" dirty="0" smtClean="0"/>
              <a:t>在移动设备上进行网页的重构或开发，还需要了解</a:t>
            </a:r>
            <a:r>
              <a:rPr lang="en-US" altLang="zh-CN" dirty="0" smtClean="0"/>
              <a:t>viewport</a:t>
            </a:r>
            <a:r>
              <a:rPr lang="zh-CN" altLang="en-US" dirty="0" smtClean="0"/>
              <a:t>的概念及与</a:t>
            </a:r>
            <a:r>
              <a:rPr lang="en-US" altLang="zh-CN" dirty="0" smtClean="0"/>
              <a:t>viewport</a:t>
            </a:r>
            <a:r>
              <a:rPr lang="zh-CN" altLang="en-US" dirty="0" smtClean="0"/>
              <a:t>有关的</a:t>
            </a:r>
            <a:r>
              <a:rPr lang="en-US" altLang="zh-CN" dirty="0" smtClean="0"/>
              <a:t>&lt;meta&gt;</a:t>
            </a:r>
            <a:r>
              <a:rPr lang="zh-CN" altLang="en-US" dirty="0" smtClean="0"/>
              <a:t>标签的使用，才能更好的使网页适配或响应各种不同分辨率的移动设备。</a:t>
            </a:r>
            <a:endParaRPr lang="en-US" altLang="zh-CN" dirty="0" smtClean="0"/>
          </a:p>
          <a:p>
            <a:r>
              <a:rPr lang="zh-CN" altLang="en-US" dirty="0" smtClean="0"/>
              <a:t>手机浏览器把网页放在一个虚拟的“窗口”</a:t>
            </a:r>
            <a:r>
              <a:rPr lang="en-US" altLang="zh-CN" dirty="0" smtClean="0"/>
              <a:t>(viewport)</a:t>
            </a:r>
            <a:r>
              <a:rPr lang="zh-CN" altLang="en-US" dirty="0" smtClean="0"/>
              <a:t>中，通常这个虚拟的“窗口”</a:t>
            </a:r>
            <a:r>
              <a:rPr lang="en-US" altLang="zh-CN" dirty="0" smtClean="0"/>
              <a:t>(viewport)</a:t>
            </a:r>
            <a:r>
              <a:rPr lang="zh-CN" altLang="en-US" dirty="0" smtClean="0"/>
              <a:t>比屏幕宽，这个就不用把每个网页挤到很小的窗口中，用户可以通过平移或缩放来看网页的不同部分。</a:t>
            </a:r>
            <a:endParaRPr lang="en-US" altLang="zh-CN" dirty="0" smtClean="0"/>
          </a:p>
          <a:p>
            <a:r>
              <a:rPr lang="zh-CN" altLang="en-US" dirty="0"/>
              <a:t>使用</a:t>
            </a:r>
            <a:r>
              <a:rPr lang="en-US" altLang="zh-CN" dirty="0"/>
              <a:t>meta</a:t>
            </a:r>
            <a:r>
              <a:rPr lang="zh-CN" altLang="en-US" dirty="0"/>
              <a:t>标签可以对</a:t>
            </a:r>
            <a:r>
              <a:rPr lang="en-US" altLang="zh-CN" dirty="0"/>
              <a:t>viewport</a:t>
            </a:r>
            <a:r>
              <a:rPr lang="zh-CN" altLang="en-US" dirty="0"/>
              <a:t>进行定义，常见的格式为：</a:t>
            </a:r>
          </a:p>
          <a:p>
            <a:pPr marL="0" indent="0">
              <a:buNone/>
            </a:pPr>
            <a:endParaRPr lang="zh-CN" altLang="en-US" dirty="0"/>
          </a:p>
          <a:p>
            <a:pPr marL="0" indent="0">
              <a:buNone/>
            </a:pPr>
            <a:r>
              <a:rPr lang="en-US" altLang="zh-CN" dirty="0" smtClean="0">
                <a:solidFill>
                  <a:srgbClr val="FF0000"/>
                </a:solidFill>
              </a:rPr>
              <a:t>	&lt;</a:t>
            </a:r>
            <a:r>
              <a:rPr lang="en-US" altLang="zh-CN" dirty="0">
                <a:solidFill>
                  <a:srgbClr val="FF0000"/>
                </a:solidFill>
              </a:rPr>
              <a:t>meta name="viewport" content="" /&gt; </a:t>
            </a:r>
          </a:p>
          <a:p>
            <a:endParaRPr lang="zh-CN" altLang="en-US" dirty="0"/>
          </a:p>
        </p:txBody>
      </p:sp>
      <p:sp>
        <p:nvSpPr>
          <p:cNvPr id="3" name="标题 2"/>
          <p:cNvSpPr>
            <a:spLocks noGrp="1"/>
          </p:cNvSpPr>
          <p:nvPr>
            <p:ph type="title"/>
          </p:nvPr>
        </p:nvSpPr>
        <p:spPr/>
        <p:txBody>
          <a:bodyPr/>
          <a:lstStyle/>
          <a:p>
            <a:r>
              <a:rPr lang="en-US" altLang="zh-CN" dirty="0"/>
              <a:t>5.6.2 </a:t>
            </a:r>
            <a:r>
              <a:rPr lang="zh-CN" altLang="en-US" dirty="0"/>
              <a:t>视口（</a:t>
            </a:r>
            <a:r>
              <a:rPr lang="en-US" altLang="zh-CN" dirty="0"/>
              <a:t>viewport</a:t>
            </a:r>
            <a:r>
              <a:rPr lang="zh-CN" altLang="en-US" dirty="0"/>
              <a:t>）</a:t>
            </a:r>
          </a:p>
        </p:txBody>
      </p:sp>
    </p:spTree>
    <p:extLst>
      <p:ext uri="{BB962C8B-B14F-4D97-AF65-F5344CB8AC3E}">
        <p14:creationId xmlns:p14="http://schemas.microsoft.com/office/powerpoint/2010/main" val="2716407232"/>
      </p:ext>
    </p:extLst>
  </p:cSld>
  <p:clrMapOvr>
    <a:masterClrMapping/>
  </p:clrMapOvr>
  <p:transition>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1" y="228600"/>
            <a:ext cx="8393113" cy="4640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latin typeface="+mj-ea"/>
              </a:rPr>
              <a:t>5.1.3  HTML5</a:t>
            </a:r>
            <a:r>
              <a:rPr lang="zh-CN" altLang="en-US" dirty="0">
                <a:latin typeface="+mj-ea"/>
              </a:rPr>
              <a:t>语义化</a:t>
            </a:r>
            <a:r>
              <a:rPr lang="zh-CN" altLang="en-US" dirty="0" smtClean="0">
                <a:latin typeface="+mj-ea"/>
              </a:rPr>
              <a:t>标签</a:t>
            </a:r>
            <a:endParaRPr lang="zh-CN" altLang="en-US" dirty="0">
              <a:latin typeface="+mj-ea"/>
            </a:endParaRPr>
          </a:p>
        </p:txBody>
      </p:sp>
      <p:sp>
        <p:nvSpPr>
          <p:cNvPr id="33797" name="Rectangle 5"/>
          <p:cNvSpPr>
            <a:spLocks noGrp="1" noChangeArrowheads="1"/>
          </p:cNvSpPr>
          <p:nvPr>
            <p:ph type="body" idx="1"/>
          </p:nvPr>
        </p:nvSpPr>
        <p:spPr>
          <a:xfrm>
            <a:off x="1850231" y="842169"/>
            <a:ext cx="8388350" cy="14347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smtClean="0">
                <a:latin typeface="+mn-ea"/>
              </a:rPr>
              <a:t>1</a:t>
            </a:r>
            <a:r>
              <a:rPr lang="fr-FR" altLang="zh-CN" dirty="0">
                <a:latin typeface="+mn-ea"/>
              </a:rPr>
              <a:t>. &lt;hgroup&gt;</a:t>
            </a:r>
            <a:r>
              <a:rPr lang="zh-CN" altLang="zh-CN" dirty="0">
                <a:latin typeface="+mn-ea"/>
              </a:rPr>
              <a:t>标签</a:t>
            </a:r>
          </a:p>
          <a:p>
            <a:pPr marL="0" indent="0">
              <a:buNone/>
            </a:pPr>
            <a:r>
              <a:rPr lang="en-US" altLang="zh-CN" dirty="0">
                <a:latin typeface="+mn-ea"/>
              </a:rPr>
              <a:t>&lt;</a:t>
            </a:r>
            <a:r>
              <a:rPr lang="en-US" altLang="zh-CN" dirty="0" err="1">
                <a:latin typeface="+mn-ea"/>
              </a:rPr>
              <a:t>hgroup</a:t>
            </a:r>
            <a:r>
              <a:rPr lang="en-US" altLang="zh-CN" dirty="0">
                <a:latin typeface="+mn-ea"/>
              </a:rPr>
              <a:t>&gt; </a:t>
            </a:r>
            <a:r>
              <a:rPr lang="zh-CN" altLang="zh-CN" dirty="0">
                <a:latin typeface="+mn-ea"/>
              </a:rPr>
              <a:t>标签被用来对标题元素进行分组，一般用于一个标题和一个子标题（</a:t>
            </a:r>
            <a:r>
              <a:rPr lang="en-US" altLang="zh-CN" dirty="0">
                <a:latin typeface="+mn-ea"/>
              </a:rPr>
              <a:t>&lt;h1&gt;</a:t>
            </a:r>
            <a:r>
              <a:rPr lang="zh-CN" altLang="zh-CN" dirty="0">
                <a:latin typeface="+mn-ea"/>
              </a:rPr>
              <a:t>—</a:t>
            </a:r>
            <a:r>
              <a:rPr lang="en-US" altLang="zh-CN" dirty="0">
                <a:latin typeface="+mn-ea"/>
              </a:rPr>
              <a:t>&lt;h6&gt;</a:t>
            </a:r>
            <a:r>
              <a:rPr lang="zh-CN" altLang="zh-CN" dirty="0">
                <a:latin typeface="+mn-ea"/>
              </a:rPr>
              <a:t>），或者标语的组合。</a:t>
            </a: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p:txBody>
      </p:sp>
      <p:sp>
        <p:nvSpPr>
          <p:cNvPr id="10244" name="AutoShape 5"/>
          <p:cNvSpPr>
            <a:spLocks noChangeArrowheads="1"/>
          </p:cNvSpPr>
          <p:nvPr/>
        </p:nvSpPr>
        <p:spPr bwMode="gray">
          <a:xfrm>
            <a:off x="2065933" y="2821195"/>
            <a:ext cx="7056784" cy="191611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mn-ea"/>
                <a:ea typeface="+mn-ea"/>
              </a:rPr>
              <a:t>&lt;</a:t>
            </a:r>
            <a:r>
              <a:rPr kumimoji="1" lang="en-US" altLang="zh-CN" sz="2000" dirty="0" err="1">
                <a:solidFill>
                  <a:schemeClr val="accent2"/>
                </a:solidFill>
                <a:latin typeface="+mn-ea"/>
                <a:ea typeface="+mn-ea"/>
              </a:rPr>
              <a:t>hgroup</a:t>
            </a:r>
            <a:r>
              <a:rPr kumimoji="1" lang="en-US" altLang="zh-CN" sz="2000" dirty="0">
                <a:solidFill>
                  <a:schemeClr val="accent2"/>
                </a:solidFill>
                <a:latin typeface="+mn-ea"/>
                <a:ea typeface="+mn-ea"/>
              </a:rPr>
              <a:t>&gt;</a:t>
            </a:r>
          </a:p>
          <a:p>
            <a:pPr algn="l" eaLnBrk="1" hangingPunct="1"/>
            <a:r>
              <a:rPr kumimoji="1" lang="en-US" altLang="zh-CN" sz="2000" dirty="0">
                <a:solidFill>
                  <a:schemeClr val="accent2"/>
                </a:solidFill>
                <a:latin typeface="+mn-ea"/>
                <a:ea typeface="+mn-ea"/>
              </a:rPr>
              <a:t>&lt;h1&gt;</a:t>
            </a:r>
            <a:r>
              <a:rPr kumimoji="1" lang="zh-CN" altLang="en-US" sz="2000" dirty="0">
                <a:solidFill>
                  <a:schemeClr val="accent2"/>
                </a:solidFill>
                <a:latin typeface="+mn-ea"/>
                <a:ea typeface="+mn-ea"/>
              </a:rPr>
              <a:t>欢迎来到程序员之家</a:t>
            </a:r>
            <a:r>
              <a:rPr kumimoji="1" lang="en-US" altLang="zh-CN" sz="2000" dirty="0">
                <a:solidFill>
                  <a:schemeClr val="accent2"/>
                </a:solidFill>
                <a:latin typeface="+mn-ea"/>
                <a:ea typeface="+mn-ea"/>
              </a:rPr>
              <a:t>&lt;/h1&gt;</a:t>
            </a:r>
          </a:p>
          <a:p>
            <a:pPr algn="l" eaLnBrk="1" hangingPunct="1"/>
            <a:r>
              <a:rPr kumimoji="1" lang="en-US" altLang="zh-CN" sz="2000" dirty="0">
                <a:solidFill>
                  <a:schemeClr val="accent2"/>
                </a:solidFill>
                <a:latin typeface="+mn-ea"/>
                <a:ea typeface="+mn-ea"/>
              </a:rPr>
              <a:t>&lt;h2&gt;</a:t>
            </a:r>
            <a:r>
              <a:rPr kumimoji="1" lang="zh-CN" altLang="en-US" sz="2000" dirty="0">
                <a:solidFill>
                  <a:schemeClr val="accent2"/>
                </a:solidFill>
                <a:latin typeface="+mn-ea"/>
                <a:ea typeface="+mn-ea"/>
              </a:rPr>
              <a:t>爱编程，爱生活！</a:t>
            </a:r>
            <a:r>
              <a:rPr kumimoji="1" lang="en-US" altLang="zh-CN" sz="2000" dirty="0">
                <a:solidFill>
                  <a:schemeClr val="accent2"/>
                </a:solidFill>
                <a:latin typeface="+mn-ea"/>
                <a:ea typeface="+mn-ea"/>
              </a:rPr>
              <a:t>&lt;/h2&gt;</a:t>
            </a:r>
          </a:p>
          <a:p>
            <a:pPr algn="l" eaLnBrk="1" hangingPunct="1"/>
            <a:r>
              <a:rPr kumimoji="1" lang="en-US" altLang="zh-CN" sz="2000" dirty="0">
                <a:solidFill>
                  <a:schemeClr val="accent2"/>
                </a:solidFill>
                <a:latin typeface="+mn-ea"/>
                <a:ea typeface="+mn-ea"/>
              </a:rPr>
              <a:t>&lt;/</a:t>
            </a:r>
            <a:r>
              <a:rPr kumimoji="1" lang="en-US" altLang="zh-CN" sz="2000" dirty="0" err="1">
                <a:solidFill>
                  <a:schemeClr val="accent2"/>
                </a:solidFill>
                <a:latin typeface="+mn-ea"/>
                <a:ea typeface="+mn-ea"/>
              </a:rPr>
              <a:t>hgroup</a:t>
            </a:r>
            <a:r>
              <a:rPr kumimoji="1" lang="en-US" altLang="zh-CN" sz="2000" dirty="0">
                <a:solidFill>
                  <a:schemeClr val="accent2"/>
                </a:solidFill>
                <a:latin typeface="+mn-ea"/>
                <a:ea typeface="+mn-ea"/>
              </a:rPr>
              <a:t>&gt;</a:t>
            </a:r>
          </a:p>
          <a:p>
            <a:pPr algn="l" eaLnBrk="1" hangingPunct="1"/>
            <a:r>
              <a:rPr kumimoji="1" lang="en-US" altLang="zh-CN" sz="2000" dirty="0">
                <a:solidFill>
                  <a:schemeClr val="accent2"/>
                </a:solidFill>
                <a:latin typeface="+mn-ea"/>
                <a:ea typeface="+mn-ea"/>
              </a:rPr>
              <a:t>&lt;p&gt;</a:t>
            </a:r>
            <a:r>
              <a:rPr kumimoji="1" lang="zh-CN" altLang="en-US" sz="2000" dirty="0">
                <a:solidFill>
                  <a:schemeClr val="accent2"/>
                </a:solidFill>
                <a:latin typeface="+mn-ea"/>
                <a:ea typeface="+mn-ea"/>
              </a:rPr>
              <a:t>分享几段有趣的编程故事</a:t>
            </a:r>
            <a:r>
              <a:rPr kumimoji="1" lang="en-US" altLang="zh-CN" sz="2000" dirty="0">
                <a:solidFill>
                  <a:schemeClr val="accent2"/>
                </a:solidFill>
                <a:latin typeface="+mn-ea"/>
                <a:ea typeface="+mn-ea"/>
              </a:rPr>
              <a:t>…….&lt;/p&gt;</a:t>
            </a:r>
          </a:p>
          <a:p>
            <a:pPr algn="l" eaLnBrk="1" hangingPunct="1"/>
            <a:endParaRPr kumimoji="1" lang="en-US" altLang="zh-CN" sz="2000" dirty="0">
              <a:solidFill>
                <a:schemeClr val="accent2"/>
              </a:solidFill>
              <a:latin typeface="+mn-ea"/>
              <a:ea typeface="+mn-ea"/>
            </a:endParaRPr>
          </a:p>
        </p:txBody>
      </p:sp>
    </p:spTree>
    <p:extLst>
      <p:ext uri="{BB962C8B-B14F-4D97-AF65-F5344CB8AC3E}">
        <p14:creationId xmlns:p14="http://schemas.microsoft.com/office/powerpoint/2010/main" val="2406751823"/>
      </p:ext>
    </p:extLst>
  </p:cSld>
  <p:clrMapOvr>
    <a:masterClrMapping/>
  </p:clrMapOvr>
  <p:transition>
    <p:pull/>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561877" y="965201"/>
            <a:ext cx="8856662" cy="5200650"/>
          </a:xfrm>
        </p:spPr>
        <p:txBody>
          <a:bodyPr/>
          <a:lstStyle/>
          <a:p>
            <a:pPr marL="0" indent="0">
              <a:buNone/>
            </a:pPr>
            <a:r>
              <a:rPr lang="fr-FR" altLang="zh-CN" b="1" dirty="0" smtClean="0">
                <a:latin typeface="+mn-ea"/>
              </a:rPr>
              <a:t>1</a:t>
            </a:r>
            <a:r>
              <a:rPr lang="fr-FR" altLang="zh-CN" b="1" dirty="0">
                <a:latin typeface="+mn-ea"/>
              </a:rPr>
              <a:t>.</a:t>
            </a:r>
            <a:r>
              <a:rPr lang="zh-CN" altLang="zh-CN" b="1" dirty="0">
                <a:latin typeface="+mn-ea"/>
              </a:rPr>
              <a:t>视口定义的常规写法</a:t>
            </a:r>
          </a:p>
          <a:p>
            <a:pPr marL="0" indent="0">
              <a:buNone/>
            </a:pPr>
            <a:r>
              <a:rPr lang="zh-CN" altLang="zh-CN" dirty="0">
                <a:latin typeface="+mn-ea"/>
              </a:rPr>
              <a:t>在实际使用中，视口定义代码</a:t>
            </a:r>
            <a:r>
              <a:rPr lang="en-US" altLang="zh-CN" dirty="0">
                <a:latin typeface="+mn-ea"/>
              </a:rPr>
              <a:t>content</a:t>
            </a:r>
            <a:r>
              <a:rPr lang="zh-CN" altLang="zh-CN" dirty="0">
                <a:latin typeface="+mn-ea"/>
              </a:rPr>
              <a:t>中的</a:t>
            </a:r>
            <a:r>
              <a:rPr lang="en-US" altLang="zh-CN" dirty="0">
                <a:latin typeface="+mn-ea"/>
              </a:rPr>
              <a:t>height</a:t>
            </a:r>
            <a:r>
              <a:rPr lang="zh-CN" altLang="zh-CN" dirty="0">
                <a:latin typeface="+mn-ea"/>
              </a:rPr>
              <a:t>属性用得较少，一般较完整的</a:t>
            </a:r>
            <a:r>
              <a:rPr lang="en-US" altLang="zh-CN" dirty="0">
                <a:latin typeface="+mn-ea"/>
              </a:rPr>
              <a:t>viewport</a:t>
            </a:r>
            <a:r>
              <a:rPr lang="zh-CN" altLang="zh-CN" dirty="0">
                <a:latin typeface="+mn-ea"/>
              </a:rPr>
              <a:t>定义形式有：</a:t>
            </a: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r>
              <a:rPr lang="zh-CN" altLang="zh-CN" dirty="0">
                <a:latin typeface="+mn-ea"/>
              </a:rPr>
              <a:t>还有一种写法是只定义屏幕宽度和原始缩放比例的简化代码：</a:t>
            </a:r>
          </a:p>
          <a:p>
            <a:pPr marL="0" indent="0"/>
            <a:endParaRPr lang="zh-CN" altLang="zh-CN" dirty="0">
              <a:latin typeface="+mn-ea"/>
            </a:endParaRPr>
          </a:p>
          <a:p>
            <a:pPr marL="0" indent="0">
              <a:buNone/>
            </a:pPr>
            <a:endParaRPr lang="zh-CN" altLang="zh-CN" dirty="0">
              <a:latin typeface="+mn-ea"/>
            </a:endParaRPr>
          </a:p>
        </p:txBody>
      </p:sp>
      <p:sp>
        <p:nvSpPr>
          <p:cNvPr id="108548" name="AutoShape 5"/>
          <p:cNvSpPr>
            <a:spLocks noChangeArrowheads="1"/>
          </p:cNvSpPr>
          <p:nvPr/>
        </p:nvSpPr>
        <p:spPr bwMode="gray">
          <a:xfrm>
            <a:off x="2209949" y="2132856"/>
            <a:ext cx="7993062" cy="792163"/>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1800" dirty="0">
                <a:solidFill>
                  <a:schemeClr val="accent2"/>
                </a:solidFill>
                <a:latin typeface="Arial" panose="020B0604020202020204" pitchFamily="34" charset="0"/>
              </a:rPr>
              <a:t>&lt;meta name="viewport" content="width=device-</a:t>
            </a:r>
            <a:r>
              <a:rPr kumimoji="1" lang="en-US" altLang="zh-CN" sz="1800" dirty="0" err="1">
                <a:solidFill>
                  <a:schemeClr val="accent2"/>
                </a:solidFill>
                <a:latin typeface="Arial" panose="020B0604020202020204" pitchFamily="34" charset="0"/>
              </a:rPr>
              <a:t>width,initial</a:t>
            </a:r>
            <a:r>
              <a:rPr kumimoji="1" lang="en-US" altLang="zh-CN" sz="1800" dirty="0">
                <a:solidFill>
                  <a:schemeClr val="accent2"/>
                </a:solidFill>
                <a:latin typeface="Arial" panose="020B0604020202020204" pitchFamily="34" charset="0"/>
              </a:rPr>
              <a:t>-scale=1,</a:t>
            </a:r>
          </a:p>
          <a:p>
            <a:pPr algn="l" eaLnBrk="1" hangingPunct="1"/>
            <a:r>
              <a:rPr kumimoji="1" lang="en-US" altLang="zh-CN" sz="1800" dirty="0">
                <a:solidFill>
                  <a:schemeClr val="accent2"/>
                </a:solidFill>
                <a:latin typeface="Arial" panose="020B0604020202020204" pitchFamily="34" charset="0"/>
              </a:rPr>
              <a:t>minimum-scale=1,maximum-scale=1,user-scalable=no" /&gt;</a:t>
            </a:r>
            <a:endParaRPr kumimoji="1" lang="it-IT" altLang="zh-CN" sz="1800" dirty="0">
              <a:solidFill>
                <a:schemeClr val="accent2"/>
              </a:solidFill>
              <a:latin typeface="Arial" panose="020B0604020202020204" pitchFamily="34" charset="0"/>
            </a:endParaRPr>
          </a:p>
        </p:txBody>
      </p:sp>
      <p:sp>
        <p:nvSpPr>
          <p:cNvPr id="108549" name="AutoShape 5"/>
          <p:cNvSpPr>
            <a:spLocks noChangeArrowheads="1"/>
          </p:cNvSpPr>
          <p:nvPr/>
        </p:nvSpPr>
        <p:spPr bwMode="gray">
          <a:xfrm>
            <a:off x="2209949" y="4092674"/>
            <a:ext cx="8004175" cy="6492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1800">
                <a:solidFill>
                  <a:schemeClr val="accent2"/>
                </a:solidFill>
                <a:latin typeface="Arial" panose="020B0604020202020204" pitchFamily="34" charset="0"/>
              </a:rPr>
              <a:t>&lt;meta name="viewport" content="width=device-width, initial-scale=1" /&gt;</a:t>
            </a:r>
            <a:endParaRPr kumimoji="1" lang="it-IT" altLang="zh-CN" sz="1800">
              <a:solidFill>
                <a:schemeClr val="accent2"/>
              </a:solidFill>
              <a:latin typeface="Arial" panose="020B0604020202020204" pitchFamily="34" charset="0"/>
            </a:endParaRPr>
          </a:p>
        </p:txBody>
      </p:sp>
      <p:sp>
        <p:nvSpPr>
          <p:cNvPr id="2" name="标题 1"/>
          <p:cNvSpPr>
            <a:spLocks noGrp="1"/>
          </p:cNvSpPr>
          <p:nvPr>
            <p:ph type="title"/>
          </p:nvPr>
        </p:nvSpPr>
        <p:spPr/>
        <p:txBody>
          <a:bodyPr/>
          <a:lstStyle/>
          <a:p>
            <a:r>
              <a:rPr lang="en-US" altLang="zh-CN" dirty="0"/>
              <a:t>5.6.2 </a:t>
            </a:r>
            <a:r>
              <a:rPr lang="zh-CN" altLang="en-US" dirty="0"/>
              <a:t>视口（</a:t>
            </a:r>
            <a:r>
              <a:rPr lang="en-US" altLang="zh-CN" dirty="0"/>
              <a:t>viewport</a:t>
            </a:r>
            <a:r>
              <a:rPr lang="zh-CN" altLang="en-US" dirty="0" smtClean="0"/>
              <a:t>）</a:t>
            </a:r>
            <a:endParaRPr lang="zh-CN" altLang="en-US" dirty="0"/>
          </a:p>
        </p:txBody>
      </p:sp>
    </p:spTree>
    <p:extLst>
      <p:ext uri="{BB962C8B-B14F-4D97-AF65-F5344CB8AC3E}">
        <p14:creationId xmlns:p14="http://schemas.microsoft.com/office/powerpoint/2010/main" val="99929407"/>
      </p:ext>
    </p:extLst>
  </p:cSld>
  <p:clrMapOvr>
    <a:masterClrMapping/>
  </p:clrMapOvr>
  <p:transition>
    <p:pull/>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395789" y="806707"/>
            <a:ext cx="9217024" cy="5140325"/>
          </a:xfrm>
        </p:spPr>
        <p:txBody>
          <a:bodyPr/>
          <a:lstStyle/>
          <a:p>
            <a:pPr marL="0" indent="0">
              <a:buNone/>
            </a:pPr>
            <a:r>
              <a:rPr lang="fr-FR" altLang="zh-CN" b="1" dirty="0" smtClean="0">
                <a:latin typeface="+mn-ea"/>
              </a:rPr>
              <a:t>2</a:t>
            </a:r>
            <a:r>
              <a:rPr lang="fr-FR" altLang="zh-CN" b="1" dirty="0">
                <a:latin typeface="+mn-ea"/>
              </a:rPr>
              <a:t>. </a:t>
            </a:r>
            <a:r>
              <a:rPr lang="zh-CN" altLang="zh-CN" b="1" dirty="0">
                <a:latin typeface="+mn-ea"/>
              </a:rPr>
              <a:t>视口定义的兼容性写法</a:t>
            </a:r>
          </a:p>
          <a:p>
            <a:pPr marL="0" indent="0">
              <a:buNone/>
            </a:pPr>
            <a:r>
              <a:rPr lang="zh-CN" altLang="zh-CN" dirty="0">
                <a:latin typeface="+mn-ea"/>
              </a:rPr>
              <a:t>由于传统的</a:t>
            </a:r>
            <a:r>
              <a:rPr lang="fr-FR" altLang="zh-CN" dirty="0">
                <a:latin typeface="+mn-ea"/>
              </a:rPr>
              <a:t>IE</a:t>
            </a:r>
            <a:r>
              <a:rPr lang="zh-CN" altLang="zh-CN" dirty="0">
                <a:latin typeface="+mn-ea"/>
              </a:rPr>
              <a:t>浏览器对视口没有统一的渲染方式，可以使用以下方案进行兼容。</a:t>
            </a:r>
          </a:p>
          <a:p>
            <a:pPr marL="0" indent="0">
              <a:buNone/>
            </a:pPr>
            <a:r>
              <a:rPr lang="zh-CN" altLang="zh-CN" dirty="0">
                <a:latin typeface="+mn-ea"/>
              </a:rPr>
              <a:t>（</a:t>
            </a:r>
            <a:r>
              <a:rPr lang="fr-FR" altLang="zh-CN" dirty="0">
                <a:latin typeface="+mn-ea"/>
              </a:rPr>
              <a:t>1</a:t>
            </a:r>
            <a:r>
              <a:rPr lang="zh-CN" altLang="zh-CN" dirty="0">
                <a:latin typeface="+mn-ea"/>
              </a:rPr>
              <a:t>）</a:t>
            </a:r>
            <a:r>
              <a:rPr lang="fr-FR" altLang="zh-CN" dirty="0">
                <a:latin typeface="+mn-ea"/>
              </a:rPr>
              <a:t>Edge </a:t>
            </a:r>
            <a:r>
              <a:rPr lang="zh-CN" altLang="zh-CN" dirty="0">
                <a:latin typeface="+mn-ea"/>
              </a:rPr>
              <a:t>模式。</a:t>
            </a: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r>
              <a:rPr lang="zh-CN" altLang="zh-CN" dirty="0">
                <a:latin typeface="+mn-ea"/>
              </a:rPr>
              <a:t>（</a:t>
            </a:r>
            <a:r>
              <a:rPr lang="en-US" altLang="zh-CN" dirty="0">
                <a:latin typeface="+mn-ea"/>
              </a:rPr>
              <a:t>2</a:t>
            </a:r>
            <a:r>
              <a:rPr lang="zh-CN" altLang="zh-CN" dirty="0">
                <a:latin typeface="+mn-ea"/>
              </a:rPr>
              <a:t>）强制使用</a:t>
            </a:r>
            <a:r>
              <a:rPr lang="en-US" altLang="zh-CN" dirty="0">
                <a:latin typeface="+mn-ea"/>
              </a:rPr>
              <a:t>Chrome Frame</a:t>
            </a:r>
            <a:r>
              <a:rPr lang="zh-CN" altLang="zh-CN" dirty="0">
                <a:latin typeface="+mn-ea"/>
              </a:rPr>
              <a:t>渲染。该模式强制</a:t>
            </a:r>
            <a:r>
              <a:rPr lang="en-US" altLang="zh-CN" dirty="0">
                <a:latin typeface="+mn-ea"/>
              </a:rPr>
              <a:t>IE</a:t>
            </a:r>
            <a:r>
              <a:rPr lang="zh-CN" altLang="zh-CN" dirty="0">
                <a:latin typeface="+mn-ea"/>
              </a:rPr>
              <a:t>使用</a:t>
            </a:r>
            <a:r>
              <a:rPr lang="en-US" altLang="zh-CN" dirty="0">
                <a:latin typeface="+mn-ea"/>
              </a:rPr>
              <a:t>Chrome Frame</a:t>
            </a:r>
            <a:r>
              <a:rPr lang="zh-CN" altLang="zh-CN" dirty="0">
                <a:latin typeface="+mn-ea"/>
              </a:rPr>
              <a:t>渲染。相应的代码为：</a:t>
            </a: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r>
              <a:rPr lang="zh-CN" altLang="zh-CN" dirty="0">
                <a:latin typeface="+mn-ea"/>
              </a:rPr>
              <a:t>（</a:t>
            </a:r>
            <a:r>
              <a:rPr lang="en-US" altLang="zh-CN" dirty="0">
                <a:latin typeface="+mn-ea"/>
              </a:rPr>
              <a:t>3</a:t>
            </a:r>
            <a:r>
              <a:rPr lang="zh-CN" altLang="zh-CN" dirty="0">
                <a:latin typeface="+mn-ea"/>
              </a:rPr>
              <a:t>）最佳的兼容模式方案为结合使用以上两种兼容方案，相应的代码为：</a:t>
            </a:r>
          </a:p>
        </p:txBody>
      </p:sp>
      <p:sp>
        <p:nvSpPr>
          <p:cNvPr id="109572" name="AutoShape 5"/>
          <p:cNvSpPr>
            <a:spLocks noChangeArrowheads="1"/>
          </p:cNvSpPr>
          <p:nvPr/>
        </p:nvSpPr>
        <p:spPr bwMode="gray">
          <a:xfrm>
            <a:off x="2185728" y="2120235"/>
            <a:ext cx="7008278" cy="57467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it-IT" altLang="zh-CN" sz="1800" dirty="0">
                <a:solidFill>
                  <a:schemeClr val="accent2"/>
                </a:solidFill>
                <a:latin typeface="Arial" panose="020B0604020202020204" pitchFamily="34" charset="0"/>
              </a:rPr>
              <a:t>&lt;meta http-equiv="X-UA-Compatible" content="IE=edge"&gt;</a:t>
            </a:r>
          </a:p>
        </p:txBody>
      </p:sp>
      <p:sp>
        <p:nvSpPr>
          <p:cNvPr id="109573" name="AutoShape 5"/>
          <p:cNvSpPr>
            <a:spLocks noChangeArrowheads="1"/>
          </p:cNvSpPr>
          <p:nvPr/>
        </p:nvSpPr>
        <p:spPr bwMode="gray">
          <a:xfrm>
            <a:off x="2167731" y="3861048"/>
            <a:ext cx="7026275" cy="57467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it-IT" altLang="zh-CN" sz="1800">
                <a:solidFill>
                  <a:schemeClr val="accent2"/>
                </a:solidFill>
                <a:latin typeface="Arial" panose="020B0604020202020204" pitchFamily="34" charset="0"/>
              </a:rPr>
              <a:t>&lt;meta http-equiv="X-UA-Compatible" content="chrome=1"&gt;</a:t>
            </a:r>
          </a:p>
        </p:txBody>
      </p:sp>
      <p:sp>
        <p:nvSpPr>
          <p:cNvPr id="109574" name="AutoShape 5"/>
          <p:cNvSpPr>
            <a:spLocks noChangeArrowheads="1"/>
          </p:cNvSpPr>
          <p:nvPr/>
        </p:nvSpPr>
        <p:spPr bwMode="gray">
          <a:xfrm>
            <a:off x="2095082" y="5315317"/>
            <a:ext cx="7818438" cy="5730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it-IT" altLang="zh-CN" sz="1800">
                <a:solidFill>
                  <a:schemeClr val="accent2"/>
                </a:solidFill>
                <a:latin typeface="Arial" panose="020B0604020202020204" pitchFamily="34" charset="0"/>
              </a:rPr>
              <a:t>&lt;meta http-equiv="X-UA-Compatible" content=" IE=edge ,chrome=1"&gt;</a:t>
            </a:r>
          </a:p>
        </p:txBody>
      </p:sp>
      <p:sp>
        <p:nvSpPr>
          <p:cNvPr id="2" name="标题 1"/>
          <p:cNvSpPr>
            <a:spLocks noGrp="1"/>
          </p:cNvSpPr>
          <p:nvPr>
            <p:ph type="title"/>
          </p:nvPr>
        </p:nvSpPr>
        <p:spPr/>
        <p:txBody>
          <a:bodyPr/>
          <a:lstStyle/>
          <a:p>
            <a:r>
              <a:rPr lang="en-US" altLang="zh-CN" dirty="0"/>
              <a:t>5.6.2 </a:t>
            </a:r>
            <a:r>
              <a:rPr lang="zh-CN" altLang="en-US" dirty="0"/>
              <a:t>视口（</a:t>
            </a:r>
            <a:r>
              <a:rPr lang="en-US" altLang="zh-CN" dirty="0"/>
              <a:t>viewport</a:t>
            </a:r>
            <a:r>
              <a:rPr lang="zh-CN" altLang="en-US" dirty="0" smtClean="0"/>
              <a:t>）</a:t>
            </a:r>
            <a:endParaRPr lang="zh-CN" altLang="en-US" dirty="0"/>
          </a:p>
        </p:txBody>
      </p:sp>
    </p:spTree>
    <p:extLst>
      <p:ext uri="{BB962C8B-B14F-4D97-AF65-F5344CB8AC3E}">
        <p14:creationId xmlns:p14="http://schemas.microsoft.com/office/powerpoint/2010/main" val="3548553752"/>
      </p:ext>
    </p:extLst>
  </p:cSld>
  <p:clrMapOvr>
    <a:masterClrMapping/>
  </p:clrMapOvr>
  <p:transition>
    <p:pull/>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97028" y="980728"/>
            <a:ext cx="9181121" cy="4752056"/>
          </a:xfrm>
        </p:spPr>
        <p:txBody>
          <a:bodyPr/>
          <a:lstStyle/>
          <a:p>
            <a:pPr marL="0" indent="0">
              <a:lnSpc>
                <a:spcPct val="120000"/>
              </a:lnSpc>
              <a:spcBef>
                <a:spcPts val="0"/>
              </a:spcBef>
              <a:buNone/>
            </a:pPr>
            <a:r>
              <a:rPr lang="fr-FR" altLang="zh-CN" b="1" dirty="0" smtClean="0">
                <a:latin typeface="+mn-ea"/>
              </a:rPr>
              <a:t>1</a:t>
            </a:r>
            <a:r>
              <a:rPr lang="fr-FR" altLang="zh-CN" b="1" dirty="0">
                <a:latin typeface="+mn-ea"/>
              </a:rPr>
              <a:t>.</a:t>
            </a:r>
            <a:r>
              <a:rPr lang="zh-CN" altLang="zh-CN" b="1" dirty="0">
                <a:latin typeface="+mn-ea"/>
              </a:rPr>
              <a:t>自适应布局的尺寸单位</a:t>
            </a:r>
          </a:p>
          <a:p>
            <a:pPr marL="0" indent="0">
              <a:lnSpc>
                <a:spcPct val="120000"/>
              </a:lnSpc>
              <a:spcBef>
                <a:spcPts val="0"/>
              </a:spcBef>
            </a:pPr>
            <a:r>
              <a:rPr lang="en-US" altLang="zh-CN" dirty="0" err="1">
                <a:latin typeface="+mn-ea"/>
              </a:rPr>
              <a:t>px</a:t>
            </a:r>
            <a:r>
              <a:rPr lang="zh-CN" altLang="zh-CN" dirty="0">
                <a:latin typeface="+mn-ea"/>
              </a:rPr>
              <a:t>单位是传统布局最常用的尺寸单位，但由于</a:t>
            </a:r>
            <a:r>
              <a:rPr lang="en-US" altLang="zh-CN" dirty="0" err="1">
                <a:latin typeface="+mn-ea"/>
              </a:rPr>
              <a:t>px</a:t>
            </a:r>
            <a:r>
              <a:rPr lang="zh-CN" altLang="zh-CN" dirty="0">
                <a:latin typeface="+mn-ea"/>
              </a:rPr>
              <a:t>单位定义的是固定的尺寸，不适用于自适应布局的需要。</a:t>
            </a:r>
            <a:endParaRPr lang="en-US" altLang="zh-CN" dirty="0">
              <a:latin typeface="+mn-ea"/>
            </a:endParaRPr>
          </a:p>
          <a:p>
            <a:pPr marL="0" indent="0">
              <a:lnSpc>
                <a:spcPct val="120000"/>
              </a:lnSpc>
              <a:spcBef>
                <a:spcPts val="0"/>
              </a:spcBef>
            </a:pPr>
            <a:r>
              <a:rPr lang="en-US" altLang="zh-CN" dirty="0">
                <a:latin typeface="+mn-ea"/>
              </a:rPr>
              <a:t>%</a:t>
            </a:r>
            <a:r>
              <a:rPr lang="zh-CN" altLang="zh-CN" dirty="0">
                <a:latin typeface="+mn-ea"/>
              </a:rPr>
              <a:t>为一种较常用的继承父级尺寸的相对单位。由于</a:t>
            </a:r>
            <a:r>
              <a:rPr lang="en-US" altLang="zh-CN" dirty="0">
                <a:latin typeface="+mn-ea"/>
              </a:rPr>
              <a:t>HTML</a:t>
            </a:r>
            <a:r>
              <a:rPr lang="zh-CN" altLang="zh-CN" dirty="0">
                <a:latin typeface="+mn-ea"/>
              </a:rPr>
              <a:t>文件中</a:t>
            </a:r>
            <a:r>
              <a:rPr lang="en-US" altLang="zh-CN" dirty="0">
                <a:latin typeface="+mn-ea"/>
              </a:rPr>
              <a:t>body</a:t>
            </a:r>
            <a:r>
              <a:rPr lang="zh-CN" altLang="zh-CN" dirty="0">
                <a:latin typeface="+mn-ea"/>
              </a:rPr>
              <a:t>默认宽度为屏幕的宽度，但默认高度为</a:t>
            </a:r>
            <a:r>
              <a:rPr lang="en-US" altLang="zh-CN" dirty="0">
                <a:latin typeface="+mn-ea"/>
              </a:rPr>
              <a:t>0</a:t>
            </a:r>
            <a:r>
              <a:rPr lang="zh-CN" altLang="zh-CN" dirty="0">
                <a:latin typeface="+mn-ea"/>
              </a:rPr>
              <a:t>（只能通过内容撑开高度），因此</a:t>
            </a:r>
            <a:r>
              <a:rPr lang="en-US" altLang="zh-CN" dirty="0">
                <a:latin typeface="+mn-ea"/>
              </a:rPr>
              <a:t>%</a:t>
            </a:r>
            <a:r>
              <a:rPr lang="zh-CN" altLang="zh-CN" dirty="0">
                <a:latin typeface="+mn-ea"/>
              </a:rPr>
              <a:t>也不适用于自适应布局中高度的定义。</a:t>
            </a:r>
            <a:endParaRPr lang="en-US" altLang="zh-CN" dirty="0">
              <a:latin typeface="+mn-ea"/>
            </a:endParaRPr>
          </a:p>
          <a:p>
            <a:pPr marL="0" indent="0">
              <a:lnSpc>
                <a:spcPct val="120000"/>
              </a:lnSpc>
              <a:spcBef>
                <a:spcPts val="0"/>
              </a:spcBef>
            </a:pPr>
            <a:r>
              <a:rPr lang="en-US" altLang="zh-CN" dirty="0" err="1">
                <a:latin typeface="+mn-ea"/>
              </a:rPr>
              <a:t>em</a:t>
            </a:r>
            <a:r>
              <a:rPr lang="zh-CN" altLang="zh-CN" dirty="0">
                <a:latin typeface="+mn-ea"/>
              </a:rPr>
              <a:t>和</a:t>
            </a:r>
            <a:r>
              <a:rPr lang="en-US" altLang="zh-CN" dirty="0">
                <a:latin typeface="+mn-ea"/>
              </a:rPr>
              <a:t>rem</a:t>
            </a:r>
            <a:r>
              <a:rPr lang="zh-CN" altLang="zh-CN" dirty="0">
                <a:latin typeface="+mn-ea"/>
              </a:rPr>
              <a:t>虽然都是相对单位，但</a:t>
            </a:r>
            <a:r>
              <a:rPr lang="en-US" altLang="zh-CN" dirty="0" err="1">
                <a:latin typeface="+mn-ea"/>
              </a:rPr>
              <a:t>em</a:t>
            </a:r>
            <a:r>
              <a:rPr lang="zh-CN" altLang="zh-CN" dirty="0">
                <a:latin typeface="+mn-ea"/>
              </a:rPr>
              <a:t>是相对于其父元素的字体大小，页面层级越深，</a:t>
            </a:r>
            <a:r>
              <a:rPr lang="en-US" altLang="zh-CN" dirty="0" err="1">
                <a:latin typeface="+mn-ea"/>
              </a:rPr>
              <a:t>em</a:t>
            </a:r>
            <a:r>
              <a:rPr lang="zh-CN" altLang="zh-CN" dirty="0">
                <a:latin typeface="+mn-ea"/>
              </a:rPr>
              <a:t>的换算就越复杂。</a:t>
            </a:r>
          </a:p>
          <a:p>
            <a:pPr marL="0" indent="0">
              <a:lnSpc>
                <a:spcPct val="120000"/>
              </a:lnSpc>
              <a:spcBef>
                <a:spcPts val="0"/>
              </a:spcBef>
            </a:pPr>
            <a:r>
              <a:rPr lang="en-US" altLang="zh-CN" dirty="0">
                <a:latin typeface="+mn-ea"/>
              </a:rPr>
              <a:t>rem</a:t>
            </a:r>
            <a:r>
              <a:rPr lang="zh-CN" altLang="zh-CN" dirty="0">
                <a:latin typeface="+mn-ea"/>
              </a:rPr>
              <a:t>（</a:t>
            </a:r>
            <a:r>
              <a:rPr lang="en-US" altLang="zh-CN" dirty="0">
                <a:latin typeface="+mn-ea"/>
              </a:rPr>
              <a:t>font size of the root element</a:t>
            </a:r>
            <a:r>
              <a:rPr lang="zh-CN" altLang="zh-CN" dirty="0">
                <a:latin typeface="+mn-ea"/>
              </a:rPr>
              <a:t>）是指相对于根元素的字体大小的单位，是</a:t>
            </a:r>
            <a:r>
              <a:rPr lang="en-US" altLang="zh-CN" dirty="0">
                <a:latin typeface="+mn-ea"/>
              </a:rPr>
              <a:t>CSS3</a:t>
            </a:r>
            <a:r>
              <a:rPr lang="zh-CN" altLang="zh-CN" dirty="0">
                <a:latin typeface="+mn-ea"/>
              </a:rPr>
              <a:t>引入的新单位。</a:t>
            </a:r>
            <a:r>
              <a:rPr lang="en-US" altLang="zh-CN" dirty="0">
                <a:latin typeface="+mn-ea"/>
              </a:rPr>
              <a:t>1rem</a:t>
            </a:r>
            <a:r>
              <a:rPr lang="zh-CN" altLang="zh-CN" dirty="0">
                <a:latin typeface="+mn-ea"/>
              </a:rPr>
              <a:t>相当</a:t>
            </a:r>
            <a:r>
              <a:rPr lang="en-US" altLang="zh-CN" dirty="0">
                <a:latin typeface="+mn-ea"/>
              </a:rPr>
              <a:t>1</a:t>
            </a:r>
            <a:r>
              <a:rPr lang="zh-CN" altLang="zh-CN" dirty="0">
                <a:latin typeface="+mn-ea"/>
              </a:rPr>
              <a:t>个于</a:t>
            </a:r>
            <a:r>
              <a:rPr lang="en-US" altLang="zh-CN" dirty="0">
                <a:latin typeface="+mn-ea"/>
              </a:rPr>
              <a:t>html</a:t>
            </a:r>
            <a:r>
              <a:rPr lang="zh-CN" altLang="zh-CN" dirty="0">
                <a:latin typeface="+mn-ea"/>
              </a:rPr>
              <a:t>根标签的字体大小（</a:t>
            </a:r>
            <a:r>
              <a:rPr lang="en-US" altLang="zh-CN" dirty="0">
                <a:latin typeface="+mn-ea"/>
              </a:rPr>
              <a:t>html</a:t>
            </a:r>
            <a:r>
              <a:rPr lang="zh-CN" altLang="zh-CN" dirty="0">
                <a:latin typeface="+mn-ea"/>
              </a:rPr>
              <a:t>根标签的字体大小默认为</a:t>
            </a:r>
            <a:r>
              <a:rPr lang="en-US" altLang="zh-CN" dirty="0">
                <a:latin typeface="+mn-ea"/>
              </a:rPr>
              <a:t>16px</a:t>
            </a:r>
            <a:r>
              <a:rPr lang="zh-CN" altLang="zh-CN" dirty="0">
                <a:latin typeface="+mn-ea"/>
              </a:rPr>
              <a:t>）的单位</a:t>
            </a:r>
            <a:r>
              <a:rPr lang="en-US" altLang="zh-CN" dirty="0">
                <a:latin typeface="+mn-ea"/>
              </a:rPr>
              <a:t>, </a:t>
            </a:r>
            <a:r>
              <a:rPr lang="zh-CN" altLang="zh-CN" dirty="0">
                <a:latin typeface="+mn-ea"/>
              </a:rPr>
              <a:t>这就避开了很多层级关系。移动端新型浏览器对</a:t>
            </a:r>
            <a:r>
              <a:rPr lang="en-US" altLang="zh-CN" dirty="0">
                <a:latin typeface="+mn-ea"/>
              </a:rPr>
              <a:t>rem</a:t>
            </a:r>
            <a:r>
              <a:rPr lang="zh-CN" altLang="zh-CN" dirty="0">
                <a:latin typeface="+mn-ea"/>
              </a:rPr>
              <a:t>的兼容较好，</a:t>
            </a:r>
            <a:r>
              <a:rPr lang="en-US" altLang="zh-CN" dirty="0">
                <a:latin typeface="+mn-ea"/>
              </a:rPr>
              <a:t>rem</a:t>
            </a:r>
            <a:r>
              <a:rPr lang="zh-CN" altLang="zh-CN" dirty="0">
                <a:latin typeface="+mn-ea"/>
              </a:rPr>
              <a:t>单位结合媒体查询等方法，可以很方便地实现自适应布局。</a:t>
            </a:r>
          </a:p>
          <a:p>
            <a:pPr marL="0" indent="0">
              <a:lnSpc>
                <a:spcPct val="120000"/>
              </a:lnSpc>
              <a:spcBef>
                <a:spcPts val="0"/>
              </a:spcBef>
            </a:pPr>
            <a:endParaRPr lang="zh-CN" altLang="zh-CN" dirty="0">
              <a:latin typeface="+mn-ea"/>
            </a:endParaRPr>
          </a:p>
        </p:txBody>
      </p:sp>
      <p:sp>
        <p:nvSpPr>
          <p:cNvPr id="2" name="标题 1"/>
          <p:cNvSpPr>
            <a:spLocks noGrp="1"/>
          </p:cNvSpPr>
          <p:nvPr>
            <p:ph type="title"/>
          </p:nvPr>
        </p:nvSpPr>
        <p:spPr/>
        <p:txBody>
          <a:bodyPr/>
          <a:lstStyle/>
          <a:p>
            <a:r>
              <a:rPr lang="en-US" altLang="zh-CN" dirty="0"/>
              <a:t>5.6.3 </a:t>
            </a:r>
            <a:r>
              <a:rPr lang="zh-CN" altLang="en-US" dirty="0"/>
              <a:t>自适应</a:t>
            </a:r>
            <a:r>
              <a:rPr lang="zh-CN" altLang="en-US" dirty="0" smtClean="0"/>
              <a:t>布局</a:t>
            </a:r>
            <a:endParaRPr lang="zh-CN" altLang="en-US" dirty="0"/>
          </a:p>
        </p:txBody>
      </p:sp>
    </p:spTree>
    <p:extLst>
      <p:ext uri="{BB962C8B-B14F-4D97-AF65-F5344CB8AC3E}">
        <p14:creationId xmlns:p14="http://schemas.microsoft.com/office/powerpoint/2010/main" val="4242907472"/>
      </p:ext>
    </p:extLst>
  </p:cSld>
  <p:clrMapOvr>
    <a:masterClrMapping/>
  </p:clrMapOvr>
  <p:transition>
    <p:pull/>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561877" y="829469"/>
            <a:ext cx="8928992" cy="5262563"/>
          </a:xfrm>
        </p:spPr>
        <p:txBody>
          <a:bodyPr/>
          <a:lstStyle/>
          <a:p>
            <a:pPr marL="0" indent="0">
              <a:buNone/>
            </a:pPr>
            <a:r>
              <a:rPr lang="fr-FR" altLang="zh-CN" b="1" dirty="0" smtClean="0">
                <a:latin typeface="+mn-ea"/>
              </a:rPr>
              <a:t>2</a:t>
            </a:r>
            <a:r>
              <a:rPr lang="fr-FR" altLang="zh-CN" b="1" dirty="0">
                <a:latin typeface="+mn-ea"/>
              </a:rPr>
              <a:t>. </a:t>
            </a:r>
            <a:r>
              <a:rPr lang="zh-CN" altLang="zh-CN" b="1" dirty="0">
                <a:latin typeface="+mn-ea"/>
              </a:rPr>
              <a:t>通过媒体查询调整</a:t>
            </a:r>
            <a:r>
              <a:rPr lang="fr-FR" altLang="zh-CN" b="1" dirty="0">
                <a:latin typeface="+mn-ea"/>
              </a:rPr>
              <a:t>html</a:t>
            </a:r>
            <a:r>
              <a:rPr lang="zh-CN" altLang="zh-CN" b="1" dirty="0">
                <a:latin typeface="+mn-ea"/>
              </a:rPr>
              <a:t>字号</a:t>
            </a:r>
          </a:p>
          <a:p>
            <a:pPr marL="0" indent="0">
              <a:buNone/>
            </a:pPr>
            <a:r>
              <a:rPr lang="zh-CN" altLang="zh-CN" dirty="0">
                <a:latin typeface="+mn-ea"/>
              </a:rPr>
              <a:t>为了实现适应不同目标设备的页面布局效果，可以先统计所开发的网站可能用到哪些主流的屏幕设备，然后去针对那些设备去做媒体查询。</a:t>
            </a:r>
            <a:endParaRPr lang="en-US" altLang="zh-CN" dirty="0">
              <a:latin typeface="+mn-ea"/>
            </a:endParaRPr>
          </a:p>
          <a:p>
            <a:pPr marL="0" indent="0">
              <a:buNone/>
            </a:pPr>
            <a:endParaRPr lang="en-US" altLang="zh-CN" dirty="0">
              <a:latin typeface="+mn-ea"/>
            </a:endParaRPr>
          </a:p>
          <a:p>
            <a:pPr marL="0" indent="0">
              <a:buNone/>
            </a:pPr>
            <a:r>
              <a:rPr lang="fr-FR" altLang="zh-CN" b="1" dirty="0">
                <a:latin typeface="+mn-ea"/>
              </a:rPr>
              <a:t>3. </a:t>
            </a:r>
            <a:r>
              <a:rPr lang="zh-CN" altLang="zh-CN" b="1" dirty="0">
                <a:latin typeface="+mn-ea"/>
              </a:rPr>
              <a:t>使用</a:t>
            </a:r>
            <a:r>
              <a:rPr lang="fr-FR" altLang="zh-CN" b="1" dirty="0">
                <a:latin typeface="+mn-ea"/>
              </a:rPr>
              <a:t>JavaScript</a:t>
            </a:r>
            <a:r>
              <a:rPr lang="zh-CN" altLang="zh-CN" b="1" dirty="0">
                <a:latin typeface="+mn-ea"/>
              </a:rPr>
              <a:t>调整</a:t>
            </a:r>
            <a:r>
              <a:rPr lang="fr-FR" altLang="zh-CN" b="1" dirty="0">
                <a:latin typeface="+mn-ea"/>
              </a:rPr>
              <a:t>html</a:t>
            </a:r>
            <a:r>
              <a:rPr lang="zh-CN" altLang="zh-CN" b="1" dirty="0">
                <a:latin typeface="+mn-ea"/>
              </a:rPr>
              <a:t>字号</a:t>
            </a:r>
          </a:p>
          <a:p>
            <a:pPr marL="0" indent="0">
              <a:buNone/>
            </a:pPr>
            <a:r>
              <a:rPr lang="zh-CN" altLang="zh-CN" dirty="0">
                <a:latin typeface="+mn-ea"/>
              </a:rPr>
              <a:t>使用媒体查询的方法调整</a:t>
            </a:r>
            <a:r>
              <a:rPr lang="en-US" altLang="zh-CN" dirty="0">
                <a:latin typeface="+mn-ea"/>
              </a:rPr>
              <a:t>html</a:t>
            </a:r>
            <a:r>
              <a:rPr lang="zh-CN" altLang="zh-CN" dirty="0">
                <a:latin typeface="+mn-ea"/>
              </a:rPr>
              <a:t>的字号只能对指定的屏幕分辨率进行调整字号，但不能对所有设备分辨率都能兼容适配。要适配所有设备分辨率，就要通过</a:t>
            </a:r>
            <a:r>
              <a:rPr lang="en-US" altLang="zh-CN" dirty="0">
                <a:latin typeface="+mn-ea"/>
              </a:rPr>
              <a:t>JavaScript</a:t>
            </a:r>
            <a:r>
              <a:rPr lang="zh-CN" altLang="zh-CN" dirty="0">
                <a:latin typeface="+mn-ea"/>
              </a:rPr>
              <a:t>代码去动态计算</a:t>
            </a:r>
            <a:r>
              <a:rPr lang="en-US" altLang="zh-CN" dirty="0">
                <a:latin typeface="+mn-ea"/>
              </a:rPr>
              <a:t>html</a:t>
            </a:r>
            <a:r>
              <a:rPr lang="zh-CN" altLang="zh-CN" dirty="0">
                <a:latin typeface="+mn-ea"/>
              </a:rPr>
              <a:t>根元素的</a:t>
            </a:r>
            <a:r>
              <a:rPr lang="en-US" altLang="zh-CN" dirty="0">
                <a:latin typeface="+mn-ea"/>
              </a:rPr>
              <a:t>font-size</a:t>
            </a:r>
            <a:r>
              <a:rPr lang="zh-CN" altLang="zh-CN" dirty="0">
                <a:latin typeface="+mn-ea"/>
              </a:rPr>
              <a:t>。</a:t>
            </a:r>
            <a:endParaRPr lang="en-US" altLang="zh-CN" dirty="0">
              <a:latin typeface="+mn-ea"/>
            </a:endParaRPr>
          </a:p>
          <a:p>
            <a:pPr marL="0" indent="0">
              <a:buNone/>
            </a:pPr>
            <a:endParaRPr lang="en-US" altLang="zh-CN" dirty="0">
              <a:latin typeface="+mn-ea"/>
            </a:endParaRPr>
          </a:p>
          <a:p>
            <a:pPr marL="0" indent="0">
              <a:buNone/>
            </a:pPr>
            <a:r>
              <a:rPr lang="zh-CN" altLang="zh-CN" dirty="0">
                <a:latin typeface="+mn-ea"/>
              </a:rPr>
              <a:t>例如，有一张移动端网页设计图使用的初始宽度为</a:t>
            </a:r>
            <a:r>
              <a:rPr lang="en-US" altLang="zh-CN" dirty="0">
                <a:latin typeface="+mn-ea"/>
              </a:rPr>
              <a:t>750px</a:t>
            </a:r>
            <a:r>
              <a:rPr lang="zh-CN" altLang="zh-CN" dirty="0">
                <a:latin typeface="+mn-ea"/>
              </a:rPr>
              <a:t>，使用</a:t>
            </a:r>
            <a:r>
              <a:rPr lang="zh-CN" altLang="en-US" dirty="0">
                <a:latin typeface="+mn-ea"/>
              </a:rPr>
              <a:t>已有</a:t>
            </a:r>
            <a:r>
              <a:rPr lang="zh-CN" altLang="zh-CN" dirty="0">
                <a:latin typeface="+mn-ea"/>
              </a:rPr>
              <a:t>的</a:t>
            </a:r>
            <a:r>
              <a:rPr lang="en-US" altLang="zh-CN" dirty="0">
                <a:latin typeface="+mn-ea"/>
              </a:rPr>
              <a:t>JavaScript</a:t>
            </a:r>
            <a:r>
              <a:rPr lang="zh-CN" altLang="zh-CN" dirty="0">
                <a:latin typeface="+mn-ea"/>
              </a:rPr>
              <a:t>代码把屏幕宽度分为</a:t>
            </a:r>
            <a:r>
              <a:rPr lang="en-US" altLang="zh-CN" dirty="0">
                <a:latin typeface="+mn-ea"/>
              </a:rPr>
              <a:t>10rem</a:t>
            </a:r>
            <a:r>
              <a:rPr lang="zh-CN" altLang="zh-CN" dirty="0">
                <a:latin typeface="+mn-ea"/>
              </a:rPr>
              <a:t>，则此时</a:t>
            </a:r>
            <a:r>
              <a:rPr lang="en-US" altLang="zh-CN" dirty="0">
                <a:latin typeface="+mn-ea"/>
              </a:rPr>
              <a:t>1rem</a:t>
            </a:r>
            <a:r>
              <a:rPr lang="zh-CN" altLang="zh-CN" dirty="0">
                <a:latin typeface="+mn-ea"/>
              </a:rPr>
              <a:t>对应</a:t>
            </a:r>
            <a:r>
              <a:rPr lang="en-US" altLang="zh-CN" dirty="0">
                <a:latin typeface="+mn-ea"/>
              </a:rPr>
              <a:t>75px</a:t>
            </a:r>
            <a:r>
              <a:rPr lang="zh-CN" altLang="zh-CN" dirty="0">
                <a:latin typeface="+mn-ea"/>
              </a:rPr>
              <a:t>。可将设计图中以</a:t>
            </a:r>
            <a:r>
              <a:rPr lang="en-US" altLang="zh-CN" dirty="0" err="1">
                <a:latin typeface="+mn-ea"/>
              </a:rPr>
              <a:t>px</a:t>
            </a:r>
            <a:r>
              <a:rPr lang="zh-CN" altLang="zh-CN" dirty="0">
                <a:latin typeface="+mn-ea"/>
              </a:rPr>
              <a:t>为单位的各元素尺寸除以</a:t>
            </a:r>
            <a:r>
              <a:rPr lang="en-US" altLang="zh-CN" dirty="0">
                <a:latin typeface="+mn-ea"/>
              </a:rPr>
              <a:t>75</a:t>
            </a:r>
            <a:r>
              <a:rPr lang="zh-CN" altLang="zh-CN" dirty="0">
                <a:latin typeface="+mn-ea"/>
              </a:rPr>
              <a:t>，换算为</a:t>
            </a:r>
            <a:r>
              <a:rPr lang="en-US" altLang="zh-CN" dirty="0">
                <a:latin typeface="+mn-ea"/>
              </a:rPr>
              <a:t>rem</a:t>
            </a:r>
            <a:r>
              <a:rPr lang="zh-CN" altLang="zh-CN" dirty="0">
                <a:latin typeface="+mn-ea"/>
              </a:rPr>
              <a:t>单位。例如某元素在设计图中的宽度为</a:t>
            </a:r>
            <a:r>
              <a:rPr lang="en-US" altLang="zh-CN" dirty="0">
                <a:latin typeface="+mn-ea"/>
              </a:rPr>
              <a:t>120px</a:t>
            </a:r>
            <a:r>
              <a:rPr lang="zh-CN" altLang="zh-CN" dirty="0">
                <a:latin typeface="+mn-ea"/>
              </a:rPr>
              <a:t>，则可用以下的代码转换为</a:t>
            </a:r>
            <a:r>
              <a:rPr lang="en-US" altLang="zh-CN" dirty="0">
                <a:latin typeface="+mn-ea"/>
              </a:rPr>
              <a:t>rem</a:t>
            </a:r>
            <a:r>
              <a:rPr lang="zh-CN" altLang="zh-CN" dirty="0">
                <a:latin typeface="+mn-ea"/>
              </a:rPr>
              <a:t>单位的宽度：</a:t>
            </a:r>
          </a:p>
          <a:p>
            <a:pPr marL="0" indent="0"/>
            <a:endParaRPr lang="zh-CN" altLang="zh-CN" dirty="0">
              <a:latin typeface="+mn-ea"/>
            </a:endParaRPr>
          </a:p>
        </p:txBody>
      </p:sp>
      <p:sp>
        <p:nvSpPr>
          <p:cNvPr id="111620" name="AutoShape 5"/>
          <p:cNvSpPr>
            <a:spLocks noChangeArrowheads="1"/>
          </p:cNvSpPr>
          <p:nvPr/>
        </p:nvSpPr>
        <p:spPr bwMode="gray">
          <a:xfrm>
            <a:off x="3506093" y="5553311"/>
            <a:ext cx="3384550" cy="5730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it-IT" altLang="zh-CN" sz="1800" dirty="0">
                <a:solidFill>
                  <a:schemeClr val="accent2"/>
                </a:solidFill>
                <a:latin typeface="Arial" panose="020B0604020202020204" pitchFamily="34" charset="0"/>
              </a:rPr>
              <a:t>width:calc((120 / 75) * 1rem);</a:t>
            </a:r>
          </a:p>
        </p:txBody>
      </p:sp>
      <p:sp>
        <p:nvSpPr>
          <p:cNvPr id="2" name="标题 1"/>
          <p:cNvSpPr>
            <a:spLocks noGrp="1"/>
          </p:cNvSpPr>
          <p:nvPr>
            <p:ph type="title"/>
          </p:nvPr>
        </p:nvSpPr>
        <p:spPr/>
        <p:txBody>
          <a:bodyPr/>
          <a:lstStyle/>
          <a:p>
            <a:r>
              <a:rPr lang="en-US" altLang="zh-CN" dirty="0"/>
              <a:t>5.6.3 </a:t>
            </a:r>
            <a:r>
              <a:rPr lang="zh-CN" altLang="en-US" dirty="0"/>
              <a:t>自适应</a:t>
            </a:r>
            <a:r>
              <a:rPr lang="zh-CN" altLang="en-US" dirty="0" smtClean="0"/>
              <a:t>布局</a:t>
            </a:r>
            <a:endParaRPr lang="zh-CN" altLang="en-US" dirty="0"/>
          </a:p>
        </p:txBody>
      </p:sp>
    </p:spTree>
    <p:extLst>
      <p:ext uri="{BB962C8B-B14F-4D97-AF65-F5344CB8AC3E}">
        <p14:creationId xmlns:p14="http://schemas.microsoft.com/office/powerpoint/2010/main" val="1543562745"/>
      </p:ext>
    </p:extLst>
  </p:cSld>
  <p:clrMapOvr>
    <a:masterClrMapping/>
  </p:clrMapOvr>
  <p:transition>
    <p:pull/>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67218" y="252899"/>
            <a:ext cx="8393113" cy="458788"/>
          </a:xfrm>
        </p:spPr>
        <p:txBody>
          <a:bodyPr/>
          <a:lstStyle/>
          <a:p>
            <a:pPr eaLnBrk="1" hangingPunct="1">
              <a:defRPr/>
            </a:pPr>
            <a:r>
              <a:rPr lang="en-US" altLang="zh-CN" dirty="0">
                <a:latin typeface="+mj-ea"/>
              </a:rPr>
              <a:t>5.7  </a:t>
            </a:r>
            <a:r>
              <a:rPr lang="zh-CN" altLang="en-US" dirty="0">
                <a:latin typeface="+mj-ea"/>
              </a:rPr>
              <a:t>移动端网页布局案例实战</a:t>
            </a:r>
            <a:endParaRPr lang="zh-CN" altLang="en-US" dirty="0" smtClean="0">
              <a:latin typeface="+mj-ea"/>
            </a:endParaRPr>
          </a:p>
        </p:txBody>
      </p:sp>
      <p:sp>
        <p:nvSpPr>
          <p:cNvPr id="33797" name="Rectangle 5"/>
          <p:cNvSpPr>
            <a:spLocks noGrp="1" noChangeArrowheads="1"/>
          </p:cNvSpPr>
          <p:nvPr>
            <p:ph type="body" idx="1"/>
          </p:nvPr>
        </p:nvSpPr>
        <p:spPr>
          <a:xfrm>
            <a:off x="1467218" y="765175"/>
            <a:ext cx="9311683" cy="1384300"/>
          </a:xfrm>
        </p:spPr>
        <p:txBody>
          <a:bodyPr/>
          <a:lstStyle/>
          <a:p>
            <a:pPr marL="0" indent="0">
              <a:buNone/>
            </a:pPr>
            <a:r>
              <a:rPr lang="zh-CN" altLang="zh-CN" dirty="0">
                <a:latin typeface="+mn-ea"/>
              </a:rPr>
              <a:t>本节以天猫网站首页的移动端布局为例，首先介绍相关的准备工作，包括使用</a:t>
            </a:r>
            <a:r>
              <a:rPr lang="en-US" altLang="zh-CN" dirty="0">
                <a:latin typeface="+mn-ea"/>
              </a:rPr>
              <a:t>PC</a:t>
            </a:r>
            <a:r>
              <a:rPr lang="zh-CN" altLang="zh-CN" dirty="0">
                <a:latin typeface="+mn-ea"/>
              </a:rPr>
              <a:t>端浏览器模拟移动端屏幕的方法、通用代码准备等，然后从几个大的步骤分解该案例移动端布局的主要过程。</a:t>
            </a:r>
          </a:p>
          <a:p>
            <a:pPr marL="0" indent="0"/>
            <a:endParaRPr lang="zh-CN" altLang="zh-CN" dirty="0">
              <a:latin typeface="+mn-ea"/>
            </a:endParaRPr>
          </a:p>
        </p:txBody>
      </p:sp>
      <p:pic>
        <p:nvPicPr>
          <p:cNvPr id="11264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852" y="2121873"/>
            <a:ext cx="734536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Box 1"/>
          <p:cNvSpPr txBox="1">
            <a:spLocks noChangeArrowheads="1"/>
          </p:cNvSpPr>
          <p:nvPr/>
        </p:nvSpPr>
        <p:spPr bwMode="auto">
          <a:xfrm>
            <a:off x="4153695" y="6045200"/>
            <a:ext cx="3603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en-US" altLang="zh-CN" sz="2000"/>
              <a:t>chrome</a:t>
            </a:r>
            <a:r>
              <a:rPr lang="zh-CN" altLang="zh-CN" sz="2000"/>
              <a:t>浏览器模拟移动端效果</a:t>
            </a:r>
            <a:endParaRPr lang="zh-CN" altLang="en-US" sz="2000"/>
          </a:p>
        </p:txBody>
      </p:sp>
    </p:spTree>
    <p:extLst>
      <p:ext uri="{BB962C8B-B14F-4D97-AF65-F5344CB8AC3E}">
        <p14:creationId xmlns:p14="http://schemas.microsoft.com/office/powerpoint/2010/main" val="162309295"/>
      </p:ext>
    </p:extLst>
  </p:cSld>
  <p:clrMapOvr>
    <a:masterClrMapping/>
  </p:clrMapOvr>
  <p:transition>
    <p:pull/>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图片 -2147482623" descr="20141003424H6D08D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3662" y="1520031"/>
            <a:ext cx="444500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945727"/>
      </p:ext>
    </p:extLst>
  </p:cSld>
  <p:clrMapOvr>
    <a:masterClrMapping/>
  </p:clrMapOvr>
  <p:transition>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4" y="228600"/>
            <a:ext cx="8954642" cy="4640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latin typeface="+mj-ea"/>
              </a:rPr>
              <a:t>5.1.3  HTML5</a:t>
            </a:r>
            <a:r>
              <a:rPr lang="zh-CN" altLang="en-US" dirty="0">
                <a:latin typeface="+mj-ea"/>
              </a:rPr>
              <a:t>语义化</a:t>
            </a:r>
            <a:r>
              <a:rPr lang="zh-CN" altLang="en-US" dirty="0" smtClean="0">
                <a:latin typeface="+mj-ea"/>
              </a:rPr>
              <a:t>标签</a:t>
            </a:r>
            <a:endParaRPr lang="zh-CN" altLang="en-US" dirty="0">
              <a:latin typeface="+mj-ea"/>
            </a:endParaRPr>
          </a:p>
        </p:txBody>
      </p:sp>
      <p:sp>
        <p:nvSpPr>
          <p:cNvPr id="33797" name="Rectangle 5"/>
          <p:cNvSpPr>
            <a:spLocks noGrp="1" noChangeArrowheads="1"/>
          </p:cNvSpPr>
          <p:nvPr>
            <p:ph type="body" idx="1"/>
          </p:nvPr>
        </p:nvSpPr>
        <p:spPr>
          <a:xfrm>
            <a:off x="1489869" y="931873"/>
            <a:ext cx="9145016" cy="14890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2. &lt;figure&gt;</a:t>
            </a:r>
            <a:r>
              <a:rPr lang="zh-CN" altLang="zh-CN" dirty="0">
                <a:latin typeface="+mn-ea"/>
              </a:rPr>
              <a:t>标签</a:t>
            </a:r>
          </a:p>
          <a:p>
            <a:pPr marL="0" indent="0">
              <a:buNone/>
            </a:pPr>
            <a:r>
              <a:rPr lang="en-US" altLang="zh-CN" dirty="0">
                <a:latin typeface="+mn-ea"/>
              </a:rPr>
              <a:t>&lt;figure&gt; </a:t>
            </a:r>
            <a:r>
              <a:rPr lang="zh-CN" altLang="zh-CN" dirty="0">
                <a:latin typeface="+mn-ea"/>
              </a:rPr>
              <a:t>标签用于对元素进行组合，它规定独立的流内容（图像、图表、照片、代码等等）。</a:t>
            </a:r>
            <a:r>
              <a:rPr lang="en-US" altLang="zh-CN" dirty="0">
                <a:latin typeface="+mn-ea"/>
              </a:rPr>
              <a:t>&lt;figure&gt; </a:t>
            </a:r>
            <a:r>
              <a:rPr lang="zh-CN" altLang="zh-CN" dirty="0">
                <a:latin typeface="+mn-ea"/>
              </a:rPr>
              <a:t>元素的内容应该与主内容相关，同时元素的位置相对于主内容是独立的。</a:t>
            </a:r>
          </a:p>
        </p:txBody>
      </p:sp>
      <p:sp>
        <p:nvSpPr>
          <p:cNvPr id="11268" name="AutoShape 5"/>
          <p:cNvSpPr>
            <a:spLocks noChangeArrowheads="1"/>
          </p:cNvSpPr>
          <p:nvPr/>
        </p:nvSpPr>
        <p:spPr bwMode="gray">
          <a:xfrm>
            <a:off x="1634332" y="2852936"/>
            <a:ext cx="9504609" cy="191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r>
              <a:rPr kumimoji="1" lang="en-US" altLang="zh-CN" sz="2000" b="1" dirty="0">
                <a:solidFill>
                  <a:schemeClr val="accent2"/>
                </a:solidFill>
                <a:latin typeface="+mn-ea"/>
                <a:ea typeface="+mn-ea"/>
              </a:rPr>
              <a:t>&lt;figure&gt;</a:t>
            </a:r>
          </a:p>
          <a:p>
            <a:r>
              <a:rPr kumimoji="1" lang="en-US" altLang="zh-CN" sz="2000" b="1" dirty="0">
                <a:solidFill>
                  <a:schemeClr val="accent2"/>
                </a:solidFill>
                <a:latin typeface="+mn-ea"/>
                <a:ea typeface="+mn-ea"/>
              </a:rPr>
              <a:t>	&lt;</a:t>
            </a:r>
            <a:r>
              <a:rPr kumimoji="1" lang="en-US" altLang="zh-CN" sz="2000" b="1" dirty="0" err="1">
                <a:solidFill>
                  <a:schemeClr val="accent2"/>
                </a:solidFill>
                <a:latin typeface="+mn-ea"/>
                <a:ea typeface="+mn-ea"/>
              </a:rPr>
              <a:t>figcaption</a:t>
            </a:r>
            <a:r>
              <a:rPr kumimoji="1" lang="en-US" altLang="zh-CN" sz="2000" b="1" dirty="0">
                <a:solidFill>
                  <a:schemeClr val="accent2"/>
                </a:solidFill>
                <a:latin typeface="+mn-ea"/>
                <a:ea typeface="+mn-ea"/>
              </a:rPr>
              <a:t>&gt;</a:t>
            </a:r>
            <a:r>
              <a:rPr kumimoji="1" lang="zh-CN" altLang="en-US" sz="2000" b="1" dirty="0">
                <a:solidFill>
                  <a:schemeClr val="accent2"/>
                </a:solidFill>
                <a:latin typeface="+mn-ea"/>
                <a:ea typeface="+mn-ea"/>
              </a:rPr>
              <a:t>美图集锦</a:t>
            </a:r>
            <a:r>
              <a:rPr kumimoji="1" lang="en-US" altLang="zh-CN" sz="2000" b="1" dirty="0">
                <a:solidFill>
                  <a:schemeClr val="accent2"/>
                </a:solidFill>
                <a:latin typeface="+mn-ea"/>
                <a:ea typeface="+mn-ea"/>
              </a:rPr>
              <a:t>&lt;/</a:t>
            </a:r>
            <a:r>
              <a:rPr kumimoji="1" lang="en-US" altLang="zh-CN" sz="2000" b="1" dirty="0" err="1">
                <a:solidFill>
                  <a:schemeClr val="accent2"/>
                </a:solidFill>
                <a:latin typeface="+mn-ea"/>
                <a:ea typeface="+mn-ea"/>
              </a:rPr>
              <a:t>figcaption</a:t>
            </a:r>
            <a:r>
              <a:rPr kumimoji="1" lang="en-US" altLang="zh-CN" sz="2000" b="1" dirty="0">
                <a:solidFill>
                  <a:schemeClr val="accent2"/>
                </a:solidFill>
                <a:latin typeface="+mn-ea"/>
                <a:ea typeface="+mn-ea"/>
              </a:rPr>
              <a:t>&gt;  &lt;!--</a:t>
            </a:r>
            <a:r>
              <a:rPr kumimoji="1" lang="zh-CN" altLang="en-US" sz="2000" b="1" dirty="0">
                <a:solidFill>
                  <a:schemeClr val="accent2"/>
                </a:solidFill>
                <a:latin typeface="+mn-ea"/>
                <a:ea typeface="+mn-ea"/>
              </a:rPr>
              <a:t>定义</a:t>
            </a:r>
            <a:r>
              <a:rPr kumimoji="1" lang="en-US" altLang="zh-CN" sz="2000" b="1" dirty="0">
                <a:solidFill>
                  <a:schemeClr val="accent2"/>
                </a:solidFill>
                <a:latin typeface="+mn-ea"/>
                <a:ea typeface="+mn-ea"/>
              </a:rPr>
              <a:t>figure</a:t>
            </a:r>
            <a:r>
              <a:rPr kumimoji="1" lang="zh-CN" altLang="en-US" sz="2000" b="1" dirty="0">
                <a:solidFill>
                  <a:schemeClr val="accent2"/>
                </a:solidFill>
                <a:latin typeface="+mn-ea"/>
                <a:ea typeface="+mn-ea"/>
              </a:rPr>
              <a:t>元素中的标题</a:t>
            </a:r>
            <a:r>
              <a:rPr kumimoji="1" lang="en-US" altLang="zh-CN" sz="2000" b="1" dirty="0">
                <a:solidFill>
                  <a:schemeClr val="accent2"/>
                </a:solidFill>
                <a:latin typeface="+mn-ea"/>
                <a:ea typeface="+mn-ea"/>
              </a:rPr>
              <a:t>--&gt;</a:t>
            </a:r>
          </a:p>
          <a:p>
            <a:r>
              <a:rPr kumimoji="1" lang="en-US" altLang="zh-CN" sz="2000" b="1" dirty="0">
                <a:solidFill>
                  <a:schemeClr val="accent2"/>
                </a:solidFill>
                <a:latin typeface="+mn-ea"/>
                <a:ea typeface="+mn-ea"/>
              </a:rPr>
              <a:t>	&lt;</a:t>
            </a:r>
            <a:r>
              <a:rPr kumimoji="1" lang="en-US" altLang="zh-CN" sz="2000" b="1" dirty="0" err="1">
                <a:solidFill>
                  <a:schemeClr val="accent2"/>
                </a:solidFill>
                <a:latin typeface="+mn-ea"/>
                <a:ea typeface="+mn-ea"/>
              </a:rPr>
              <a:t>img</a:t>
            </a:r>
            <a:r>
              <a:rPr kumimoji="1" lang="en-US" altLang="zh-CN" sz="2000" b="1" dirty="0">
                <a:solidFill>
                  <a:schemeClr val="accent2"/>
                </a:solidFill>
                <a:latin typeface="+mn-ea"/>
                <a:ea typeface="+mn-ea"/>
              </a:rPr>
              <a:t> </a:t>
            </a:r>
            <a:r>
              <a:rPr kumimoji="1" lang="en-US" altLang="zh-CN" sz="2000" b="1" dirty="0" err="1">
                <a:solidFill>
                  <a:schemeClr val="accent2"/>
                </a:solidFill>
                <a:latin typeface="+mn-ea"/>
                <a:ea typeface="+mn-ea"/>
              </a:rPr>
              <a:t>src</a:t>
            </a:r>
            <a:r>
              <a:rPr kumimoji="1" lang="en-US" altLang="zh-CN" sz="2000" b="1" dirty="0">
                <a:solidFill>
                  <a:schemeClr val="accent2"/>
                </a:solidFill>
                <a:latin typeface="+mn-ea"/>
                <a:ea typeface="+mn-ea"/>
              </a:rPr>
              <a:t>="images/01.png" alt="</a:t>
            </a:r>
            <a:r>
              <a:rPr kumimoji="1" lang="zh-CN" altLang="en-US" sz="2000" b="1" dirty="0">
                <a:solidFill>
                  <a:schemeClr val="accent2"/>
                </a:solidFill>
                <a:latin typeface="+mn-ea"/>
                <a:ea typeface="+mn-ea"/>
              </a:rPr>
              <a:t>图像</a:t>
            </a:r>
            <a:r>
              <a:rPr kumimoji="1" lang="en-US" altLang="zh-CN" sz="2000" b="1" dirty="0">
                <a:solidFill>
                  <a:schemeClr val="accent2"/>
                </a:solidFill>
                <a:latin typeface="+mn-ea"/>
                <a:ea typeface="+mn-ea"/>
              </a:rPr>
              <a:t>1"&gt;</a:t>
            </a:r>
          </a:p>
          <a:p>
            <a:r>
              <a:rPr kumimoji="1" lang="en-US" altLang="zh-CN" sz="2000" b="1" dirty="0">
                <a:solidFill>
                  <a:schemeClr val="accent2"/>
                </a:solidFill>
                <a:latin typeface="+mn-ea"/>
                <a:ea typeface="+mn-ea"/>
              </a:rPr>
              <a:t>	&lt;</a:t>
            </a:r>
            <a:r>
              <a:rPr kumimoji="1" lang="en-US" altLang="zh-CN" sz="2000" b="1" dirty="0" err="1">
                <a:solidFill>
                  <a:schemeClr val="accent2"/>
                </a:solidFill>
                <a:latin typeface="+mn-ea"/>
                <a:ea typeface="+mn-ea"/>
              </a:rPr>
              <a:t>img</a:t>
            </a:r>
            <a:r>
              <a:rPr kumimoji="1" lang="en-US" altLang="zh-CN" sz="2000" b="1" dirty="0">
                <a:solidFill>
                  <a:schemeClr val="accent2"/>
                </a:solidFill>
                <a:latin typeface="+mn-ea"/>
                <a:ea typeface="+mn-ea"/>
              </a:rPr>
              <a:t> </a:t>
            </a:r>
            <a:r>
              <a:rPr kumimoji="1" lang="en-US" altLang="zh-CN" sz="2000" b="1" dirty="0" err="1">
                <a:solidFill>
                  <a:schemeClr val="accent2"/>
                </a:solidFill>
                <a:latin typeface="+mn-ea"/>
                <a:ea typeface="+mn-ea"/>
              </a:rPr>
              <a:t>src</a:t>
            </a:r>
            <a:r>
              <a:rPr kumimoji="1" lang="en-US" altLang="zh-CN" sz="2000" b="1" dirty="0">
                <a:solidFill>
                  <a:schemeClr val="accent2"/>
                </a:solidFill>
                <a:latin typeface="+mn-ea"/>
                <a:ea typeface="+mn-ea"/>
              </a:rPr>
              <a:t>="images/02.png" alt="</a:t>
            </a:r>
            <a:r>
              <a:rPr kumimoji="1" lang="zh-CN" altLang="en-US" sz="2000" b="1" dirty="0">
                <a:solidFill>
                  <a:schemeClr val="accent2"/>
                </a:solidFill>
                <a:latin typeface="+mn-ea"/>
                <a:ea typeface="+mn-ea"/>
              </a:rPr>
              <a:t>图像</a:t>
            </a:r>
            <a:r>
              <a:rPr kumimoji="1" lang="en-US" altLang="zh-CN" sz="2000" b="1" dirty="0">
                <a:solidFill>
                  <a:schemeClr val="accent2"/>
                </a:solidFill>
                <a:latin typeface="+mn-ea"/>
                <a:ea typeface="+mn-ea"/>
              </a:rPr>
              <a:t>2"&gt;</a:t>
            </a:r>
          </a:p>
          <a:p>
            <a:r>
              <a:rPr kumimoji="1" lang="en-US" altLang="zh-CN" sz="2000" b="1" dirty="0">
                <a:solidFill>
                  <a:schemeClr val="accent2"/>
                </a:solidFill>
                <a:latin typeface="+mn-ea"/>
                <a:ea typeface="+mn-ea"/>
              </a:rPr>
              <a:t>&lt;/figure&gt;</a:t>
            </a:r>
          </a:p>
          <a:p>
            <a:endParaRPr kumimoji="1" lang="en-US" altLang="zh-CN" sz="2000" b="1" dirty="0">
              <a:solidFill>
                <a:schemeClr val="accent2"/>
              </a:solidFill>
              <a:latin typeface="+mn-ea"/>
              <a:ea typeface="+mn-ea"/>
            </a:endParaRPr>
          </a:p>
        </p:txBody>
      </p:sp>
    </p:spTree>
    <p:extLst>
      <p:ext uri="{BB962C8B-B14F-4D97-AF65-F5344CB8AC3E}">
        <p14:creationId xmlns:p14="http://schemas.microsoft.com/office/powerpoint/2010/main" val="3162154847"/>
      </p:ext>
    </p:extLst>
  </p:cSld>
  <p:clrMapOvr>
    <a:masterClrMapping/>
  </p:clrMapOvr>
  <p:transition>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2" y="228600"/>
            <a:ext cx="8882634" cy="536576"/>
          </a:xfrm>
        </p:spPr>
        <p:txBody>
          <a:bodyPr/>
          <a:lstStyle/>
          <a:p>
            <a:pPr eaLnBrk="1" hangingPunct="1">
              <a:defRPr/>
            </a:pPr>
            <a:r>
              <a:rPr lang="en-US" altLang="zh-CN" dirty="0">
                <a:latin typeface="+mj-ea"/>
              </a:rPr>
              <a:t>5.1.3  HTML5</a:t>
            </a:r>
            <a:r>
              <a:rPr lang="zh-CN" altLang="en-US" dirty="0">
                <a:latin typeface="+mj-ea"/>
              </a:rPr>
              <a:t>语义化</a:t>
            </a:r>
            <a:r>
              <a:rPr lang="zh-CN" altLang="en-US" dirty="0" smtClean="0">
                <a:latin typeface="+mj-ea"/>
              </a:rPr>
              <a:t>标签</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481331" y="954089"/>
            <a:ext cx="8820719" cy="182684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3. &lt;time&gt;</a:t>
            </a:r>
            <a:r>
              <a:rPr lang="zh-CN" altLang="zh-CN" dirty="0">
                <a:latin typeface="+mn-ea"/>
              </a:rPr>
              <a:t>标签</a:t>
            </a:r>
          </a:p>
          <a:p>
            <a:pPr marL="0" indent="0">
              <a:buNone/>
            </a:pPr>
            <a:r>
              <a:rPr lang="en-US" altLang="zh-CN" dirty="0">
                <a:latin typeface="+mn-ea"/>
              </a:rPr>
              <a:t>&lt;time&gt;</a:t>
            </a:r>
            <a:r>
              <a:rPr lang="zh-CN" altLang="zh-CN" dirty="0">
                <a:latin typeface="+mn-ea"/>
              </a:rPr>
              <a:t>标签定义公历的时间（</a:t>
            </a:r>
            <a:r>
              <a:rPr lang="en-US" altLang="zh-CN" dirty="0">
                <a:latin typeface="+mn-ea"/>
              </a:rPr>
              <a:t>24 </a:t>
            </a:r>
            <a:r>
              <a:rPr lang="zh-CN" altLang="zh-CN" dirty="0">
                <a:latin typeface="+mn-ea"/>
              </a:rPr>
              <a:t>小时制）或日期，时间和时区偏移是可选的。该元素能够以机器可读的方式对日期和时间进行编码，用户代理能够把生日提醒或排定的事件添加到用户日程表中，搜索引擎能够生成更智能的搜索结果。</a:t>
            </a:r>
          </a:p>
        </p:txBody>
      </p:sp>
      <p:pic>
        <p:nvPicPr>
          <p:cNvPr id="122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784" y="2708920"/>
            <a:ext cx="8151812"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12293" name="AutoShape 5"/>
          <p:cNvSpPr>
            <a:spLocks noChangeArrowheads="1"/>
          </p:cNvSpPr>
          <p:nvPr/>
        </p:nvSpPr>
        <p:spPr bwMode="gray">
          <a:xfrm>
            <a:off x="1822192" y="4869160"/>
            <a:ext cx="8102600" cy="100811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&lt;p&gt;</a:t>
            </a:r>
            <a:r>
              <a:rPr kumimoji="1" lang="zh-CN" altLang="en-US" sz="2000" dirty="0">
                <a:solidFill>
                  <a:schemeClr val="accent2"/>
                </a:solidFill>
                <a:latin typeface="Arial" panose="020B0604020202020204" pitchFamily="34" charset="0"/>
              </a:rPr>
              <a:t>我们每天早上</a:t>
            </a:r>
            <a:r>
              <a:rPr kumimoji="1" lang="en-US" altLang="zh-CN" sz="2000" dirty="0">
                <a:solidFill>
                  <a:schemeClr val="accent2"/>
                </a:solidFill>
                <a:latin typeface="Arial" panose="020B0604020202020204" pitchFamily="34" charset="0"/>
              </a:rPr>
              <a:t>&lt;time&gt;6:00&lt;/time&gt;</a:t>
            </a:r>
            <a:r>
              <a:rPr kumimoji="1" lang="zh-CN" altLang="en-US" sz="2000" dirty="0">
                <a:solidFill>
                  <a:schemeClr val="accent2"/>
                </a:solidFill>
                <a:latin typeface="Arial" panose="020B0604020202020204" pitchFamily="34" charset="0"/>
              </a:rPr>
              <a:t>起床</a:t>
            </a:r>
            <a:r>
              <a:rPr kumimoji="1" lang="en-US" altLang="zh-CN" sz="2000" dirty="0">
                <a:solidFill>
                  <a:schemeClr val="accent2"/>
                </a:solidFill>
                <a:latin typeface="Arial" panose="020B0604020202020204" pitchFamily="34" charset="0"/>
              </a:rPr>
              <a:t>&lt;/p&gt;</a:t>
            </a:r>
          </a:p>
          <a:p>
            <a:pPr eaLnBrk="1" hangingPunct="1"/>
            <a:r>
              <a:rPr kumimoji="1" lang="en-US" altLang="zh-CN" sz="2000" dirty="0" smtClean="0">
                <a:solidFill>
                  <a:schemeClr val="accent2"/>
                </a:solidFill>
                <a:latin typeface="Arial" panose="020B0604020202020204" pitchFamily="34" charset="0"/>
              </a:rPr>
              <a:t>&lt;</a:t>
            </a:r>
            <a:r>
              <a:rPr kumimoji="1" lang="en-US" altLang="zh-CN" sz="2000" dirty="0">
                <a:solidFill>
                  <a:schemeClr val="accent2"/>
                </a:solidFill>
                <a:latin typeface="Arial" panose="020B0604020202020204" pitchFamily="34" charset="0"/>
              </a:rPr>
              <a:t>p&gt;</a:t>
            </a:r>
            <a:r>
              <a:rPr kumimoji="1" lang="zh-CN" altLang="en-US" sz="2000" dirty="0">
                <a:solidFill>
                  <a:schemeClr val="accent2"/>
                </a:solidFill>
                <a:latin typeface="Arial" panose="020B0604020202020204" pitchFamily="34" charset="0"/>
              </a:rPr>
              <a:t>我在 </a:t>
            </a:r>
            <a:r>
              <a:rPr kumimoji="1" lang="en-US" altLang="zh-CN" sz="2000" dirty="0">
                <a:solidFill>
                  <a:schemeClr val="accent2"/>
                </a:solidFill>
                <a:latin typeface="Arial" panose="020B0604020202020204" pitchFamily="34" charset="0"/>
              </a:rPr>
              <a:t>&lt;time </a:t>
            </a:r>
            <a:r>
              <a:rPr kumimoji="1" lang="en-US" altLang="zh-CN" sz="2000" dirty="0" err="1">
                <a:solidFill>
                  <a:schemeClr val="accent2"/>
                </a:solidFill>
                <a:latin typeface="Arial" panose="020B0604020202020204" pitchFamily="34" charset="0"/>
              </a:rPr>
              <a:t>datetime</a:t>
            </a:r>
            <a:r>
              <a:rPr kumimoji="1" lang="en-US" altLang="zh-CN" sz="2000" dirty="0">
                <a:solidFill>
                  <a:schemeClr val="accent2"/>
                </a:solidFill>
                <a:latin typeface="Arial" panose="020B0604020202020204" pitchFamily="34" charset="0"/>
              </a:rPr>
              <a:t>="</a:t>
            </a:r>
            <a:r>
              <a:rPr kumimoji="1" lang="en-US" altLang="zh-CN" sz="2000" dirty="0" smtClean="0">
                <a:solidFill>
                  <a:schemeClr val="accent2"/>
                </a:solidFill>
                <a:latin typeface="Arial" panose="020B0604020202020204" pitchFamily="34" charset="0"/>
              </a:rPr>
              <a:t>2020-02-14</a:t>
            </a:r>
            <a:r>
              <a:rPr kumimoji="1" lang="en-US" altLang="zh-CN" sz="2000" dirty="0">
                <a:solidFill>
                  <a:schemeClr val="accent2"/>
                </a:solidFill>
                <a:latin typeface="Arial" panose="020B0604020202020204" pitchFamily="34" charset="0"/>
              </a:rPr>
              <a:t>"&gt;</a:t>
            </a:r>
            <a:r>
              <a:rPr kumimoji="1" lang="zh-CN" altLang="en-US" sz="2000" dirty="0">
                <a:solidFill>
                  <a:schemeClr val="accent2"/>
                </a:solidFill>
                <a:latin typeface="Arial" panose="020B0604020202020204" pitchFamily="34" charset="0"/>
              </a:rPr>
              <a:t>情人节</a:t>
            </a:r>
            <a:r>
              <a:rPr kumimoji="1" lang="en-US" altLang="zh-CN" sz="2000" dirty="0">
                <a:solidFill>
                  <a:schemeClr val="accent2"/>
                </a:solidFill>
                <a:latin typeface="Arial" panose="020B0604020202020204" pitchFamily="34" charset="0"/>
              </a:rPr>
              <a:t>&lt;/time&gt; </a:t>
            </a:r>
            <a:r>
              <a:rPr kumimoji="1" lang="zh-CN" altLang="en-US" sz="2000" dirty="0">
                <a:solidFill>
                  <a:schemeClr val="accent2"/>
                </a:solidFill>
                <a:latin typeface="Arial" panose="020B0604020202020204" pitchFamily="34" charset="0"/>
              </a:rPr>
              <a:t>有个</a:t>
            </a:r>
            <a:r>
              <a:rPr kumimoji="1" lang="zh-CN" altLang="en-US" sz="2000" dirty="0" smtClean="0">
                <a:solidFill>
                  <a:schemeClr val="accent2"/>
                </a:solidFill>
                <a:latin typeface="Arial" panose="020B0604020202020204" pitchFamily="34" charset="0"/>
              </a:rPr>
              <a:t>约会</a:t>
            </a:r>
            <a:r>
              <a:rPr kumimoji="1" lang="en-US" altLang="zh-CN" sz="2000" dirty="0" smtClean="0">
                <a:solidFill>
                  <a:schemeClr val="accent2"/>
                </a:solidFill>
                <a:latin typeface="Arial" panose="020B0604020202020204" pitchFamily="34" charset="0"/>
              </a:rPr>
              <a:t>&lt;/</a:t>
            </a:r>
            <a:r>
              <a:rPr kumimoji="1" lang="en-US" altLang="zh-CN" sz="2000" dirty="0">
                <a:solidFill>
                  <a:schemeClr val="accent2"/>
                </a:solidFill>
                <a:latin typeface="Arial" panose="020B0604020202020204" pitchFamily="34" charset="0"/>
              </a:rPr>
              <a:t>p&gt;</a:t>
            </a:r>
          </a:p>
        </p:txBody>
      </p:sp>
    </p:spTree>
    <p:extLst>
      <p:ext uri="{BB962C8B-B14F-4D97-AF65-F5344CB8AC3E}">
        <p14:creationId xmlns:p14="http://schemas.microsoft.com/office/powerpoint/2010/main" val="3129857412"/>
      </p:ext>
    </p:extLst>
  </p:cSld>
  <p:clrMapOvr>
    <a:masterClrMapping/>
  </p:clrMapOvr>
  <p:transition>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1" y="228600"/>
            <a:ext cx="8954642" cy="536576"/>
          </a:xfrm>
        </p:spPr>
        <p:txBody>
          <a:bodyPr/>
          <a:lstStyle/>
          <a:p>
            <a:pPr eaLnBrk="1" hangingPunct="1">
              <a:defRPr/>
            </a:pPr>
            <a:r>
              <a:rPr lang="en-US" altLang="zh-CN" dirty="0">
                <a:latin typeface="+mj-ea"/>
              </a:rPr>
              <a:t>5.1.3  HTML5</a:t>
            </a:r>
            <a:r>
              <a:rPr lang="zh-CN" altLang="en-US" dirty="0">
                <a:latin typeface="+mj-ea"/>
              </a:rPr>
              <a:t>语义化标签</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850231" y="765177"/>
            <a:ext cx="8388350" cy="16557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4. &lt;datalist&gt;</a:t>
            </a:r>
            <a:r>
              <a:rPr lang="zh-CN" altLang="zh-CN" dirty="0">
                <a:latin typeface="+mn-ea"/>
              </a:rPr>
              <a:t>标签</a:t>
            </a:r>
          </a:p>
          <a:p>
            <a:pPr marL="0" indent="0">
              <a:buNone/>
            </a:pPr>
            <a:r>
              <a:rPr lang="fr-FR" altLang="zh-CN" dirty="0">
                <a:latin typeface="+mn-ea"/>
              </a:rPr>
              <a:t>&lt;datalist&gt;</a:t>
            </a:r>
            <a:r>
              <a:rPr lang="zh-CN" altLang="zh-CN" dirty="0">
                <a:latin typeface="+mn-ea"/>
              </a:rPr>
              <a:t>标签定义选项列表，要与</a:t>
            </a:r>
            <a:r>
              <a:rPr lang="fr-FR" altLang="zh-CN" dirty="0">
                <a:latin typeface="+mn-ea"/>
              </a:rPr>
              <a:t> input </a:t>
            </a:r>
            <a:r>
              <a:rPr lang="zh-CN" altLang="zh-CN" dirty="0">
                <a:latin typeface="+mn-ea"/>
              </a:rPr>
              <a:t>元素配合使用该元素，来定义</a:t>
            </a:r>
            <a:r>
              <a:rPr lang="fr-FR" altLang="zh-CN" dirty="0">
                <a:latin typeface="+mn-ea"/>
              </a:rPr>
              <a:t> input </a:t>
            </a:r>
            <a:r>
              <a:rPr lang="zh-CN" altLang="zh-CN" dirty="0">
                <a:latin typeface="+mn-ea"/>
              </a:rPr>
              <a:t>可能的值。</a:t>
            </a:r>
            <a:r>
              <a:rPr lang="en-US" altLang="zh-CN" dirty="0" err="1">
                <a:latin typeface="+mn-ea"/>
              </a:rPr>
              <a:t>datalist</a:t>
            </a:r>
            <a:r>
              <a:rPr lang="en-US" altLang="zh-CN" dirty="0">
                <a:latin typeface="+mn-ea"/>
              </a:rPr>
              <a:t> </a:t>
            </a:r>
            <a:r>
              <a:rPr lang="zh-CN" altLang="zh-CN" dirty="0">
                <a:latin typeface="+mn-ea"/>
              </a:rPr>
              <a:t>及其选项不会被显示出来，它仅仅是合法的输入值列表。请使用</a:t>
            </a:r>
            <a:r>
              <a:rPr lang="en-US" altLang="zh-CN" dirty="0">
                <a:latin typeface="+mn-ea"/>
              </a:rPr>
              <a:t> input </a:t>
            </a:r>
            <a:r>
              <a:rPr lang="zh-CN" altLang="zh-CN" dirty="0">
                <a:latin typeface="+mn-ea"/>
              </a:rPr>
              <a:t>元素的</a:t>
            </a:r>
            <a:r>
              <a:rPr lang="en-US" altLang="zh-CN" dirty="0">
                <a:latin typeface="+mn-ea"/>
              </a:rPr>
              <a:t> list </a:t>
            </a:r>
            <a:r>
              <a:rPr lang="zh-CN" altLang="zh-CN" dirty="0">
                <a:latin typeface="+mn-ea"/>
              </a:rPr>
              <a:t>属性来绑定</a:t>
            </a:r>
            <a:r>
              <a:rPr lang="en-US" altLang="zh-CN" dirty="0">
                <a:latin typeface="+mn-ea"/>
              </a:rPr>
              <a:t> &lt;</a:t>
            </a:r>
            <a:r>
              <a:rPr lang="en-US" altLang="zh-CN" dirty="0" err="1">
                <a:latin typeface="+mn-ea"/>
              </a:rPr>
              <a:t>datalist</a:t>
            </a:r>
            <a:r>
              <a:rPr lang="en-US" altLang="zh-CN" dirty="0">
                <a:latin typeface="+mn-ea"/>
              </a:rPr>
              <a:t> &gt;</a:t>
            </a:r>
            <a:r>
              <a:rPr lang="zh-CN" altLang="zh-CN" dirty="0">
                <a:latin typeface="+mn-ea"/>
              </a:rPr>
              <a:t>中的</a:t>
            </a:r>
            <a:r>
              <a:rPr lang="en-US" altLang="zh-CN" dirty="0">
                <a:latin typeface="+mn-ea"/>
              </a:rPr>
              <a:t>id</a:t>
            </a:r>
            <a:r>
              <a:rPr lang="zh-CN" altLang="zh-CN" dirty="0">
                <a:latin typeface="+mn-ea"/>
              </a:rPr>
              <a:t>属性。</a:t>
            </a:r>
          </a:p>
        </p:txBody>
      </p:sp>
      <p:sp>
        <p:nvSpPr>
          <p:cNvPr id="13316" name="AutoShape 5"/>
          <p:cNvSpPr>
            <a:spLocks noChangeArrowheads="1"/>
          </p:cNvSpPr>
          <p:nvPr/>
        </p:nvSpPr>
        <p:spPr bwMode="gray">
          <a:xfrm>
            <a:off x="1939132" y="2467084"/>
            <a:ext cx="8102600" cy="20161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&lt;input type="text" list='</a:t>
            </a:r>
            <a:r>
              <a:rPr kumimoji="1" lang="en-US" altLang="zh-CN" sz="2000" dirty="0" err="1">
                <a:solidFill>
                  <a:schemeClr val="accent2"/>
                </a:solidFill>
                <a:latin typeface="Arial" panose="020B0604020202020204" pitchFamily="34" charset="0"/>
              </a:rPr>
              <a:t>vallist</a:t>
            </a:r>
            <a:r>
              <a:rPr kumimoji="1" lang="en-US" altLang="zh-CN" sz="2000" dirty="0">
                <a:solidFill>
                  <a:schemeClr val="accent2"/>
                </a:solidFill>
                <a:latin typeface="Arial" panose="020B0604020202020204" pitchFamily="34" charset="0"/>
              </a:rPr>
              <a:t>'&gt;</a:t>
            </a:r>
          </a:p>
          <a:p>
            <a:pPr algn="l" eaLnBrk="1" hangingPunct="1"/>
            <a:r>
              <a:rPr kumimoji="1" lang="en-US" altLang="zh-CN" sz="2000" dirty="0">
                <a:solidFill>
                  <a:schemeClr val="accent2"/>
                </a:solidFill>
                <a:latin typeface="Arial" panose="020B0604020202020204" pitchFamily="34" charset="0"/>
              </a:rPr>
              <a:t>        &lt;</a:t>
            </a:r>
            <a:r>
              <a:rPr kumimoji="1" lang="en-US" altLang="zh-CN" sz="2000" dirty="0" err="1">
                <a:solidFill>
                  <a:schemeClr val="accent2"/>
                </a:solidFill>
                <a:latin typeface="Arial" panose="020B0604020202020204" pitchFamily="34" charset="0"/>
              </a:rPr>
              <a:t>datalist</a:t>
            </a:r>
            <a:r>
              <a:rPr kumimoji="1" lang="en-US" altLang="zh-CN" sz="2000" dirty="0">
                <a:solidFill>
                  <a:schemeClr val="accent2"/>
                </a:solidFill>
                <a:latin typeface="Arial" panose="020B0604020202020204" pitchFamily="34" charset="0"/>
              </a:rPr>
              <a:t> id='</a:t>
            </a:r>
            <a:r>
              <a:rPr kumimoji="1" lang="en-US" altLang="zh-CN" sz="2000" dirty="0" err="1">
                <a:solidFill>
                  <a:schemeClr val="accent2"/>
                </a:solidFill>
                <a:latin typeface="Arial" panose="020B0604020202020204" pitchFamily="34" charset="0"/>
              </a:rPr>
              <a:t>vallist</a:t>
            </a:r>
            <a:r>
              <a:rPr kumimoji="1" lang="en-US" altLang="zh-CN" sz="2000" dirty="0">
                <a:solidFill>
                  <a:schemeClr val="accent2"/>
                </a:solidFill>
                <a:latin typeface="Arial" panose="020B0604020202020204" pitchFamily="34" charset="0"/>
              </a:rPr>
              <a:t>'&gt;</a:t>
            </a:r>
          </a:p>
          <a:p>
            <a:pPr algn="l" eaLnBrk="1" hangingPunct="1"/>
            <a:r>
              <a:rPr kumimoji="1" lang="en-US" altLang="zh-CN" sz="2000" dirty="0">
                <a:solidFill>
                  <a:schemeClr val="accent2"/>
                </a:solidFill>
                <a:latin typeface="Arial" panose="020B0604020202020204" pitchFamily="34" charset="0"/>
              </a:rPr>
              <a:t>            &lt;option value="html"&gt;html&lt;/option&gt;</a:t>
            </a:r>
          </a:p>
          <a:p>
            <a:pPr algn="l" eaLnBrk="1" hangingPunct="1"/>
            <a:r>
              <a:rPr kumimoji="1" lang="en-US" altLang="zh-CN" sz="2000" dirty="0">
                <a:solidFill>
                  <a:schemeClr val="accent2"/>
                </a:solidFill>
                <a:latin typeface="Arial" panose="020B0604020202020204" pitchFamily="34" charset="0"/>
              </a:rPr>
              <a:t>            &lt;option value="</a:t>
            </a:r>
            <a:r>
              <a:rPr kumimoji="1" lang="en-US" altLang="zh-CN" sz="2000" dirty="0" err="1">
                <a:solidFill>
                  <a:schemeClr val="accent2"/>
                </a:solidFill>
                <a:latin typeface="Arial" panose="020B0604020202020204" pitchFamily="34" charset="0"/>
              </a:rPr>
              <a:t>css</a:t>
            </a:r>
            <a:r>
              <a:rPr kumimoji="1" lang="en-US" altLang="zh-CN" sz="2000" dirty="0">
                <a:solidFill>
                  <a:schemeClr val="accent2"/>
                </a:solidFill>
                <a:latin typeface="Arial" panose="020B0604020202020204" pitchFamily="34" charset="0"/>
              </a:rPr>
              <a:t>"&gt;</a:t>
            </a:r>
            <a:r>
              <a:rPr kumimoji="1" lang="en-US" altLang="zh-CN" sz="2000" dirty="0" err="1">
                <a:solidFill>
                  <a:schemeClr val="accent2"/>
                </a:solidFill>
                <a:latin typeface="Arial" panose="020B0604020202020204" pitchFamily="34" charset="0"/>
              </a:rPr>
              <a:t>css</a:t>
            </a:r>
            <a:r>
              <a:rPr kumimoji="1" lang="en-US" altLang="zh-CN" sz="2000" dirty="0">
                <a:solidFill>
                  <a:schemeClr val="accent2"/>
                </a:solidFill>
                <a:latin typeface="Arial" panose="020B0604020202020204" pitchFamily="34" charset="0"/>
              </a:rPr>
              <a:t>&lt;/option&gt;</a:t>
            </a:r>
          </a:p>
          <a:p>
            <a:pPr algn="l" eaLnBrk="1" hangingPunct="1"/>
            <a:r>
              <a:rPr kumimoji="1" lang="en-US" altLang="zh-CN" sz="2000" dirty="0">
                <a:solidFill>
                  <a:schemeClr val="accent2"/>
                </a:solidFill>
                <a:latin typeface="Arial" panose="020B0604020202020204" pitchFamily="34" charset="0"/>
              </a:rPr>
              <a:t>            &lt;option value="</a:t>
            </a:r>
            <a:r>
              <a:rPr kumimoji="1" lang="en-US" altLang="zh-CN" sz="2000" dirty="0" err="1">
                <a:solidFill>
                  <a:schemeClr val="accent2"/>
                </a:solidFill>
                <a:latin typeface="Arial" panose="020B0604020202020204" pitchFamily="34" charset="0"/>
              </a:rPr>
              <a:t>js</a:t>
            </a:r>
            <a:r>
              <a:rPr kumimoji="1" lang="en-US" altLang="zh-CN" sz="2000" dirty="0">
                <a:solidFill>
                  <a:schemeClr val="accent2"/>
                </a:solidFill>
                <a:latin typeface="Arial" panose="020B0604020202020204" pitchFamily="34" charset="0"/>
              </a:rPr>
              <a:t>"&gt;</a:t>
            </a:r>
            <a:r>
              <a:rPr kumimoji="1" lang="en-US" altLang="zh-CN" sz="2000" dirty="0" err="1">
                <a:solidFill>
                  <a:schemeClr val="accent2"/>
                </a:solidFill>
                <a:latin typeface="Arial" panose="020B0604020202020204" pitchFamily="34" charset="0"/>
              </a:rPr>
              <a:t>js</a:t>
            </a:r>
            <a:r>
              <a:rPr kumimoji="1" lang="en-US" altLang="zh-CN" sz="2000" dirty="0">
                <a:solidFill>
                  <a:schemeClr val="accent2"/>
                </a:solidFill>
                <a:latin typeface="Arial" panose="020B0604020202020204" pitchFamily="34" charset="0"/>
              </a:rPr>
              <a:t>&lt;/option&gt;</a:t>
            </a:r>
          </a:p>
          <a:p>
            <a:pPr algn="l" eaLnBrk="1" hangingPunct="1"/>
            <a:r>
              <a:rPr kumimoji="1" lang="en-US" altLang="zh-CN" sz="2000" dirty="0">
                <a:solidFill>
                  <a:schemeClr val="accent2"/>
                </a:solidFill>
                <a:latin typeface="Arial" panose="020B0604020202020204" pitchFamily="34" charset="0"/>
              </a:rPr>
              <a:t>        &lt;/</a:t>
            </a:r>
            <a:r>
              <a:rPr kumimoji="1" lang="en-US" altLang="zh-CN" sz="2000" dirty="0" err="1">
                <a:solidFill>
                  <a:schemeClr val="accent2"/>
                </a:solidFill>
                <a:latin typeface="Arial" panose="020B0604020202020204" pitchFamily="34" charset="0"/>
              </a:rPr>
              <a:t>datalist</a:t>
            </a:r>
            <a:r>
              <a:rPr kumimoji="1" lang="en-US" altLang="zh-CN" sz="2000" dirty="0">
                <a:solidFill>
                  <a:schemeClr val="accent2"/>
                </a:solidFill>
                <a:latin typeface="Arial" panose="020B0604020202020204" pitchFamily="34" charset="0"/>
              </a:rPr>
              <a:t>&gt;</a:t>
            </a:r>
          </a:p>
        </p:txBody>
      </p:sp>
      <p:pic>
        <p:nvPicPr>
          <p:cNvPr id="133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200" y="4653136"/>
            <a:ext cx="5832475"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Tree>
    <p:extLst>
      <p:ext uri="{BB962C8B-B14F-4D97-AF65-F5344CB8AC3E}">
        <p14:creationId xmlns:p14="http://schemas.microsoft.com/office/powerpoint/2010/main" val="1923332592"/>
      </p:ext>
    </p:extLst>
  </p:cSld>
  <p:clrMapOvr>
    <a:masterClrMapping/>
  </p:clrMapOvr>
  <p:transition>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2" y="228600"/>
            <a:ext cx="8882634" cy="464096"/>
          </a:xfrm>
        </p:spPr>
        <p:txBody>
          <a:bodyPr/>
          <a:lstStyle/>
          <a:p>
            <a:pPr eaLnBrk="1" hangingPunct="1">
              <a:defRPr/>
            </a:pPr>
            <a:r>
              <a:rPr lang="en-US" altLang="zh-CN" dirty="0">
                <a:latin typeface="+mj-ea"/>
              </a:rPr>
              <a:t>5.1.3  HTML5</a:t>
            </a:r>
            <a:r>
              <a:rPr lang="zh-CN" altLang="en-US" dirty="0">
                <a:latin typeface="+mj-ea"/>
              </a:rPr>
              <a:t>语义化</a:t>
            </a:r>
            <a:r>
              <a:rPr lang="zh-CN" altLang="en-US" dirty="0" smtClean="0">
                <a:latin typeface="+mj-ea"/>
              </a:rPr>
              <a:t>标签</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561877" y="765177"/>
            <a:ext cx="9073008" cy="187173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5. &lt;details&gt;</a:t>
            </a:r>
            <a:r>
              <a:rPr lang="zh-CN" altLang="zh-CN" dirty="0">
                <a:latin typeface="+mn-ea"/>
              </a:rPr>
              <a:t>标签</a:t>
            </a:r>
          </a:p>
          <a:p>
            <a:pPr marL="0" indent="0">
              <a:buNone/>
            </a:pPr>
            <a:r>
              <a:rPr lang="en-US" altLang="zh-CN" dirty="0">
                <a:latin typeface="+mn-ea"/>
              </a:rPr>
              <a:t>&lt;details&gt;</a:t>
            </a:r>
            <a:r>
              <a:rPr lang="zh-CN" altLang="zh-CN" dirty="0">
                <a:latin typeface="+mn-ea"/>
              </a:rPr>
              <a:t>标签允许用户创建一个可展开折叠的元件，让一段文字或标题包含一些隐藏的信息</a:t>
            </a:r>
            <a:r>
              <a:rPr lang="zh-CN" altLang="zh-CN" dirty="0" smtClean="0">
                <a:latin typeface="+mn-ea"/>
              </a:rPr>
              <a:t>。</a:t>
            </a:r>
            <a:r>
              <a:rPr lang="zh-CN" altLang="en-US" dirty="0">
                <a:latin typeface="+mn-ea"/>
              </a:rPr>
              <a:t>该元素的内容对用户是不可见的，除非设置了</a:t>
            </a:r>
            <a:r>
              <a:rPr lang="en-US" altLang="zh-CN" dirty="0">
                <a:latin typeface="+mn-ea"/>
              </a:rPr>
              <a:t>open</a:t>
            </a:r>
            <a:r>
              <a:rPr lang="zh-CN" altLang="en-US" dirty="0">
                <a:latin typeface="+mn-ea"/>
              </a:rPr>
              <a:t>属性。</a:t>
            </a:r>
          </a:p>
          <a:p>
            <a:pPr marL="0" indent="0">
              <a:buNone/>
            </a:pPr>
            <a:r>
              <a:rPr lang="en-US" altLang="zh-CN" dirty="0" smtClean="0">
                <a:latin typeface="+mn-ea"/>
              </a:rPr>
              <a:t>details</a:t>
            </a:r>
            <a:r>
              <a:rPr lang="zh-CN" altLang="zh-CN" dirty="0">
                <a:latin typeface="+mn-ea"/>
              </a:rPr>
              <a:t>元素中可通过</a:t>
            </a:r>
            <a:r>
              <a:rPr lang="en-US" altLang="zh-CN" dirty="0">
                <a:latin typeface="+mn-ea"/>
              </a:rPr>
              <a:t> &lt;summary&gt; </a:t>
            </a:r>
            <a:r>
              <a:rPr lang="zh-CN" altLang="zh-CN" dirty="0">
                <a:latin typeface="+mn-ea"/>
              </a:rPr>
              <a:t>标签的配合使用为</a:t>
            </a:r>
            <a:r>
              <a:rPr lang="en-US" altLang="zh-CN" dirty="0">
                <a:latin typeface="+mn-ea"/>
              </a:rPr>
              <a:t> details </a:t>
            </a:r>
            <a:r>
              <a:rPr lang="zh-CN" altLang="zh-CN" dirty="0">
                <a:latin typeface="+mn-ea"/>
              </a:rPr>
              <a:t>定义标题。标题是可见的，用户点击标题时，会显示出</a:t>
            </a:r>
            <a:r>
              <a:rPr lang="en-US" altLang="zh-CN" dirty="0">
                <a:latin typeface="+mn-ea"/>
              </a:rPr>
              <a:t> details</a:t>
            </a:r>
            <a:r>
              <a:rPr lang="zh-CN" altLang="zh-CN" dirty="0" smtClean="0">
                <a:latin typeface="+mn-ea"/>
              </a:rPr>
              <a:t>。</a:t>
            </a:r>
            <a:endParaRPr lang="en-US" altLang="zh-CN" dirty="0" smtClean="0">
              <a:latin typeface="+mn-ea"/>
            </a:endParaRPr>
          </a:p>
          <a:p>
            <a:pPr marL="0" indent="0">
              <a:buNone/>
            </a:pPr>
            <a:r>
              <a:rPr lang="en-US" altLang="zh-CN" dirty="0" smtClean="0">
                <a:latin typeface="+mn-ea"/>
              </a:rPr>
              <a:t>summary</a:t>
            </a:r>
            <a:r>
              <a:rPr lang="zh-CN" altLang="en-US" dirty="0">
                <a:latin typeface="+mn-ea"/>
              </a:rPr>
              <a:t>元素应该是</a:t>
            </a:r>
            <a:r>
              <a:rPr lang="en-US" altLang="zh-CN" dirty="0">
                <a:latin typeface="+mn-ea"/>
              </a:rPr>
              <a:t>details</a:t>
            </a:r>
            <a:r>
              <a:rPr lang="zh-CN" altLang="en-US" dirty="0">
                <a:latin typeface="+mn-ea"/>
              </a:rPr>
              <a:t>元素的第一个子元素。标题是可见的，用户单击标题时，会显示出</a:t>
            </a:r>
            <a:r>
              <a:rPr lang="en-US" altLang="zh-CN" dirty="0">
                <a:latin typeface="+mn-ea"/>
              </a:rPr>
              <a:t>details</a:t>
            </a:r>
            <a:r>
              <a:rPr lang="zh-CN" altLang="en-US" dirty="0">
                <a:latin typeface="+mn-ea"/>
              </a:rPr>
              <a:t>。只有</a:t>
            </a:r>
            <a:r>
              <a:rPr lang="en-US" altLang="zh-CN" dirty="0">
                <a:latin typeface="+mn-ea"/>
              </a:rPr>
              <a:t>Chrome</a:t>
            </a:r>
            <a:r>
              <a:rPr lang="zh-CN" altLang="en-US" dirty="0">
                <a:latin typeface="+mn-ea"/>
              </a:rPr>
              <a:t>、</a:t>
            </a:r>
            <a:r>
              <a:rPr lang="en-US" altLang="zh-CN" dirty="0">
                <a:latin typeface="+mn-ea"/>
              </a:rPr>
              <a:t>Safari 6 </a:t>
            </a:r>
            <a:r>
              <a:rPr lang="zh-CN" altLang="en-US" dirty="0">
                <a:latin typeface="+mn-ea"/>
              </a:rPr>
              <a:t>以上支持</a:t>
            </a:r>
            <a:r>
              <a:rPr lang="en-US" altLang="zh-CN" dirty="0">
                <a:latin typeface="+mn-ea"/>
              </a:rPr>
              <a:t>summary</a:t>
            </a:r>
            <a:r>
              <a:rPr lang="zh-CN" altLang="en-US" dirty="0">
                <a:latin typeface="+mn-ea"/>
              </a:rPr>
              <a:t>标记。</a:t>
            </a:r>
          </a:p>
          <a:p>
            <a:pPr marL="0" indent="0">
              <a:buNone/>
            </a:pPr>
            <a:r>
              <a:rPr lang="zh-CN" altLang="en-US" dirty="0">
                <a:latin typeface="+mn-ea"/>
              </a:rPr>
              <a:t>基本语法</a:t>
            </a:r>
          </a:p>
          <a:p>
            <a:pPr marL="0" indent="0">
              <a:buNone/>
            </a:pPr>
            <a:r>
              <a:rPr lang="en-US" altLang="zh-CN" dirty="0">
                <a:solidFill>
                  <a:srgbClr val="FF0000"/>
                </a:solidFill>
                <a:latin typeface="+mn-ea"/>
              </a:rPr>
              <a:t>&lt;details open&gt;</a:t>
            </a:r>
          </a:p>
          <a:p>
            <a:pPr marL="0" indent="0">
              <a:buNone/>
            </a:pPr>
            <a:r>
              <a:rPr lang="en-US" altLang="zh-CN" dirty="0">
                <a:solidFill>
                  <a:srgbClr val="FF0000"/>
                </a:solidFill>
                <a:latin typeface="+mn-ea"/>
              </a:rPr>
              <a:t>       &lt;summary&gt; details</a:t>
            </a:r>
            <a:r>
              <a:rPr lang="zh-CN" altLang="en-US" dirty="0">
                <a:solidFill>
                  <a:srgbClr val="FF0000"/>
                </a:solidFill>
                <a:latin typeface="+mn-ea"/>
              </a:rPr>
              <a:t>的标题</a:t>
            </a:r>
            <a:r>
              <a:rPr lang="en-US" altLang="zh-CN" dirty="0">
                <a:solidFill>
                  <a:srgbClr val="FF0000"/>
                </a:solidFill>
                <a:latin typeface="+mn-ea"/>
              </a:rPr>
              <a:t>&lt;/summary&gt;</a:t>
            </a:r>
          </a:p>
          <a:p>
            <a:pPr marL="0" indent="0">
              <a:buNone/>
            </a:pPr>
            <a:r>
              <a:rPr lang="en-US" altLang="zh-CN" dirty="0">
                <a:solidFill>
                  <a:srgbClr val="FF0000"/>
                </a:solidFill>
                <a:latin typeface="+mn-ea"/>
              </a:rPr>
              <a:t>       details</a:t>
            </a:r>
            <a:r>
              <a:rPr lang="zh-CN" altLang="en-US" dirty="0">
                <a:solidFill>
                  <a:srgbClr val="FF0000"/>
                </a:solidFill>
                <a:latin typeface="+mn-ea"/>
              </a:rPr>
              <a:t>的详细内容</a:t>
            </a:r>
          </a:p>
          <a:p>
            <a:pPr marL="0" indent="0">
              <a:buNone/>
            </a:pPr>
            <a:r>
              <a:rPr lang="en-US" altLang="zh-CN" dirty="0">
                <a:solidFill>
                  <a:srgbClr val="FF0000"/>
                </a:solidFill>
                <a:latin typeface="+mn-ea"/>
              </a:rPr>
              <a:t>&lt;/details&gt; </a:t>
            </a:r>
            <a:endParaRPr lang="zh-CN" altLang="zh-CN" dirty="0">
              <a:solidFill>
                <a:srgbClr val="FF0000"/>
              </a:solidFill>
              <a:latin typeface="+mn-ea"/>
            </a:endParaRPr>
          </a:p>
        </p:txBody>
      </p:sp>
    </p:spTree>
    <p:extLst>
      <p:ext uri="{BB962C8B-B14F-4D97-AF65-F5344CB8AC3E}">
        <p14:creationId xmlns:p14="http://schemas.microsoft.com/office/powerpoint/2010/main" val="2061503081"/>
      </p:ext>
    </p:extLst>
  </p:cSld>
  <p:clrMapOvr>
    <a:masterClrMapping/>
  </p:clrMapOvr>
  <p:transition>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a:stretch>
            <a:fillRect/>
          </a:stretch>
        </p:blipFill>
        <p:spPr>
          <a:xfrm>
            <a:off x="1849909" y="1052736"/>
            <a:ext cx="7488832" cy="4665893"/>
          </a:xfrm>
          <a:prstGeom prst="rect">
            <a:avLst/>
          </a:prstGeom>
        </p:spPr>
      </p:pic>
      <p:sp>
        <p:nvSpPr>
          <p:cNvPr id="3" name="标题 2"/>
          <p:cNvSpPr>
            <a:spLocks noGrp="1"/>
          </p:cNvSpPr>
          <p:nvPr>
            <p:ph type="title"/>
          </p:nvPr>
        </p:nvSpPr>
        <p:spPr/>
        <p:txBody>
          <a:bodyPr/>
          <a:lstStyle/>
          <a:p>
            <a:r>
              <a:rPr lang="en-US" altLang="zh-CN" dirty="0">
                <a:latin typeface="+mj-ea"/>
              </a:rPr>
              <a:t>5.1.3  HTML5</a:t>
            </a:r>
            <a:r>
              <a:rPr lang="zh-CN" altLang="en-US" dirty="0">
                <a:latin typeface="+mj-ea"/>
              </a:rPr>
              <a:t>语义化标签</a:t>
            </a:r>
            <a:endParaRPr lang="zh-CN" altLang="en-US" dirty="0"/>
          </a:p>
        </p:txBody>
      </p:sp>
    </p:spTree>
    <p:extLst>
      <p:ext uri="{BB962C8B-B14F-4D97-AF65-F5344CB8AC3E}">
        <p14:creationId xmlns:p14="http://schemas.microsoft.com/office/powerpoint/2010/main" val="433144225"/>
      </p:ext>
    </p:extLst>
  </p:cSld>
  <p:clrMapOvr>
    <a:masterClrMapping/>
  </p:clrMapOvr>
  <p:transition>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70025" y="212195"/>
            <a:ext cx="8393113" cy="480501"/>
          </a:xfrm>
        </p:spPr>
        <p:txBody>
          <a:bodyPr/>
          <a:lstStyle/>
          <a:p>
            <a:pPr eaLnBrk="1" hangingPunct="1">
              <a:defRPr/>
            </a:pPr>
            <a:r>
              <a:rPr lang="en-US" altLang="zh-CN" dirty="0">
                <a:latin typeface="+mj-ea"/>
              </a:rPr>
              <a:t>5.1.3  HTML5</a:t>
            </a:r>
            <a:r>
              <a:rPr lang="zh-CN" altLang="en-US" dirty="0">
                <a:latin typeface="+mj-ea"/>
              </a:rPr>
              <a:t>语义化</a:t>
            </a:r>
            <a:r>
              <a:rPr lang="zh-CN" altLang="en-US" dirty="0" smtClean="0">
                <a:latin typeface="+mj-ea"/>
              </a:rPr>
              <a:t>标签</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345854" y="765175"/>
            <a:ext cx="9073704" cy="16557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6. &lt;dialog&gt;</a:t>
            </a:r>
            <a:r>
              <a:rPr lang="zh-CN" altLang="zh-CN" dirty="0">
                <a:latin typeface="+mn-ea"/>
              </a:rPr>
              <a:t>标签</a:t>
            </a:r>
          </a:p>
          <a:p>
            <a:pPr marL="0" indent="0">
              <a:buNone/>
            </a:pPr>
            <a:r>
              <a:rPr lang="en-US" altLang="zh-CN" dirty="0">
                <a:latin typeface="+mn-ea"/>
              </a:rPr>
              <a:t>&lt;dialog&gt; </a:t>
            </a:r>
            <a:r>
              <a:rPr lang="zh-CN" altLang="zh-CN" dirty="0">
                <a:latin typeface="+mn-ea"/>
              </a:rPr>
              <a:t>标签定义对话框、确认框或窗口。</a:t>
            </a:r>
            <a:r>
              <a:rPr lang="en-US" altLang="zh-CN" dirty="0">
                <a:latin typeface="+mn-ea"/>
              </a:rPr>
              <a:t>&lt;dialog&gt; </a:t>
            </a:r>
            <a:r>
              <a:rPr lang="zh-CN" altLang="zh-CN" dirty="0">
                <a:latin typeface="+mn-ea"/>
              </a:rPr>
              <a:t>标签定义的对话框默认是不可见的，只有添加了</a:t>
            </a:r>
            <a:r>
              <a:rPr lang="en-US" altLang="zh-CN" dirty="0">
                <a:latin typeface="+mn-ea"/>
              </a:rPr>
              <a:t> open</a:t>
            </a:r>
            <a:r>
              <a:rPr lang="zh-CN" altLang="zh-CN" dirty="0">
                <a:latin typeface="+mn-ea"/>
              </a:rPr>
              <a:t>属性才能显示出来。</a:t>
            </a:r>
            <a:endParaRPr lang="en-US" altLang="zh-CN" dirty="0">
              <a:latin typeface="+mn-ea"/>
            </a:endParaRPr>
          </a:p>
          <a:p>
            <a:pPr marL="0" indent="0">
              <a:buNone/>
            </a:pPr>
            <a:r>
              <a:rPr lang="en-US" altLang="zh-CN" dirty="0">
                <a:latin typeface="+mn-ea"/>
              </a:rPr>
              <a:t>&lt;dialog&gt;</a:t>
            </a:r>
            <a:r>
              <a:rPr lang="zh-CN" altLang="zh-CN" dirty="0">
                <a:latin typeface="+mn-ea"/>
              </a:rPr>
              <a:t>元素默认为绝对定位的块元素，且有黑色的边框。</a:t>
            </a:r>
          </a:p>
        </p:txBody>
      </p:sp>
      <p:pic>
        <p:nvPicPr>
          <p:cNvPr id="1536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994" y="4077072"/>
            <a:ext cx="2160587"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AutoShape 5"/>
          <p:cNvSpPr>
            <a:spLocks noChangeArrowheads="1"/>
          </p:cNvSpPr>
          <p:nvPr/>
        </p:nvSpPr>
        <p:spPr bwMode="gray">
          <a:xfrm>
            <a:off x="2497981" y="2636912"/>
            <a:ext cx="4214813" cy="7207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&lt;dialog open&gt;</a:t>
            </a:r>
            <a:r>
              <a:rPr kumimoji="1" lang="zh-CN" altLang="en-US" sz="2000" dirty="0">
                <a:solidFill>
                  <a:schemeClr val="accent2"/>
                </a:solidFill>
                <a:latin typeface="Arial" panose="020B0604020202020204" pitchFamily="34" charset="0"/>
              </a:rPr>
              <a:t>您好！</a:t>
            </a:r>
            <a:r>
              <a:rPr kumimoji="1" lang="en-US" altLang="zh-CN" sz="2000" dirty="0">
                <a:solidFill>
                  <a:schemeClr val="accent2"/>
                </a:solidFill>
                <a:latin typeface="Arial" panose="020B0604020202020204" pitchFamily="34" charset="0"/>
              </a:rPr>
              <a:t>&lt;/dialog&gt;</a:t>
            </a:r>
          </a:p>
        </p:txBody>
      </p:sp>
    </p:spTree>
    <p:extLst>
      <p:ext uri="{BB962C8B-B14F-4D97-AF65-F5344CB8AC3E}">
        <p14:creationId xmlns:p14="http://schemas.microsoft.com/office/powerpoint/2010/main" val="3280685116"/>
      </p:ext>
    </p:extLst>
  </p:cSld>
  <p:clrMapOvr>
    <a:masterClrMapping/>
  </p:clrMapOvr>
  <p:transition>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3" y="214123"/>
            <a:ext cx="8393113" cy="536575"/>
          </a:xfrm>
        </p:spPr>
        <p:txBody>
          <a:bodyPr/>
          <a:lstStyle/>
          <a:p>
            <a:pPr eaLnBrk="1" hangingPunct="1">
              <a:defRPr/>
            </a:pPr>
            <a:r>
              <a:rPr lang="en-US" altLang="zh-CN" dirty="0">
                <a:latin typeface="+mj-ea"/>
              </a:rPr>
              <a:t>5.1.3  HTML5</a:t>
            </a:r>
            <a:r>
              <a:rPr lang="zh-CN" altLang="en-US" dirty="0">
                <a:latin typeface="+mj-ea"/>
              </a:rPr>
              <a:t>语义化标签</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417862" y="793940"/>
            <a:ext cx="9001696" cy="179972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7. &lt;address&gt;</a:t>
            </a:r>
            <a:r>
              <a:rPr lang="zh-CN" altLang="zh-CN" dirty="0">
                <a:latin typeface="+mn-ea"/>
              </a:rPr>
              <a:t>标签</a:t>
            </a:r>
          </a:p>
          <a:p>
            <a:pPr marL="0" indent="0">
              <a:buNone/>
            </a:pPr>
            <a:r>
              <a:rPr lang="en-US" altLang="zh-CN" dirty="0">
                <a:latin typeface="+mn-ea"/>
              </a:rPr>
              <a:t>&lt;address&gt;</a:t>
            </a:r>
            <a:r>
              <a:rPr lang="zh-CN" altLang="zh-CN" dirty="0">
                <a:latin typeface="+mn-ea"/>
              </a:rPr>
              <a:t>标签定义文档作者</a:t>
            </a:r>
            <a:r>
              <a:rPr lang="en-US" altLang="zh-CN" dirty="0">
                <a:latin typeface="+mn-ea"/>
              </a:rPr>
              <a:t>/</a:t>
            </a:r>
            <a:r>
              <a:rPr lang="zh-CN" altLang="zh-CN" dirty="0">
                <a:latin typeface="+mn-ea"/>
              </a:rPr>
              <a:t>所有者的详细联系信息。</a:t>
            </a:r>
            <a:endParaRPr lang="en-US" altLang="zh-CN" dirty="0">
              <a:latin typeface="+mn-ea"/>
            </a:endParaRPr>
          </a:p>
          <a:p>
            <a:pPr marL="0" indent="0">
              <a:buNone/>
            </a:pPr>
            <a:r>
              <a:rPr lang="en-US" altLang="zh-CN" dirty="0">
                <a:latin typeface="+mn-ea"/>
              </a:rPr>
              <a:t>&lt;address&gt; </a:t>
            </a:r>
            <a:r>
              <a:rPr lang="zh-CN" altLang="zh-CN" dirty="0">
                <a:latin typeface="+mn-ea"/>
              </a:rPr>
              <a:t>元素的文本通常呈现为斜体。大多数浏览器会在该元素的前后添加换行。</a:t>
            </a:r>
          </a:p>
        </p:txBody>
      </p:sp>
      <p:sp>
        <p:nvSpPr>
          <p:cNvPr id="16388" name="AutoShape 5"/>
          <p:cNvSpPr>
            <a:spLocks noChangeArrowheads="1"/>
          </p:cNvSpPr>
          <p:nvPr/>
        </p:nvSpPr>
        <p:spPr bwMode="gray">
          <a:xfrm>
            <a:off x="1655191" y="2636912"/>
            <a:ext cx="8403630" cy="19685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&lt;address&gt;</a:t>
            </a:r>
          </a:p>
          <a:p>
            <a:pPr algn="l" eaLnBrk="1" hangingPunct="1"/>
            <a:r>
              <a:rPr kumimoji="1" lang="en-US" altLang="zh-CN" sz="2000" dirty="0">
                <a:solidFill>
                  <a:schemeClr val="accent2"/>
                </a:solidFill>
                <a:latin typeface="Arial" panose="020B0604020202020204" pitchFamily="34" charset="0"/>
              </a:rPr>
              <a:t>    </a:t>
            </a:r>
            <a:r>
              <a:rPr kumimoji="1" lang="zh-CN" altLang="en-US" sz="2000" dirty="0">
                <a:solidFill>
                  <a:schemeClr val="accent2"/>
                </a:solidFill>
                <a:latin typeface="Arial" panose="020B0604020202020204" pitchFamily="34" charset="0"/>
              </a:rPr>
              <a:t>作者： </a:t>
            </a:r>
            <a:r>
              <a:rPr kumimoji="1" lang="en-US" altLang="zh-CN" sz="2000" dirty="0">
                <a:solidFill>
                  <a:schemeClr val="accent2"/>
                </a:solidFill>
                <a:latin typeface="Arial" panose="020B0604020202020204" pitchFamily="34" charset="0"/>
              </a:rPr>
              <a:t>&lt;a </a:t>
            </a:r>
            <a:r>
              <a:rPr kumimoji="1" lang="en-US" altLang="zh-CN" sz="2000" dirty="0" err="1">
                <a:solidFill>
                  <a:schemeClr val="accent2"/>
                </a:solidFill>
                <a:latin typeface="Arial" panose="020B0604020202020204" pitchFamily="34" charset="0"/>
              </a:rPr>
              <a:t>href</a:t>
            </a:r>
            <a:r>
              <a:rPr kumimoji="1" lang="en-US" altLang="zh-CN" sz="2000" dirty="0">
                <a:solidFill>
                  <a:schemeClr val="accent2"/>
                </a:solidFill>
                <a:latin typeface="Arial" panose="020B0604020202020204" pitchFamily="34" charset="0"/>
              </a:rPr>
              <a:t>="mailto:zhangsan@example.com"&gt;</a:t>
            </a:r>
            <a:r>
              <a:rPr kumimoji="1" lang="zh-CN" altLang="en-US" sz="2000" dirty="0">
                <a:solidFill>
                  <a:schemeClr val="accent2"/>
                </a:solidFill>
                <a:latin typeface="Arial" panose="020B0604020202020204" pitchFamily="34" charset="0"/>
              </a:rPr>
              <a:t>张三</a:t>
            </a:r>
            <a:r>
              <a:rPr kumimoji="1" lang="en-US" altLang="zh-CN" sz="2000" dirty="0">
                <a:solidFill>
                  <a:schemeClr val="accent2"/>
                </a:solidFill>
                <a:latin typeface="Arial" panose="020B0604020202020204" pitchFamily="34" charset="0"/>
              </a:rPr>
              <a:t>&lt;/a&gt;&lt;</a:t>
            </a:r>
            <a:r>
              <a:rPr kumimoji="1" lang="en-US" altLang="zh-CN" sz="2000" dirty="0" err="1">
                <a:solidFill>
                  <a:schemeClr val="accent2"/>
                </a:solidFill>
                <a:latin typeface="Arial" panose="020B0604020202020204" pitchFamily="34" charset="0"/>
              </a:rPr>
              <a:t>br</a:t>
            </a:r>
            <a:r>
              <a:rPr kumimoji="1" lang="en-US" altLang="zh-CN" sz="2000" dirty="0">
                <a:solidFill>
                  <a:schemeClr val="accent2"/>
                </a:solidFill>
                <a:latin typeface="Arial" panose="020B0604020202020204" pitchFamily="34" charset="0"/>
              </a:rPr>
              <a:t>&gt; </a:t>
            </a:r>
          </a:p>
          <a:p>
            <a:pPr algn="l" eaLnBrk="1" hangingPunct="1"/>
            <a:r>
              <a:rPr kumimoji="1" lang="en-US" altLang="zh-CN" sz="2000" dirty="0">
                <a:solidFill>
                  <a:schemeClr val="accent2"/>
                </a:solidFill>
                <a:latin typeface="Arial" panose="020B0604020202020204" pitchFamily="34" charset="0"/>
              </a:rPr>
              <a:t>    </a:t>
            </a:r>
            <a:r>
              <a:rPr kumimoji="1" lang="zh-CN" altLang="en-US" sz="2000" dirty="0">
                <a:solidFill>
                  <a:schemeClr val="accent2"/>
                </a:solidFill>
                <a:latin typeface="Arial" panose="020B0604020202020204" pitchFamily="34" charset="0"/>
              </a:rPr>
              <a:t>网址：</a:t>
            </a:r>
            <a:r>
              <a:rPr kumimoji="1" lang="en-US" altLang="zh-CN" sz="2000" dirty="0">
                <a:solidFill>
                  <a:schemeClr val="accent2"/>
                </a:solidFill>
                <a:latin typeface="Arial" panose="020B0604020202020204" pitchFamily="34" charset="0"/>
              </a:rPr>
              <a:t>Example.com&lt;</a:t>
            </a:r>
            <a:r>
              <a:rPr kumimoji="1" lang="en-US" altLang="zh-CN" sz="2000" dirty="0" err="1">
                <a:solidFill>
                  <a:schemeClr val="accent2"/>
                </a:solidFill>
                <a:latin typeface="Arial" panose="020B0604020202020204" pitchFamily="34" charset="0"/>
              </a:rPr>
              <a:t>br</a:t>
            </a:r>
            <a:r>
              <a:rPr kumimoji="1" lang="en-US" altLang="zh-CN" sz="2000" dirty="0">
                <a:solidFill>
                  <a:schemeClr val="accent2"/>
                </a:solidFill>
                <a:latin typeface="Arial" panose="020B0604020202020204" pitchFamily="34" charset="0"/>
              </a:rPr>
              <a:t>&gt;</a:t>
            </a:r>
          </a:p>
          <a:p>
            <a:pPr algn="l" eaLnBrk="1" hangingPunct="1"/>
            <a:r>
              <a:rPr kumimoji="1" lang="en-US" altLang="zh-CN" sz="2000" dirty="0">
                <a:solidFill>
                  <a:schemeClr val="accent2"/>
                </a:solidFill>
                <a:latin typeface="Arial" panose="020B0604020202020204" pitchFamily="34" charset="0"/>
              </a:rPr>
              <a:t>    </a:t>
            </a:r>
            <a:r>
              <a:rPr kumimoji="1" lang="zh-CN" altLang="en-US" sz="2000" dirty="0">
                <a:solidFill>
                  <a:schemeClr val="accent2"/>
                </a:solidFill>
                <a:latin typeface="Arial" panose="020B0604020202020204" pitchFamily="34" charset="0"/>
              </a:rPr>
              <a:t>电话：</a:t>
            </a:r>
            <a:r>
              <a:rPr kumimoji="1" lang="en-US" altLang="zh-CN" sz="2000" dirty="0">
                <a:solidFill>
                  <a:schemeClr val="accent2"/>
                </a:solidFill>
                <a:latin typeface="Arial" panose="020B0604020202020204" pitchFamily="34" charset="0"/>
              </a:rPr>
              <a:t>010-12345678&lt;</a:t>
            </a:r>
            <a:r>
              <a:rPr kumimoji="1" lang="en-US" altLang="zh-CN" sz="2000" dirty="0" err="1">
                <a:solidFill>
                  <a:schemeClr val="accent2"/>
                </a:solidFill>
                <a:latin typeface="Arial" panose="020B0604020202020204" pitchFamily="34" charset="0"/>
              </a:rPr>
              <a:t>br</a:t>
            </a:r>
            <a:r>
              <a:rPr kumimoji="1" lang="en-US" altLang="zh-CN" sz="2000" dirty="0">
                <a:solidFill>
                  <a:schemeClr val="accent2"/>
                </a:solidFill>
                <a:latin typeface="Arial" panose="020B0604020202020204" pitchFamily="34" charset="0"/>
              </a:rPr>
              <a:t>&gt;</a:t>
            </a:r>
          </a:p>
          <a:p>
            <a:pPr algn="l" eaLnBrk="1" hangingPunct="1"/>
            <a:r>
              <a:rPr kumimoji="1" lang="en-US" altLang="zh-CN" sz="2000" dirty="0">
                <a:solidFill>
                  <a:schemeClr val="accent2"/>
                </a:solidFill>
                <a:latin typeface="Arial" panose="020B0604020202020204" pitchFamily="34" charset="0"/>
              </a:rPr>
              <a:t>    qq:1234567</a:t>
            </a:r>
          </a:p>
          <a:p>
            <a:pPr algn="l" eaLnBrk="1" hangingPunct="1"/>
            <a:r>
              <a:rPr kumimoji="1" lang="en-US" altLang="zh-CN" sz="2000" dirty="0">
                <a:solidFill>
                  <a:schemeClr val="accent2"/>
                </a:solidFill>
                <a:latin typeface="Arial" panose="020B0604020202020204" pitchFamily="34" charset="0"/>
              </a:rPr>
              <a:t>&lt;/address&gt;</a:t>
            </a:r>
          </a:p>
        </p:txBody>
      </p:sp>
      <p:pic>
        <p:nvPicPr>
          <p:cNvPr id="1638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509" y="4869160"/>
            <a:ext cx="271780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8937533"/>
      </p:ext>
    </p:extLst>
  </p:cSld>
  <p:clrMapOvr>
    <a:masterClrMapping/>
  </p:clrMapOvr>
  <p:transition>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1" y="228600"/>
            <a:ext cx="8393113" cy="464096"/>
          </a:xfrm>
        </p:spPr>
        <p:txBody>
          <a:bodyPr/>
          <a:lstStyle/>
          <a:p>
            <a:pPr eaLnBrk="1" hangingPunct="1">
              <a:defRPr/>
            </a:pPr>
            <a:r>
              <a:rPr lang="en-US" altLang="zh-CN" dirty="0">
                <a:latin typeface="+mj-ea"/>
              </a:rPr>
              <a:t>5.1.3  HTML5</a:t>
            </a:r>
            <a:r>
              <a:rPr lang="zh-CN" altLang="en-US" dirty="0">
                <a:latin typeface="+mj-ea"/>
              </a:rPr>
              <a:t>语义化</a:t>
            </a:r>
            <a:r>
              <a:rPr lang="zh-CN" altLang="en-US" dirty="0" smtClean="0">
                <a:latin typeface="+mj-ea"/>
              </a:rPr>
              <a:t>标签</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850231" y="765176"/>
            <a:ext cx="8820150" cy="2085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8. &lt;meter&gt;  </a:t>
            </a:r>
            <a:r>
              <a:rPr lang="zh-CN" altLang="zh-CN" dirty="0">
                <a:latin typeface="+mn-ea"/>
              </a:rPr>
              <a:t>标签</a:t>
            </a:r>
          </a:p>
          <a:p>
            <a:pPr marL="0" indent="0">
              <a:buNone/>
            </a:pPr>
            <a:r>
              <a:rPr lang="en-US" altLang="zh-CN" dirty="0">
                <a:latin typeface="+mn-ea"/>
              </a:rPr>
              <a:t>&lt;meter&gt;</a:t>
            </a:r>
            <a:r>
              <a:rPr lang="zh-CN" altLang="zh-CN" dirty="0">
                <a:latin typeface="+mn-ea"/>
              </a:rPr>
              <a:t>标签定义度量衡，仅用于已知最大和最小值的度量。也被称为</a:t>
            </a:r>
            <a:r>
              <a:rPr lang="en-US" altLang="zh-CN" dirty="0">
                <a:latin typeface="+mn-ea"/>
              </a:rPr>
              <a:t> gauge</a:t>
            </a:r>
            <a:r>
              <a:rPr lang="zh-CN" altLang="zh-CN" dirty="0">
                <a:latin typeface="+mn-ea"/>
              </a:rPr>
              <a:t>（尺度）。比如磁盘用量</a:t>
            </a:r>
            <a:r>
              <a:rPr lang="zh-CN" altLang="zh-CN" dirty="0" smtClean="0">
                <a:latin typeface="+mn-ea"/>
              </a:rPr>
              <a:t>、</a:t>
            </a:r>
            <a:r>
              <a:rPr lang="en-US" altLang="zh-CN" dirty="0" smtClean="0">
                <a:latin typeface="+mn-ea"/>
              </a:rPr>
              <a:t>CPU</a:t>
            </a:r>
            <a:r>
              <a:rPr lang="zh-CN" altLang="en-US" dirty="0" smtClean="0">
                <a:latin typeface="+mn-ea"/>
              </a:rPr>
              <a:t>使用率、</a:t>
            </a:r>
            <a:r>
              <a:rPr lang="zh-CN" altLang="zh-CN" dirty="0" smtClean="0">
                <a:latin typeface="+mn-ea"/>
              </a:rPr>
              <a:t>查询</a:t>
            </a:r>
            <a:r>
              <a:rPr lang="zh-CN" altLang="zh-CN" dirty="0">
                <a:latin typeface="+mn-ea"/>
              </a:rPr>
              <a:t>结果的相关性。</a:t>
            </a:r>
          </a:p>
        </p:txBody>
      </p:sp>
      <p:pic>
        <p:nvPicPr>
          <p:cNvPr id="1741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703" y="2693312"/>
            <a:ext cx="26543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表格 5"/>
          <p:cNvGraphicFramePr>
            <a:graphicFrameLocks noGrp="1"/>
          </p:cNvGraphicFramePr>
          <p:nvPr>
            <p:extLst>
              <p:ext uri="{D42A27DB-BD31-4B8C-83A1-F6EECF244321}">
                <p14:modId xmlns:p14="http://schemas.microsoft.com/office/powerpoint/2010/main" val="2392049531"/>
              </p:ext>
            </p:extLst>
          </p:nvPr>
        </p:nvGraphicFramePr>
        <p:xfrm>
          <a:off x="1993925" y="2708920"/>
          <a:ext cx="5328592" cy="3011360"/>
        </p:xfrm>
        <a:graphic>
          <a:graphicData uri="http://schemas.openxmlformats.org/drawingml/2006/table">
            <a:tbl>
              <a:tblPr>
                <a:tableStyleId>{5DA37D80-6434-44D0-A028-1B22A696006F}</a:tableStyleId>
              </a:tblPr>
              <a:tblGrid>
                <a:gridCol w="115212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60040">
                <a:tc>
                  <a:txBody>
                    <a:bodyPr/>
                    <a:lstStyle/>
                    <a:p>
                      <a:pPr algn="ctr">
                        <a:lnSpc>
                          <a:spcPts val="1200"/>
                        </a:lnSpc>
                        <a:spcAft>
                          <a:spcPts val="0"/>
                        </a:spcAft>
                      </a:pPr>
                      <a:r>
                        <a:rPr lang="zh-CN" sz="1600" kern="100" dirty="0">
                          <a:solidFill>
                            <a:srgbClr val="0000FF"/>
                          </a:solidFill>
                          <a:latin typeface="微软雅黑" pitchFamily="34" charset="-122"/>
                          <a:ea typeface="微软雅黑" pitchFamily="34" charset="-122"/>
                        </a:rPr>
                        <a:t>属性名</a:t>
                      </a:r>
                    </a:p>
                  </a:txBody>
                  <a:tcPr marL="68580" marR="68580" marT="0" marB="0" anchor="ctr"/>
                </a:tc>
                <a:tc>
                  <a:txBody>
                    <a:bodyPr/>
                    <a:lstStyle/>
                    <a:p>
                      <a:pPr algn="ctr">
                        <a:lnSpc>
                          <a:spcPts val="1200"/>
                        </a:lnSpc>
                        <a:spcAft>
                          <a:spcPts val="0"/>
                        </a:spcAft>
                      </a:pPr>
                      <a:r>
                        <a:rPr lang="zh-CN" sz="1600" kern="100" dirty="0">
                          <a:solidFill>
                            <a:srgbClr val="0000FF"/>
                          </a:solidFill>
                          <a:latin typeface="微软雅黑" pitchFamily="34" charset="-122"/>
                          <a:ea typeface="微软雅黑" pitchFamily="34" charset="-122"/>
                        </a:rPr>
                        <a:t>值</a:t>
                      </a:r>
                    </a:p>
                  </a:txBody>
                  <a:tcPr marL="68580" marR="68580" marT="0" marB="0" anchor="ctr"/>
                </a:tc>
                <a:tc>
                  <a:txBody>
                    <a:bodyPr/>
                    <a:lstStyle/>
                    <a:p>
                      <a:pPr algn="ctr">
                        <a:lnSpc>
                          <a:spcPts val="1200"/>
                        </a:lnSpc>
                        <a:spcAft>
                          <a:spcPts val="0"/>
                        </a:spcAft>
                      </a:pPr>
                      <a:r>
                        <a:rPr lang="zh-CN" sz="1600" kern="100" dirty="0">
                          <a:solidFill>
                            <a:srgbClr val="0000FF"/>
                          </a:solidFill>
                          <a:latin typeface="微软雅黑" pitchFamily="34" charset="-122"/>
                          <a:ea typeface="微软雅黑" pitchFamily="34" charset="-122"/>
                        </a:rPr>
                        <a:t>描述</a:t>
                      </a:r>
                    </a:p>
                  </a:txBody>
                  <a:tcPr marL="68580" marR="68580" marT="0" marB="0" anchor="ctr"/>
                </a:tc>
                <a:extLst>
                  <a:ext uri="{0D108BD9-81ED-4DB2-BD59-A6C34878D82A}">
                    <a16:rowId xmlns="" xmlns:a16="http://schemas.microsoft.com/office/drawing/2014/main" val="10000"/>
                  </a:ext>
                </a:extLst>
              </a:tr>
              <a:tr h="378760">
                <a:tc>
                  <a:txBody>
                    <a:bodyPr/>
                    <a:lstStyle/>
                    <a:p>
                      <a:pPr algn="just">
                        <a:lnSpc>
                          <a:spcPts val="1200"/>
                        </a:lnSpc>
                        <a:spcAft>
                          <a:spcPts val="0"/>
                        </a:spcAft>
                      </a:pPr>
                      <a:r>
                        <a:rPr lang="en-US" sz="1600" kern="100" dirty="0">
                          <a:solidFill>
                            <a:srgbClr val="0000FF"/>
                          </a:solidFill>
                          <a:latin typeface="微软雅黑" pitchFamily="34" charset="-122"/>
                          <a:ea typeface="微软雅黑" pitchFamily="34" charset="-122"/>
                        </a:rPr>
                        <a:t>form</a:t>
                      </a:r>
                      <a:endParaRPr lang="zh-CN" sz="1600" kern="100" dirty="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en-US" sz="1600" kern="100" dirty="0" err="1">
                          <a:solidFill>
                            <a:srgbClr val="0000FF"/>
                          </a:solidFill>
                          <a:latin typeface="微软雅黑" pitchFamily="34" charset="-122"/>
                          <a:ea typeface="微软雅黑" pitchFamily="34" charset="-122"/>
                        </a:rPr>
                        <a:t>form_id</a:t>
                      </a:r>
                      <a:endParaRPr lang="zh-CN" sz="1600" kern="100" dirty="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规定</a:t>
                      </a:r>
                      <a:r>
                        <a:rPr lang="en-US" sz="1600" kern="100" dirty="0">
                          <a:solidFill>
                            <a:srgbClr val="0000FF"/>
                          </a:solidFill>
                          <a:latin typeface="微软雅黑" pitchFamily="34" charset="-122"/>
                          <a:ea typeface="微软雅黑" pitchFamily="34" charset="-122"/>
                        </a:rPr>
                        <a:t>meter</a:t>
                      </a:r>
                      <a:r>
                        <a:rPr lang="zh-CN" sz="1600" kern="100" dirty="0">
                          <a:solidFill>
                            <a:srgbClr val="0000FF"/>
                          </a:solidFill>
                          <a:latin typeface="微软雅黑" pitchFamily="34" charset="-122"/>
                          <a:ea typeface="微软雅黑" pitchFamily="34" charset="-122"/>
                        </a:rPr>
                        <a:t>元素所属的表单。</a:t>
                      </a:r>
                    </a:p>
                  </a:txBody>
                  <a:tcPr marL="68580" marR="68580" marT="0" marB="0" anchor="ctr"/>
                </a:tc>
                <a:extLst>
                  <a:ext uri="{0D108BD9-81ED-4DB2-BD59-A6C34878D82A}">
                    <a16:rowId xmlns="" xmlns:a16="http://schemas.microsoft.com/office/drawing/2014/main" val="10001"/>
                  </a:ext>
                </a:extLst>
              </a:tr>
              <a:tr h="378760">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high</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en-US" sz="1600" kern="100" dirty="0">
                          <a:solidFill>
                            <a:srgbClr val="0000FF"/>
                          </a:solidFill>
                          <a:latin typeface="微软雅黑" pitchFamily="34" charset="-122"/>
                          <a:ea typeface="微软雅黑" pitchFamily="34" charset="-122"/>
                        </a:rPr>
                        <a:t>number</a:t>
                      </a:r>
                      <a:endParaRPr lang="zh-CN" sz="1600" kern="100" dirty="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规定被界定为高值的范围。</a:t>
                      </a:r>
                    </a:p>
                  </a:txBody>
                  <a:tcPr marL="68580" marR="68580" marT="0" marB="0" anchor="ctr"/>
                </a:tc>
                <a:extLst>
                  <a:ext uri="{0D108BD9-81ED-4DB2-BD59-A6C34878D82A}">
                    <a16:rowId xmlns="" xmlns:a16="http://schemas.microsoft.com/office/drawing/2014/main" val="10002"/>
                  </a:ext>
                </a:extLst>
              </a:tr>
              <a:tr h="378760">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low</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en-US" sz="1600" kern="100" dirty="0">
                          <a:solidFill>
                            <a:srgbClr val="0000FF"/>
                          </a:solidFill>
                          <a:latin typeface="微软雅黑" pitchFamily="34" charset="-122"/>
                          <a:ea typeface="微软雅黑" pitchFamily="34" charset="-122"/>
                        </a:rPr>
                        <a:t>number</a:t>
                      </a:r>
                      <a:endParaRPr lang="zh-CN" sz="1600" kern="100" dirty="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规定被界定为低值的范围。</a:t>
                      </a:r>
                    </a:p>
                  </a:txBody>
                  <a:tcPr marL="68580" marR="68580" marT="0" marB="0" anchor="ctr"/>
                </a:tc>
                <a:extLst>
                  <a:ext uri="{0D108BD9-81ED-4DB2-BD59-A6C34878D82A}">
                    <a16:rowId xmlns="" xmlns:a16="http://schemas.microsoft.com/office/drawing/2014/main" val="10003"/>
                  </a:ext>
                </a:extLst>
              </a:tr>
              <a:tr h="378760">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max</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number</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规定范围的最大值。</a:t>
                      </a:r>
                    </a:p>
                  </a:txBody>
                  <a:tcPr marL="68580" marR="68580" marT="0" marB="0" anchor="ctr"/>
                </a:tc>
                <a:extLst>
                  <a:ext uri="{0D108BD9-81ED-4DB2-BD59-A6C34878D82A}">
                    <a16:rowId xmlns="" xmlns:a16="http://schemas.microsoft.com/office/drawing/2014/main" val="10004"/>
                  </a:ext>
                </a:extLst>
              </a:tr>
              <a:tr h="378760">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min</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number</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规定范围的最小值。</a:t>
                      </a:r>
                    </a:p>
                  </a:txBody>
                  <a:tcPr marL="68580" marR="68580" marT="0" marB="0" anchor="ctr"/>
                </a:tc>
                <a:extLst>
                  <a:ext uri="{0D108BD9-81ED-4DB2-BD59-A6C34878D82A}">
                    <a16:rowId xmlns="" xmlns:a16="http://schemas.microsoft.com/office/drawing/2014/main" val="10005"/>
                  </a:ext>
                </a:extLst>
              </a:tr>
              <a:tr h="378760">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optimum</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number</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规定度量的最优值。</a:t>
                      </a:r>
                    </a:p>
                  </a:txBody>
                  <a:tcPr marL="68580" marR="68580" marT="0" marB="0" anchor="ctr"/>
                </a:tc>
                <a:extLst>
                  <a:ext uri="{0D108BD9-81ED-4DB2-BD59-A6C34878D82A}">
                    <a16:rowId xmlns="" xmlns:a16="http://schemas.microsoft.com/office/drawing/2014/main" val="10006"/>
                  </a:ext>
                </a:extLst>
              </a:tr>
              <a:tr h="378760">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value</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number</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必需。规定度量的当前值。</a:t>
                      </a:r>
                    </a:p>
                  </a:txBody>
                  <a:tcPr marL="68580" marR="68580" marT="0" marB="0"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701498054"/>
      </p:ext>
    </p:extLst>
  </p:cSld>
  <p:clrMapOvr>
    <a:masterClrMapping/>
  </p:clrMapOvr>
  <p:transition>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1" name="TextBox 50"/>
          <p:cNvSpPr txBox="1"/>
          <p:nvPr/>
        </p:nvSpPr>
        <p:spPr>
          <a:xfrm>
            <a:off x="1690141" y="2892425"/>
            <a:ext cx="1107996" cy="646331"/>
          </a:xfrm>
          <a:prstGeom prst="rect">
            <a:avLst/>
          </a:prstGeom>
          <a:noFill/>
        </p:spPr>
        <p:txBody>
          <a:bodyPr wrap="none" rtlCol="0">
            <a:spAutoFit/>
          </a:bodyPr>
          <a:lstStyle/>
          <a:p>
            <a:r>
              <a:rPr lang="zh-CN" altLang="en-US" sz="3600" dirty="0" smtClean="0">
                <a:solidFill>
                  <a:srgbClr val="F8F8F8"/>
                </a:solidFill>
                <a:latin typeface="+mn-ea"/>
                <a:ea typeface="+mn-ea"/>
              </a:rPr>
              <a:t>目录</a:t>
            </a:r>
            <a:endParaRPr lang="zh-CN" altLang="en-US" sz="3600" dirty="0">
              <a:solidFill>
                <a:srgbClr val="F8F8F8"/>
              </a:solidFill>
              <a:latin typeface="+mn-ea"/>
              <a:ea typeface="+mn-ea"/>
            </a:endParaRPr>
          </a:p>
        </p:txBody>
      </p:sp>
      <p:sp>
        <p:nvSpPr>
          <p:cNvPr id="53" name="TextBox 52"/>
          <p:cNvSpPr txBox="1"/>
          <p:nvPr/>
        </p:nvSpPr>
        <p:spPr>
          <a:xfrm>
            <a:off x="1499883" y="3447408"/>
            <a:ext cx="1616596" cy="492443"/>
          </a:xfrm>
          <a:prstGeom prst="rect">
            <a:avLst/>
          </a:prstGeom>
          <a:noFill/>
        </p:spPr>
        <p:txBody>
          <a:bodyPr wrap="none" rtlCol="0">
            <a:spAutoFit/>
          </a:bodyPr>
          <a:lstStyle/>
          <a:p>
            <a:r>
              <a:rPr lang="en-US" altLang="zh-CN" sz="2600" dirty="0" smtClean="0">
                <a:solidFill>
                  <a:srgbClr val="F8F8F8"/>
                </a:solidFill>
                <a:latin typeface="+mn-ea"/>
                <a:ea typeface="+mn-ea"/>
              </a:rPr>
              <a:t>Contents</a:t>
            </a:r>
            <a:endParaRPr lang="zh-CN" altLang="en-US" sz="2600" dirty="0">
              <a:solidFill>
                <a:srgbClr val="F8F8F8"/>
              </a:solidFill>
              <a:latin typeface="+mn-ea"/>
              <a:ea typeface="+mn-ea"/>
            </a:endParaRPr>
          </a:p>
        </p:txBody>
      </p:sp>
      <p:grpSp>
        <p:nvGrpSpPr>
          <p:cNvPr id="50" name="组合 49"/>
          <p:cNvGrpSpPr/>
          <p:nvPr/>
        </p:nvGrpSpPr>
        <p:grpSpPr>
          <a:xfrm>
            <a:off x="870671" y="2073342"/>
            <a:ext cx="2881314" cy="2808287"/>
            <a:chOff x="4719637" y="877888"/>
            <a:chExt cx="2881314" cy="2808287"/>
          </a:xfrm>
        </p:grpSpPr>
        <p:sp>
          <p:nvSpPr>
            <p:cNvPr id="63" name="Freeform 12"/>
            <p:cNvSpPr>
              <a:spLocks/>
            </p:cNvSpPr>
            <p:nvPr/>
          </p:nvSpPr>
          <p:spPr bwMode="auto">
            <a:xfrm>
              <a:off x="5902325" y="877888"/>
              <a:ext cx="1409700" cy="1343025"/>
            </a:xfrm>
            <a:custGeom>
              <a:avLst/>
              <a:gdLst>
                <a:gd name="T0" fmla="*/ 1176 w 1588"/>
                <a:gd name="T1" fmla="*/ 1262 h 1505"/>
                <a:gd name="T2" fmla="*/ 0 w 1588"/>
                <a:gd name="T3" fmla="*/ 236 h 1505"/>
                <a:gd name="T4" fmla="*/ 1460 w 1588"/>
                <a:gd name="T5" fmla="*/ 733 h 1505"/>
                <a:gd name="T6" fmla="*/ 1534 w 1588"/>
                <a:gd name="T7" fmla="*/ 1272 h 1505"/>
                <a:gd name="T8" fmla="*/ 1176 w 1588"/>
                <a:gd name="T9" fmla="*/ 1262 h 1505"/>
              </a:gdLst>
              <a:ahLst/>
              <a:cxnLst>
                <a:cxn ang="0">
                  <a:pos x="T0" y="T1"/>
                </a:cxn>
                <a:cxn ang="0">
                  <a:pos x="T2" y="T3"/>
                </a:cxn>
                <a:cxn ang="0">
                  <a:pos x="T4" y="T5"/>
                </a:cxn>
                <a:cxn ang="0">
                  <a:pos x="T6" y="T7"/>
                </a:cxn>
                <a:cxn ang="0">
                  <a:pos x="T8" y="T9"/>
                </a:cxn>
              </a:cxnLst>
              <a:rect l="0" t="0" r="r" b="b"/>
              <a:pathLst>
                <a:path w="1588" h="1505">
                  <a:moveTo>
                    <a:pt x="1176" y="1262"/>
                  </a:moveTo>
                  <a:cubicBezTo>
                    <a:pt x="1097" y="766"/>
                    <a:pt x="703" y="183"/>
                    <a:pt x="0" y="236"/>
                  </a:cubicBezTo>
                  <a:cubicBezTo>
                    <a:pt x="329" y="0"/>
                    <a:pt x="1129" y="138"/>
                    <a:pt x="1460" y="733"/>
                  </a:cubicBezTo>
                  <a:cubicBezTo>
                    <a:pt x="1573" y="912"/>
                    <a:pt x="1588" y="1123"/>
                    <a:pt x="1534" y="1272"/>
                  </a:cubicBezTo>
                  <a:cubicBezTo>
                    <a:pt x="1452" y="1501"/>
                    <a:pt x="1219" y="1505"/>
                    <a:pt x="1176" y="1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3"/>
            <p:cNvSpPr>
              <a:spLocks/>
            </p:cNvSpPr>
            <p:nvPr/>
          </p:nvSpPr>
          <p:spPr bwMode="auto">
            <a:xfrm>
              <a:off x="4719637" y="1079500"/>
              <a:ext cx="1335088" cy="1417638"/>
            </a:xfrm>
            <a:custGeom>
              <a:avLst/>
              <a:gdLst>
                <a:gd name="T0" fmla="*/ 1262 w 1505"/>
                <a:gd name="T1" fmla="*/ 412 h 1588"/>
                <a:gd name="T2" fmla="*/ 236 w 1505"/>
                <a:gd name="T3" fmla="*/ 1588 h 1588"/>
                <a:gd name="T4" fmla="*/ 733 w 1505"/>
                <a:gd name="T5" fmla="*/ 128 h 1588"/>
                <a:gd name="T6" fmla="*/ 1272 w 1505"/>
                <a:gd name="T7" fmla="*/ 54 h 1588"/>
                <a:gd name="T8" fmla="*/ 1262 w 1505"/>
                <a:gd name="T9" fmla="*/ 412 h 1588"/>
              </a:gdLst>
              <a:ahLst/>
              <a:cxnLst>
                <a:cxn ang="0">
                  <a:pos x="T0" y="T1"/>
                </a:cxn>
                <a:cxn ang="0">
                  <a:pos x="T2" y="T3"/>
                </a:cxn>
                <a:cxn ang="0">
                  <a:pos x="T4" y="T5"/>
                </a:cxn>
                <a:cxn ang="0">
                  <a:pos x="T6" y="T7"/>
                </a:cxn>
                <a:cxn ang="0">
                  <a:pos x="T8" y="T9"/>
                </a:cxn>
              </a:cxnLst>
              <a:rect l="0" t="0" r="r" b="b"/>
              <a:pathLst>
                <a:path w="1505" h="1588">
                  <a:moveTo>
                    <a:pt x="1262" y="412"/>
                  </a:moveTo>
                  <a:cubicBezTo>
                    <a:pt x="766" y="491"/>
                    <a:pt x="183" y="885"/>
                    <a:pt x="236" y="1588"/>
                  </a:cubicBezTo>
                  <a:cubicBezTo>
                    <a:pt x="0" y="1259"/>
                    <a:pt x="138" y="459"/>
                    <a:pt x="733" y="128"/>
                  </a:cubicBezTo>
                  <a:cubicBezTo>
                    <a:pt x="912" y="15"/>
                    <a:pt x="1123" y="0"/>
                    <a:pt x="1272" y="54"/>
                  </a:cubicBezTo>
                  <a:cubicBezTo>
                    <a:pt x="1501" y="136"/>
                    <a:pt x="1505" y="369"/>
                    <a:pt x="1262" y="4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4"/>
            <p:cNvSpPr>
              <a:spLocks/>
            </p:cNvSpPr>
            <p:nvPr/>
          </p:nvSpPr>
          <p:spPr bwMode="auto">
            <a:xfrm>
              <a:off x="4919663" y="2343150"/>
              <a:ext cx="1409700" cy="1343025"/>
            </a:xfrm>
            <a:custGeom>
              <a:avLst/>
              <a:gdLst>
                <a:gd name="T0" fmla="*/ 412 w 1588"/>
                <a:gd name="T1" fmla="*/ 244 h 1505"/>
                <a:gd name="T2" fmla="*/ 1588 w 1588"/>
                <a:gd name="T3" fmla="*/ 1269 h 1505"/>
                <a:gd name="T4" fmla="*/ 128 w 1588"/>
                <a:gd name="T5" fmla="*/ 772 h 1505"/>
                <a:gd name="T6" fmla="*/ 54 w 1588"/>
                <a:gd name="T7" fmla="*/ 233 h 1505"/>
                <a:gd name="T8" fmla="*/ 412 w 1588"/>
                <a:gd name="T9" fmla="*/ 244 h 1505"/>
              </a:gdLst>
              <a:ahLst/>
              <a:cxnLst>
                <a:cxn ang="0">
                  <a:pos x="T0" y="T1"/>
                </a:cxn>
                <a:cxn ang="0">
                  <a:pos x="T2" y="T3"/>
                </a:cxn>
                <a:cxn ang="0">
                  <a:pos x="T4" y="T5"/>
                </a:cxn>
                <a:cxn ang="0">
                  <a:pos x="T6" y="T7"/>
                </a:cxn>
                <a:cxn ang="0">
                  <a:pos x="T8" y="T9"/>
                </a:cxn>
              </a:cxnLst>
              <a:rect l="0" t="0" r="r" b="b"/>
              <a:pathLst>
                <a:path w="1588" h="1505">
                  <a:moveTo>
                    <a:pt x="412" y="244"/>
                  </a:moveTo>
                  <a:cubicBezTo>
                    <a:pt x="491" y="740"/>
                    <a:pt x="885" y="1322"/>
                    <a:pt x="1588" y="1269"/>
                  </a:cubicBezTo>
                  <a:cubicBezTo>
                    <a:pt x="1259" y="1505"/>
                    <a:pt x="459" y="1368"/>
                    <a:pt x="128" y="772"/>
                  </a:cubicBezTo>
                  <a:cubicBezTo>
                    <a:pt x="15" y="594"/>
                    <a:pt x="0" y="382"/>
                    <a:pt x="54" y="233"/>
                  </a:cubicBezTo>
                  <a:cubicBezTo>
                    <a:pt x="136" y="4"/>
                    <a:pt x="369" y="0"/>
                    <a:pt x="412" y="24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5"/>
            <p:cNvSpPr>
              <a:spLocks/>
            </p:cNvSpPr>
            <p:nvPr/>
          </p:nvSpPr>
          <p:spPr bwMode="auto">
            <a:xfrm>
              <a:off x="6161088" y="1781175"/>
              <a:ext cx="1439863" cy="1695450"/>
            </a:xfrm>
            <a:custGeom>
              <a:avLst/>
              <a:gdLst>
                <a:gd name="T0" fmla="*/ 255 w 1623"/>
                <a:gd name="T1" fmla="*/ 1512 h 1899"/>
                <a:gd name="T2" fmla="*/ 1336 w 1623"/>
                <a:gd name="T3" fmla="*/ 0 h 1899"/>
                <a:gd name="T4" fmla="*/ 788 w 1623"/>
                <a:gd name="T5" fmla="*/ 1781 h 1899"/>
                <a:gd name="T6" fmla="*/ 229 w 1623"/>
                <a:gd name="T7" fmla="*/ 1844 h 1899"/>
                <a:gd name="T8" fmla="*/ 255 w 1623"/>
                <a:gd name="T9" fmla="*/ 1512 h 1899"/>
              </a:gdLst>
              <a:ahLst/>
              <a:cxnLst>
                <a:cxn ang="0">
                  <a:pos x="T0" y="T1"/>
                </a:cxn>
                <a:cxn ang="0">
                  <a:pos x="T2" y="T3"/>
                </a:cxn>
                <a:cxn ang="0">
                  <a:pos x="T4" y="T5"/>
                </a:cxn>
                <a:cxn ang="0">
                  <a:pos x="T6" y="T7"/>
                </a:cxn>
                <a:cxn ang="0">
                  <a:pos x="T8" y="T9"/>
                </a:cxn>
              </a:cxnLst>
              <a:rect l="0" t="0" r="r" b="b"/>
              <a:pathLst>
                <a:path w="1623" h="1899">
                  <a:moveTo>
                    <a:pt x="255" y="1512"/>
                  </a:moveTo>
                  <a:cubicBezTo>
                    <a:pt x="907" y="1463"/>
                    <a:pt x="1414" y="716"/>
                    <a:pt x="1336" y="0"/>
                  </a:cubicBezTo>
                  <a:cubicBezTo>
                    <a:pt x="1623" y="573"/>
                    <a:pt x="1384" y="1450"/>
                    <a:pt x="788" y="1781"/>
                  </a:cubicBezTo>
                  <a:cubicBezTo>
                    <a:pt x="610" y="1894"/>
                    <a:pt x="378" y="1899"/>
                    <a:pt x="229" y="1844"/>
                  </a:cubicBezTo>
                  <a:cubicBezTo>
                    <a:pt x="0" y="1762"/>
                    <a:pt x="11" y="1555"/>
                    <a:pt x="255" y="15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3705947" y="719863"/>
            <a:ext cx="6015038" cy="547688"/>
            <a:chOff x="3798888" y="1339850"/>
            <a:chExt cx="6015038" cy="547688"/>
          </a:xfrm>
        </p:grpSpPr>
        <p:sp>
          <p:nvSpPr>
            <p:cNvPr id="5" name="Freeform 5"/>
            <p:cNvSpPr>
              <a:spLocks/>
            </p:cNvSpPr>
            <p:nvPr/>
          </p:nvSpPr>
          <p:spPr bwMode="auto">
            <a:xfrm>
              <a:off x="3798888" y="1339850"/>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9263063" y="1339850"/>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p:nvSpPr>
          <p:spPr bwMode="auto">
            <a:xfrm>
              <a:off x="9550401" y="1422400"/>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4094858" y="1493917"/>
            <a:ext cx="6015038" cy="547688"/>
            <a:chOff x="3798888" y="2316034"/>
            <a:chExt cx="6015038" cy="547688"/>
          </a:xfrm>
        </p:grpSpPr>
        <p:sp>
          <p:nvSpPr>
            <p:cNvPr id="59" name="Freeform 5"/>
            <p:cNvSpPr>
              <a:spLocks/>
            </p:cNvSpPr>
            <p:nvPr/>
          </p:nvSpPr>
          <p:spPr bwMode="auto">
            <a:xfrm>
              <a:off x="3798888" y="2316034"/>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p:cNvSpPr>
              <a:spLocks/>
            </p:cNvSpPr>
            <p:nvPr/>
          </p:nvSpPr>
          <p:spPr bwMode="auto">
            <a:xfrm>
              <a:off x="9263063" y="2316034"/>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9550401" y="2398584"/>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p:nvPr/>
        </p:nvGrpSpPr>
        <p:grpSpPr>
          <a:xfrm>
            <a:off x="4310882" y="2286005"/>
            <a:ext cx="6015038" cy="547688"/>
            <a:chOff x="3798888" y="3304575"/>
            <a:chExt cx="6015038" cy="547688"/>
          </a:xfrm>
        </p:grpSpPr>
        <p:sp>
          <p:nvSpPr>
            <p:cNvPr id="73" name="Freeform 5"/>
            <p:cNvSpPr>
              <a:spLocks/>
            </p:cNvSpPr>
            <p:nvPr/>
          </p:nvSpPr>
          <p:spPr bwMode="auto">
            <a:xfrm>
              <a:off x="3798888" y="3304575"/>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
            <p:cNvSpPr>
              <a:spLocks/>
            </p:cNvSpPr>
            <p:nvPr/>
          </p:nvSpPr>
          <p:spPr bwMode="auto">
            <a:xfrm>
              <a:off x="9263063" y="3304575"/>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rgbClr val="FF669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9"/>
            <p:cNvSpPr>
              <a:spLocks/>
            </p:cNvSpPr>
            <p:nvPr/>
          </p:nvSpPr>
          <p:spPr bwMode="auto">
            <a:xfrm>
              <a:off x="9550401" y="3387125"/>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p:cNvGrpSpPr/>
          <p:nvPr/>
        </p:nvGrpSpPr>
        <p:grpSpPr>
          <a:xfrm>
            <a:off x="3810000" y="5451946"/>
            <a:ext cx="6015038" cy="547688"/>
            <a:chOff x="3798888" y="4280759"/>
            <a:chExt cx="6015038" cy="547688"/>
          </a:xfrm>
        </p:grpSpPr>
        <p:grpSp>
          <p:nvGrpSpPr>
            <p:cNvPr id="26" name="组合 25"/>
            <p:cNvGrpSpPr/>
            <p:nvPr/>
          </p:nvGrpSpPr>
          <p:grpSpPr>
            <a:xfrm>
              <a:off x="3798888" y="4280759"/>
              <a:ext cx="6015038" cy="547688"/>
              <a:chOff x="3798888" y="4280759"/>
              <a:chExt cx="6015038" cy="547688"/>
            </a:xfrm>
          </p:grpSpPr>
          <p:sp>
            <p:nvSpPr>
              <p:cNvPr id="80" name="Freeform 5"/>
              <p:cNvSpPr>
                <a:spLocks/>
              </p:cNvSpPr>
              <p:nvPr/>
            </p:nvSpPr>
            <p:spPr bwMode="auto">
              <a:xfrm>
                <a:off x="3798888" y="4280759"/>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p:cNvSpPr>
                <a:spLocks/>
              </p:cNvSpPr>
              <p:nvPr/>
            </p:nvSpPr>
            <p:spPr bwMode="auto">
              <a:xfrm>
                <a:off x="9263063" y="4280759"/>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rgbClr val="F19C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6" name="Freeform 9"/>
            <p:cNvSpPr>
              <a:spLocks/>
            </p:cNvSpPr>
            <p:nvPr/>
          </p:nvSpPr>
          <p:spPr bwMode="auto">
            <a:xfrm>
              <a:off x="9550401" y="4363309"/>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Freeform 6"/>
          <p:cNvSpPr>
            <a:spLocks/>
          </p:cNvSpPr>
          <p:nvPr/>
        </p:nvSpPr>
        <p:spPr bwMode="auto">
          <a:xfrm>
            <a:off x="3980585" y="629375"/>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3690072" y="629375"/>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p:cNvSpPr>
            <a:spLocks/>
          </p:cNvSpPr>
          <p:nvPr/>
        </p:nvSpPr>
        <p:spPr bwMode="auto">
          <a:xfrm>
            <a:off x="4369496" y="1403429"/>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7"/>
          <p:cNvSpPr>
            <a:spLocks/>
          </p:cNvSpPr>
          <p:nvPr/>
        </p:nvSpPr>
        <p:spPr bwMode="auto">
          <a:xfrm>
            <a:off x="4078983" y="1403429"/>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6"/>
          <p:cNvSpPr>
            <a:spLocks/>
          </p:cNvSpPr>
          <p:nvPr/>
        </p:nvSpPr>
        <p:spPr bwMode="auto">
          <a:xfrm>
            <a:off x="4585520" y="2195517"/>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rgbClr val="FF0D5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7"/>
          <p:cNvSpPr>
            <a:spLocks/>
          </p:cNvSpPr>
          <p:nvPr/>
        </p:nvSpPr>
        <p:spPr bwMode="auto">
          <a:xfrm>
            <a:off x="4295007" y="2195517"/>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rgbClr val="FF669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6"/>
          <p:cNvSpPr>
            <a:spLocks/>
          </p:cNvSpPr>
          <p:nvPr/>
        </p:nvSpPr>
        <p:spPr bwMode="auto">
          <a:xfrm>
            <a:off x="4084638" y="5361458"/>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rgbClr val="925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
          <p:cNvSpPr>
            <a:spLocks/>
          </p:cNvSpPr>
          <p:nvPr/>
        </p:nvSpPr>
        <p:spPr bwMode="auto">
          <a:xfrm>
            <a:off x="3794125" y="5361458"/>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rgbClr val="F19C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TextBox 95"/>
          <p:cNvSpPr txBox="1"/>
          <p:nvPr/>
        </p:nvSpPr>
        <p:spPr>
          <a:xfrm>
            <a:off x="3904364" y="710467"/>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1</a:t>
            </a:r>
            <a:endParaRPr lang="zh-CN" altLang="en-US" sz="3200" b="1" dirty="0">
              <a:solidFill>
                <a:srgbClr val="F8F8F8"/>
              </a:solidFill>
              <a:latin typeface="+mn-ea"/>
              <a:ea typeface="+mn-ea"/>
            </a:endParaRPr>
          </a:p>
        </p:txBody>
      </p:sp>
      <p:sp>
        <p:nvSpPr>
          <p:cNvPr id="18" name="TextBox 17"/>
          <p:cNvSpPr txBox="1"/>
          <p:nvPr/>
        </p:nvSpPr>
        <p:spPr>
          <a:xfrm>
            <a:off x="4768619" y="732097"/>
            <a:ext cx="3389680" cy="523220"/>
          </a:xfrm>
          <a:prstGeom prst="rect">
            <a:avLst/>
          </a:prstGeom>
          <a:noFill/>
        </p:spPr>
        <p:txBody>
          <a:bodyPr wrap="square" rtlCol="0">
            <a:spAutoFit/>
          </a:bodyPr>
          <a:lstStyle/>
          <a:p>
            <a:r>
              <a:rPr lang="en-US" altLang="zh-CN" sz="2800" dirty="0" smtClean="0">
                <a:solidFill>
                  <a:schemeClr val="accent2"/>
                </a:solidFill>
                <a:latin typeface="+mn-ea"/>
                <a:ea typeface="+mn-ea"/>
              </a:rPr>
              <a:t>HTML</a:t>
            </a:r>
            <a:r>
              <a:rPr lang="zh-CN" altLang="en-US" sz="2800" dirty="0" smtClean="0">
                <a:solidFill>
                  <a:schemeClr val="accent2"/>
                </a:solidFill>
                <a:latin typeface="+mn-ea"/>
                <a:ea typeface="+mn-ea"/>
              </a:rPr>
              <a:t>新增标签</a:t>
            </a:r>
            <a:endParaRPr lang="zh-CN" altLang="en-US" sz="2800" dirty="0">
              <a:solidFill>
                <a:schemeClr val="accent2"/>
              </a:solidFill>
              <a:latin typeface="+mn-ea"/>
              <a:ea typeface="+mn-ea"/>
            </a:endParaRPr>
          </a:p>
        </p:txBody>
      </p:sp>
      <p:sp>
        <p:nvSpPr>
          <p:cNvPr id="97" name="TextBox 96"/>
          <p:cNvSpPr txBox="1"/>
          <p:nvPr/>
        </p:nvSpPr>
        <p:spPr>
          <a:xfrm>
            <a:off x="4293275" y="1498937"/>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2</a:t>
            </a:r>
            <a:endParaRPr lang="zh-CN" altLang="en-US" sz="3200" b="1" dirty="0">
              <a:solidFill>
                <a:srgbClr val="F8F8F8"/>
              </a:solidFill>
              <a:latin typeface="+mn-ea"/>
              <a:ea typeface="+mn-ea"/>
            </a:endParaRPr>
          </a:p>
        </p:txBody>
      </p:sp>
      <p:sp>
        <p:nvSpPr>
          <p:cNvPr id="98" name="TextBox 97"/>
          <p:cNvSpPr txBox="1"/>
          <p:nvPr/>
        </p:nvSpPr>
        <p:spPr>
          <a:xfrm>
            <a:off x="5157529" y="1520567"/>
            <a:ext cx="4109057" cy="523220"/>
          </a:xfrm>
          <a:prstGeom prst="rect">
            <a:avLst/>
          </a:prstGeom>
          <a:noFill/>
        </p:spPr>
        <p:txBody>
          <a:bodyPr wrap="square" rtlCol="0">
            <a:spAutoFit/>
          </a:bodyPr>
          <a:lstStyle/>
          <a:p>
            <a:r>
              <a:rPr lang="en-US" altLang="zh-CN" sz="2800" dirty="0" smtClean="0">
                <a:solidFill>
                  <a:schemeClr val="accent2"/>
                </a:solidFill>
                <a:latin typeface="+mn-ea"/>
                <a:ea typeface="+mn-ea"/>
              </a:rPr>
              <a:t>CSS3</a:t>
            </a:r>
            <a:r>
              <a:rPr lang="zh-CN" altLang="en-US" sz="2800" dirty="0" smtClean="0">
                <a:solidFill>
                  <a:schemeClr val="accent2"/>
                </a:solidFill>
                <a:latin typeface="+mn-ea"/>
                <a:ea typeface="+mn-ea"/>
              </a:rPr>
              <a:t>新增伪类和伪元素</a:t>
            </a:r>
            <a:endParaRPr lang="zh-CN" altLang="en-US" sz="2800" dirty="0">
              <a:solidFill>
                <a:schemeClr val="accent2"/>
              </a:solidFill>
              <a:latin typeface="+mn-ea"/>
              <a:ea typeface="+mn-ea"/>
            </a:endParaRPr>
          </a:p>
        </p:txBody>
      </p:sp>
      <p:sp>
        <p:nvSpPr>
          <p:cNvPr id="99" name="TextBox 98"/>
          <p:cNvSpPr txBox="1"/>
          <p:nvPr/>
        </p:nvSpPr>
        <p:spPr>
          <a:xfrm>
            <a:off x="4509299" y="2262604"/>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3</a:t>
            </a:r>
            <a:endParaRPr lang="zh-CN" altLang="en-US" sz="3200" b="1" dirty="0">
              <a:solidFill>
                <a:srgbClr val="F8F8F8"/>
              </a:solidFill>
              <a:latin typeface="+mn-ea"/>
              <a:ea typeface="+mn-ea"/>
            </a:endParaRPr>
          </a:p>
        </p:txBody>
      </p:sp>
      <p:sp>
        <p:nvSpPr>
          <p:cNvPr id="105" name="TextBox 104"/>
          <p:cNvSpPr txBox="1"/>
          <p:nvPr/>
        </p:nvSpPr>
        <p:spPr>
          <a:xfrm>
            <a:off x="5333270" y="2293263"/>
            <a:ext cx="4244839" cy="523220"/>
          </a:xfrm>
          <a:prstGeom prst="rect">
            <a:avLst/>
          </a:prstGeom>
          <a:noFill/>
        </p:spPr>
        <p:txBody>
          <a:bodyPr wrap="square" rtlCol="0">
            <a:spAutoFit/>
          </a:bodyPr>
          <a:lstStyle/>
          <a:p>
            <a:r>
              <a:rPr lang="en-US" altLang="zh-CN" sz="2800" dirty="0" smtClean="0">
                <a:solidFill>
                  <a:schemeClr val="accent2"/>
                </a:solidFill>
                <a:latin typeface="+mn-ea"/>
                <a:ea typeface="+mn-ea"/>
              </a:rPr>
              <a:t>CSS3</a:t>
            </a:r>
            <a:r>
              <a:rPr lang="zh-CN" altLang="en-US" sz="2800" dirty="0" smtClean="0">
                <a:solidFill>
                  <a:schemeClr val="accent2"/>
                </a:solidFill>
                <a:latin typeface="+mn-ea"/>
                <a:ea typeface="+mn-ea"/>
              </a:rPr>
              <a:t>变形、过渡及动画</a:t>
            </a:r>
            <a:endParaRPr lang="zh-CN" altLang="en-US" sz="2800" dirty="0">
              <a:solidFill>
                <a:schemeClr val="accent2"/>
              </a:solidFill>
              <a:latin typeface="+mn-ea"/>
              <a:ea typeface="+mn-ea"/>
            </a:endParaRPr>
          </a:p>
        </p:txBody>
      </p:sp>
      <p:sp>
        <p:nvSpPr>
          <p:cNvPr id="106" name="TextBox 105"/>
          <p:cNvSpPr txBox="1"/>
          <p:nvPr/>
        </p:nvSpPr>
        <p:spPr>
          <a:xfrm>
            <a:off x="4008417" y="5442961"/>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7</a:t>
            </a:r>
            <a:endParaRPr lang="zh-CN" altLang="en-US" sz="3200" b="1" dirty="0">
              <a:solidFill>
                <a:srgbClr val="F8F8F8"/>
              </a:solidFill>
              <a:latin typeface="+mn-ea"/>
              <a:ea typeface="+mn-ea"/>
            </a:endParaRPr>
          </a:p>
        </p:txBody>
      </p:sp>
      <p:sp>
        <p:nvSpPr>
          <p:cNvPr id="107" name="TextBox 106"/>
          <p:cNvSpPr txBox="1"/>
          <p:nvPr/>
        </p:nvSpPr>
        <p:spPr>
          <a:xfrm>
            <a:off x="4872672" y="5464591"/>
            <a:ext cx="4109056" cy="523220"/>
          </a:xfrm>
          <a:prstGeom prst="rect">
            <a:avLst/>
          </a:prstGeom>
          <a:noFill/>
        </p:spPr>
        <p:txBody>
          <a:bodyPr wrap="square" rtlCol="0">
            <a:spAutoFit/>
          </a:bodyPr>
          <a:lstStyle/>
          <a:p>
            <a:r>
              <a:rPr lang="zh-CN" altLang="en-US" sz="2800" dirty="0" smtClean="0">
                <a:solidFill>
                  <a:schemeClr val="accent2"/>
                </a:solidFill>
                <a:latin typeface="+mn-ea"/>
                <a:ea typeface="+mn-ea"/>
              </a:rPr>
              <a:t>移动端网页布局案例实战</a:t>
            </a:r>
            <a:endParaRPr lang="zh-CN" altLang="en-US" sz="2800" dirty="0">
              <a:solidFill>
                <a:schemeClr val="accent2"/>
              </a:solidFill>
              <a:latin typeface="+mn-ea"/>
              <a:ea typeface="+mn-ea"/>
            </a:endParaRPr>
          </a:p>
        </p:txBody>
      </p:sp>
      <p:grpSp>
        <p:nvGrpSpPr>
          <p:cNvPr id="120" name="组合 119"/>
          <p:cNvGrpSpPr/>
          <p:nvPr/>
        </p:nvGrpSpPr>
        <p:grpSpPr>
          <a:xfrm>
            <a:off x="0" y="6696074"/>
            <a:ext cx="12196800" cy="161926"/>
            <a:chOff x="6350" y="4365625"/>
            <a:chExt cx="15438439" cy="161926"/>
          </a:xfrm>
        </p:grpSpPr>
        <p:sp>
          <p:nvSpPr>
            <p:cNvPr id="121" name="Rectangle 5"/>
            <p:cNvSpPr>
              <a:spLocks noChangeArrowheads="1"/>
            </p:cNvSpPr>
            <p:nvPr/>
          </p:nvSpPr>
          <p:spPr bwMode="auto">
            <a:xfrm>
              <a:off x="6350" y="4365625"/>
              <a:ext cx="3087688" cy="161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6"/>
            <p:cNvSpPr>
              <a:spLocks noChangeArrowheads="1"/>
            </p:cNvSpPr>
            <p:nvPr/>
          </p:nvSpPr>
          <p:spPr bwMode="auto">
            <a:xfrm>
              <a:off x="3094038" y="4365625"/>
              <a:ext cx="3087688" cy="16192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Rectangle 7"/>
            <p:cNvSpPr>
              <a:spLocks noChangeArrowheads="1"/>
            </p:cNvSpPr>
            <p:nvPr/>
          </p:nvSpPr>
          <p:spPr bwMode="auto">
            <a:xfrm>
              <a:off x="6181725" y="4365625"/>
              <a:ext cx="3087688" cy="16192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8"/>
            <p:cNvSpPr>
              <a:spLocks noChangeArrowheads="1"/>
            </p:cNvSpPr>
            <p:nvPr/>
          </p:nvSpPr>
          <p:spPr bwMode="auto">
            <a:xfrm>
              <a:off x="9269413" y="4365625"/>
              <a:ext cx="3087688" cy="16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Rectangle 8"/>
            <p:cNvSpPr>
              <a:spLocks noChangeArrowheads="1"/>
            </p:cNvSpPr>
            <p:nvPr/>
          </p:nvSpPr>
          <p:spPr bwMode="auto">
            <a:xfrm>
              <a:off x="12357101" y="4365625"/>
              <a:ext cx="3087688" cy="161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p:cNvGrpSpPr/>
          <p:nvPr/>
        </p:nvGrpSpPr>
        <p:grpSpPr>
          <a:xfrm>
            <a:off x="4463282" y="3078093"/>
            <a:ext cx="6015038" cy="547688"/>
            <a:chOff x="3798888" y="3304575"/>
            <a:chExt cx="6015038" cy="547688"/>
          </a:xfrm>
        </p:grpSpPr>
        <p:sp>
          <p:nvSpPr>
            <p:cNvPr id="57" name="Freeform 5"/>
            <p:cNvSpPr>
              <a:spLocks/>
            </p:cNvSpPr>
            <p:nvPr/>
          </p:nvSpPr>
          <p:spPr bwMode="auto">
            <a:xfrm>
              <a:off x="3798888" y="3304575"/>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
            <p:cNvSpPr>
              <a:spLocks/>
            </p:cNvSpPr>
            <p:nvPr/>
          </p:nvSpPr>
          <p:spPr bwMode="auto">
            <a:xfrm>
              <a:off x="9263063" y="3304575"/>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9"/>
            <p:cNvSpPr>
              <a:spLocks/>
            </p:cNvSpPr>
            <p:nvPr/>
          </p:nvSpPr>
          <p:spPr bwMode="auto">
            <a:xfrm>
              <a:off x="9550401" y="3387125"/>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8" name="Freeform 6"/>
          <p:cNvSpPr>
            <a:spLocks/>
          </p:cNvSpPr>
          <p:nvPr/>
        </p:nvSpPr>
        <p:spPr bwMode="auto">
          <a:xfrm>
            <a:off x="4737920" y="2987605"/>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rgbClr val="4A206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7"/>
          <p:cNvSpPr>
            <a:spLocks/>
          </p:cNvSpPr>
          <p:nvPr/>
        </p:nvSpPr>
        <p:spPr bwMode="auto">
          <a:xfrm>
            <a:off x="4447407" y="2987605"/>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TextBox 98"/>
          <p:cNvSpPr txBox="1"/>
          <p:nvPr/>
        </p:nvSpPr>
        <p:spPr>
          <a:xfrm>
            <a:off x="4661699" y="3054692"/>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4</a:t>
            </a:r>
            <a:endParaRPr lang="zh-CN" altLang="en-US" sz="3200" b="1" dirty="0">
              <a:solidFill>
                <a:srgbClr val="F8F8F8"/>
              </a:solidFill>
              <a:latin typeface="+mn-ea"/>
              <a:ea typeface="+mn-ea"/>
            </a:endParaRPr>
          </a:p>
        </p:txBody>
      </p:sp>
      <p:sp>
        <p:nvSpPr>
          <p:cNvPr id="71" name="TextBox 104"/>
          <p:cNvSpPr txBox="1"/>
          <p:nvPr/>
        </p:nvSpPr>
        <p:spPr>
          <a:xfrm>
            <a:off x="5525954" y="3076322"/>
            <a:ext cx="3389680" cy="523220"/>
          </a:xfrm>
          <a:prstGeom prst="rect">
            <a:avLst/>
          </a:prstGeom>
          <a:noFill/>
        </p:spPr>
        <p:txBody>
          <a:bodyPr wrap="square" rtlCol="0">
            <a:spAutoFit/>
          </a:bodyPr>
          <a:lstStyle/>
          <a:p>
            <a:r>
              <a:rPr lang="en-US" altLang="zh-CN" sz="2800" dirty="0" smtClean="0">
                <a:solidFill>
                  <a:schemeClr val="accent2"/>
                </a:solidFill>
                <a:latin typeface="+mn-ea"/>
                <a:ea typeface="+mn-ea"/>
              </a:rPr>
              <a:t>CSS3</a:t>
            </a:r>
            <a:r>
              <a:rPr lang="zh-CN" altLang="en-US" sz="2800" dirty="0" smtClean="0">
                <a:solidFill>
                  <a:schemeClr val="accent2"/>
                </a:solidFill>
                <a:latin typeface="+mn-ea"/>
                <a:ea typeface="+mn-ea"/>
              </a:rPr>
              <a:t>新增属性</a:t>
            </a:r>
            <a:endParaRPr lang="zh-CN" altLang="en-US" sz="2800" dirty="0">
              <a:solidFill>
                <a:schemeClr val="accent2"/>
              </a:solidFill>
              <a:latin typeface="+mn-ea"/>
              <a:ea typeface="+mn-ea"/>
            </a:endParaRPr>
          </a:p>
        </p:txBody>
      </p:sp>
      <p:grpSp>
        <p:nvGrpSpPr>
          <p:cNvPr id="76" name="组合 75"/>
          <p:cNvGrpSpPr/>
          <p:nvPr/>
        </p:nvGrpSpPr>
        <p:grpSpPr>
          <a:xfrm>
            <a:off x="4331815" y="3870181"/>
            <a:ext cx="6015038" cy="547688"/>
            <a:chOff x="3798888" y="3304575"/>
            <a:chExt cx="6015038" cy="547688"/>
          </a:xfrm>
        </p:grpSpPr>
        <p:sp>
          <p:nvSpPr>
            <p:cNvPr id="77" name="Freeform 5"/>
            <p:cNvSpPr>
              <a:spLocks/>
            </p:cNvSpPr>
            <p:nvPr/>
          </p:nvSpPr>
          <p:spPr bwMode="auto">
            <a:xfrm>
              <a:off x="3798888" y="3304575"/>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
            <p:cNvSpPr>
              <a:spLocks/>
            </p:cNvSpPr>
            <p:nvPr/>
          </p:nvSpPr>
          <p:spPr bwMode="auto">
            <a:xfrm>
              <a:off x="9263063" y="3304575"/>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rgbClr val="3366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9"/>
            <p:cNvSpPr>
              <a:spLocks/>
            </p:cNvSpPr>
            <p:nvPr/>
          </p:nvSpPr>
          <p:spPr bwMode="auto">
            <a:xfrm>
              <a:off x="9550401" y="3387125"/>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8" name="Freeform 6"/>
          <p:cNvSpPr>
            <a:spLocks/>
          </p:cNvSpPr>
          <p:nvPr/>
        </p:nvSpPr>
        <p:spPr bwMode="auto">
          <a:xfrm>
            <a:off x="4606453" y="3779693"/>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rgbClr val="0029A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7"/>
          <p:cNvSpPr>
            <a:spLocks/>
          </p:cNvSpPr>
          <p:nvPr/>
        </p:nvSpPr>
        <p:spPr bwMode="auto">
          <a:xfrm>
            <a:off x="4315940" y="3779693"/>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rgbClr val="3366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TextBox 98"/>
          <p:cNvSpPr txBox="1"/>
          <p:nvPr/>
        </p:nvSpPr>
        <p:spPr>
          <a:xfrm>
            <a:off x="4530232" y="3846780"/>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5</a:t>
            </a:r>
            <a:endParaRPr lang="zh-CN" altLang="en-US" sz="3200" b="1" dirty="0">
              <a:solidFill>
                <a:srgbClr val="F8F8F8"/>
              </a:solidFill>
              <a:latin typeface="+mn-ea"/>
              <a:ea typeface="+mn-ea"/>
            </a:endParaRPr>
          </a:p>
        </p:txBody>
      </p:sp>
      <p:sp>
        <p:nvSpPr>
          <p:cNvPr id="95" name="TextBox 104"/>
          <p:cNvSpPr txBox="1"/>
          <p:nvPr/>
        </p:nvSpPr>
        <p:spPr>
          <a:xfrm>
            <a:off x="5394487" y="3868410"/>
            <a:ext cx="3389680" cy="523220"/>
          </a:xfrm>
          <a:prstGeom prst="rect">
            <a:avLst/>
          </a:prstGeom>
          <a:noFill/>
        </p:spPr>
        <p:txBody>
          <a:bodyPr wrap="square" rtlCol="0">
            <a:spAutoFit/>
          </a:bodyPr>
          <a:lstStyle/>
          <a:p>
            <a:r>
              <a:rPr lang="en-US" altLang="zh-CN" sz="2800" dirty="0" smtClean="0">
                <a:solidFill>
                  <a:schemeClr val="accent2"/>
                </a:solidFill>
                <a:latin typeface="+mn-ea"/>
                <a:ea typeface="+mn-ea"/>
              </a:rPr>
              <a:t>CSS3</a:t>
            </a:r>
            <a:r>
              <a:rPr lang="zh-CN" altLang="en-US" sz="2800" dirty="0" smtClean="0">
                <a:solidFill>
                  <a:schemeClr val="accent2"/>
                </a:solidFill>
                <a:latin typeface="+mn-ea"/>
                <a:ea typeface="+mn-ea"/>
              </a:rPr>
              <a:t>弹性盒模型</a:t>
            </a:r>
            <a:endParaRPr lang="zh-CN" altLang="en-US" sz="2800" dirty="0">
              <a:solidFill>
                <a:schemeClr val="accent2"/>
              </a:solidFill>
              <a:latin typeface="+mn-ea"/>
              <a:ea typeface="+mn-ea"/>
            </a:endParaRPr>
          </a:p>
        </p:txBody>
      </p:sp>
      <p:grpSp>
        <p:nvGrpSpPr>
          <p:cNvPr id="100" name="组合 99"/>
          <p:cNvGrpSpPr/>
          <p:nvPr/>
        </p:nvGrpSpPr>
        <p:grpSpPr>
          <a:xfrm>
            <a:off x="4179415" y="4662269"/>
            <a:ext cx="6015038" cy="547688"/>
            <a:chOff x="3798888" y="3304575"/>
            <a:chExt cx="6015038" cy="547688"/>
          </a:xfrm>
        </p:grpSpPr>
        <p:sp>
          <p:nvSpPr>
            <p:cNvPr id="101" name="Freeform 5"/>
            <p:cNvSpPr>
              <a:spLocks/>
            </p:cNvSpPr>
            <p:nvPr/>
          </p:nvSpPr>
          <p:spPr bwMode="auto">
            <a:xfrm>
              <a:off x="3798888" y="3304575"/>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
            <p:cNvSpPr>
              <a:spLocks/>
            </p:cNvSpPr>
            <p:nvPr/>
          </p:nvSpPr>
          <p:spPr bwMode="auto">
            <a:xfrm>
              <a:off x="9263063" y="3304575"/>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9"/>
            <p:cNvSpPr>
              <a:spLocks/>
            </p:cNvSpPr>
            <p:nvPr/>
          </p:nvSpPr>
          <p:spPr bwMode="auto">
            <a:xfrm>
              <a:off x="9550401" y="3387125"/>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4" name="Freeform 6"/>
          <p:cNvSpPr>
            <a:spLocks/>
          </p:cNvSpPr>
          <p:nvPr/>
        </p:nvSpPr>
        <p:spPr bwMode="auto">
          <a:xfrm>
            <a:off x="4454053" y="4571781"/>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7"/>
          <p:cNvSpPr>
            <a:spLocks/>
          </p:cNvSpPr>
          <p:nvPr/>
        </p:nvSpPr>
        <p:spPr bwMode="auto">
          <a:xfrm>
            <a:off x="4163540" y="4571781"/>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TextBox 98"/>
          <p:cNvSpPr txBox="1"/>
          <p:nvPr/>
        </p:nvSpPr>
        <p:spPr>
          <a:xfrm>
            <a:off x="4377832" y="4638868"/>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6</a:t>
            </a:r>
            <a:endParaRPr lang="zh-CN" altLang="en-US" sz="3200" b="1" dirty="0">
              <a:solidFill>
                <a:srgbClr val="F8F8F8"/>
              </a:solidFill>
              <a:latin typeface="+mn-ea"/>
              <a:ea typeface="+mn-ea"/>
            </a:endParaRPr>
          </a:p>
        </p:txBody>
      </p:sp>
      <p:sp>
        <p:nvSpPr>
          <p:cNvPr id="112" name="TextBox 104"/>
          <p:cNvSpPr txBox="1"/>
          <p:nvPr/>
        </p:nvSpPr>
        <p:spPr>
          <a:xfrm>
            <a:off x="5242086" y="4660498"/>
            <a:ext cx="4347431" cy="523220"/>
          </a:xfrm>
          <a:prstGeom prst="rect">
            <a:avLst/>
          </a:prstGeom>
          <a:noFill/>
        </p:spPr>
        <p:txBody>
          <a:bodyPr wrap="square" rtlCol="0">
            <a:spAutoFit/>
          </a:bodyPr>
          <a:lstStyle/>
          <a:p>
            <a:r>
              <a:rPr lang="zh-CN" altLang="en-US" sz="2800" dirty="0" smtClean="0">
                <a:solidFill>
                  <a:schemeClr val="accent2"/>
                </a:solidFill>
                <a:latin typeface="+mn-ea"/>
                <a:ea typeface="+mn-ea"/>
              </a:rPr>
              <a:t>响应式布局和自适应布局</a:t>
            </a:r>
            <a:endParaRPr lang="zh-CN" altLang="en-US" sz="2800" dirty="0">
              <a:solidFill>
                <a:schemeClr val="accent2"/>
              </a:solidFill>
              <a:latin typeface="+mn-ea"/>
              <a:ea typeface="+mn-ea"/>
            </a:endParaRPr>
          </a:p>
        </p:txBody>
      </p:sp>
    </p:spTree>
    <p:extLst>
      <p:ext uri="{BB962C8B-B14F-4D97-AF65-F5344CB8AC3E}">
        <p14:creationId xmlns:p14="http://schemas.microsoft.com/office/powerpoint/2010/main" val="912798635"/>
      </p:ext>
    </p:extLst>
  </p:cSld>
  <p:clrMapOvr>
    <a:masterClrMapping/>
  </p:clrMapOvr>
  <p:transition spd="slow" advTm="1007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1"/>
                                        </p:tgtEl>
                                        <p:attrNameLst>
                                          <p:attrName>ppt_y</p:attrName>
                                        </p:attrNameLst>
                                      </p:cBhvr>
                                      <p:tavLst>
                                        <p:tav tm="0">
                                          <p:val>
                                            <p:strVal val="#ppt_y"/>
                                          </p:val>
                                        </p:tav>
                                        <p:tav tm="100000">
                                          <p:val>
                                            <p:strVal val="#ppt_y"/>
                                          </p:val>
                                        </p:tav>
                                      </p:tavLst>
                                    </p:anim>
                                    <p:anim calcmode="lin" valueType="num">
                                      <p:cBhvr>
                                        <p:cTn id="9"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1"/>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53"/>
                                        </p:tgtEl>
                                        <p:attrNameLst>
                                          <p:attrName>ppt_y</p:attrName>
                                        </p:attrNameLst>
                                      </p:cBhvr>
                                      <p:tavLst>
                                        <p:tav tm="0">
                                          <p:val>
                                            <p:strVal val="#ppt_y"/>
                                          </p:val>
                                        </p:tav>
                                        <p:tav tm="100000">
                                          <p:val>
                                            <p:strVal val="#ppt_y"/>
                                          </p:val>
                                        </p:tav>
                                      </p:tavLst>
                                    </p:anim>
                                    <p:anim calcmode="lin" valueType="num">
                                      <p:cBhvr>
                                        <p:cTn id="16"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53"/>
                                        </p:tgtEl>
                                      </p:cBhvr>
                                    </p:animEffect>
                                  </p:childTnLst>
                                </p:cTn>
                              </p:par>
                            </p:childTnLst>
                          </p:cTn>
                        </p:par>
                        <p:par>
                          <p:cTn id="19" fill="hold">
                            <p:stCondLst>
                              <p:cond delay="850"/>
                            </p:stCondLst>
                            <p:childTnLst>
                              <p:par>
                                <p:cTn id="20" presetID="21"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heel(1)">
                                      <p:cBhvr>
                                        <p:cTn id="22" dur="500"/>
                                        <p:tgtEl>
                                          <p:spTgt spid="50"/>
                                        </p:tgtEl>
                                      </p:cBhvr>
                                    </p:animEffect>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55"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strVal val="#ppt_w*0.70"/>
                                          </p:val>
                                        </p:tav>
                                        <p:tav tm="100000">
                                          <p:val>
                                            <p:strVal val="#ppt_w"/>
                                          </p:val>
                                        </p:tav>
                                      </p:tavLst>
                                    </p:anim>
                                    <p:anim calcmode="lin" valueType="num">
                                      <p:cBhvr>
                                        <p:cTn id="30" dur="500" fill="hold"/>
                                        <p:tgtEl>
                                          <p:spTgt spid="19"/>
                                        </p:tgtEl>
                                        <p:attrNameLst>
                                          <p:attrName>ppt_h</p:attrName>
                                        </p:attrNameLst>
                                      </p:cBhvr>
                                      <p:tavLst>
                                        <p:tav tm="0">
                                          <p:val>
                                            <p:strVal val="#ppt_h"/>
                                          </p:val>
                                        </p:tav>
                                        <p:tav tm="100000">
                                          <p:val>
                                            <p:strVal val="#ppt_h"/>
                                          </p:val>
                                        </p:tav>
                                      </p:tavLst>
                                    </p:anim>
                                    <p:animEffect transition="in" filter="fade">
                                      <p:cBhvr>
                                        <p:cTn id="31" dur="500"/>
                                        <p:tgtEl>
                                          <p:spTgt spid="19"/>
                                        </p:tgtEl>
                                      </p:cBhvr>
                                    </p:animEffect>
                                  </p:childTnLst>
                                </p:cTn>
                              </p:par>
                              <p:par>
                                <p:cTn id="32" presetID="2" presetClass="entr" presetSubtype="4" fill="hold" nodeType="withEffect">
                                  <p:stCondLst>
                                    <p:cond delay="20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par>
                                <p:cTn id="36" presetID="55" presetClass="entr" presetSubtype="0"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strVal val="#ppt_w*0.70"/>
                                          </p:val>
                                        </p:tav>
                                        <p:tav tm="100000">
                                          <p:val>
                                            <p:strVal val="#ppt_w"/>
                                          </p:val>
                                        </p:tav>
                                      </p:tavLst>
                                    </p:anim>
                                    <p:anim calcmode="lin" valueType="num">
                                      <p:cBhvr>
                                        <p:cTn id="39" dur="500" fill="hold"/>
                                        <p:tgtEl>
                                          <p:spTgt spid="20"/>
                                        </p:tgtEl>
                                        <p:attrNameLst>
                                          <p:attrName>ppt_h</p:attrName>
                                        </p:attrNameLst>
                                      </p:cBhvr>
                                      <p:tavLst>
                                        <p:tav tm="0">
                                          <p:val>
                                            <p:strVal val="#ppt_h"/>
                                          </p:val>
                                        </p:tav>
                                        <p:tav tm="100000">
                                          <p:val>
                                            <p:strVal val="#ppt_h"/>
                                          </p:val>
                                        </p:tav>
                                      </p:tavLst>
                                    </p:anim>
                                    <p:animEffect transition="in" filter="fade">
                                      <p:cBhvr>
                                        <p:cTn id="40" dur="500"/>
                                        <p:tgtEl>
                                          <p:spTgt spid="20"/>
                                        </p:tgtEl>
                                      </p:cBhvr>
                                    </p:animEffect>
                                  </p:childTnLst>
                                </p:cTn>
                              </p:par>
                              <p:par>
                                <p:cTn id="41" presetID="2" presetClass="entr" presetSubtype="4" fill="hold" nodeType="withEffect">
                                  <p:stCondLst>
                                    <p:cond delay="4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55" presetClass="entr" presetSubtype="0" fill="hold" nodeType="withEffect">
                                  <p:stCondLst>
                                    <p:cond delay="40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strVal val="#ppt_w*0.70"/>
                                          </p:val>
                                        </p:tav>
                                        <p:tav tm="100000">
                                          <p:val>
                                            <p:strVal val="#ppt_w"/>
                                          </p:val>
                                        </p:tav>
                                      </p:tavLst>
                                    </p:anim>
                                    <p:anim calcmode="lin" valueType="num">
                                      <p:cBhvr>
                                        <p:cTn id="48" dur="500" fill="hold"/>
                                        <p:tgtEl>
                                          <p:spTgt spid="21"/>
                                        </p:tgtEl>
                                        <p:attrNameLst>
                                          <p:attrName>ppt_h</p:attrName>
                                        </p:attrNameLst>
                                      </p:cBhvr>
                                      <p:tavLst>
                                        <p:tav tm="0">
                                          <p:val>
                                            <p:strVal val="#ppt_h"/>
                                          </p:val>
                                        </p:tav>
                                        <p:tav tm="100000">
                                          <p:val>
                                            <p:strVal val="#ppt_h"/>
                                          </p:val>
                                        </p:tav>
                                      </p:tavLst>
                                    </p:anim>
                                    <p:animEffect transition="in" filter="fade">
                                      <p:cBhvr>
                                        <p:cTn id="49" dur="500"/>
                                        <p:tgtEl>
                                          <p:spTgt spid="21"/>
                                        </p:tgtEl>
                                      </p:cBhvr>
                                    </p:animEffect>
                                  </p:childTnLst>
                                </p:cTn>
                              </p:par>
                              <p:par>
                                <p:cTn id="50" presetID="2" presetClass="entr" presetSubtype="4" fill="hold" nodeType="withEffect">
                                  <p:stCondLst>
                                    <p:cond delay="400"/>
                                  </p:stCondLst>
                                  <p:childTnLst>
                                    <p:set>
                                      <p:cBhvr>
                                        <p:cTn id="51" dur="1" fill="hold">
                                          <p:stCondLst>
                                            <p:cond delay="0"/>
                                          </p:stCondLst>
                                        </p:cTn>
                                        <p:tgtEl>
                                          <p:spTgt spid="56"/>
                                        </p:tgtEl>
                                        <p:attrNameLst>
                                          <p:attrName>style.visibility</p:attrName>
                                        </p:attrNameLst>
                                      </p:cBhvr>
                                      <p:to>
                                        <p:strVal val="visible"/>
                                      </p:to>
                                    </p:set>
                                    <p:anim calcmode="lin" valueType="num">
                                      <p:cBhvr additive="base">
                                        <p:cTn id="52" dur="500" fill="hold"/>
                                        <p:tgtEl>
                                          <p:spTgt spid="56"/>
                                        </p:tgtEl>
                                        <p:attrNameLst>
                                          <p:attrName>ppt_x</p:attrName>
                                        </p:attrNameLst>
                                      </p:cBhvr>
                                      <p:tavLst>
                                        <p:tav tm="0">
                                          <p:val>
                                            <p:strVal val="#ppt_x"/>
                                          </p:val>
                                        </p:tav>
                                        <p:tav tm="100000">
                                          <p:val>
                                            <p:strVal val="#ppt_x"/>
                                          </p:val>
                                        </p:tav>
                                      </p:tavLst>
                                    </p:anim>
                                    <p:anim calcmode="lin" valueType="num">
                                      <p:cBhvr additive="base">
                                        <p:cTn id="53" dur="500" fill="hold"/>
                                        <p:tgtEl>
                                          <p:spTgt spid="56"/>
                                        </p:tgtEl>
                                        <p:attrNameLst>
                                          <p:attrName>ppt_y</p:attrName>
                                        </p:attrNameLst>
                                      </p:cBhvr>
                                      <p:tavLst>
                                        <p:tav tm="0">
                                          <p:val>
                                            <p:strVal val="1+#ppt_h/2"/>
                                          </p:val>
                                        </p:tav>
                                        <p:tav tm="100000">
                                          <p:val>
                                            <p:strVal val="#ppt_y"/>
                                          </p:val>
                                        </p:tav>
                                      </p:tavLst>
                                    </p:anim>
                                  </p:childTnLst>
                                </p:cTn>
                              </p:par>
                              <p:par>
                                <p:cTn id="54" presetID="55" presetClass="entr" presetSubtype="0" fill="hold" nodeType="withEffect">
                                  <p:stCondLst>
                                    <p:cond delay="400"/>
                                  </p:stCondLst>
                                  <p:childTnLst>
                                    <p:set>
                                      <p:cBhvr>
                                        <p:cTn id="55" dur="1" fill="hold">
                                          <p:stCondLst>
                                            <p:cond delay="0"/>
                                          </p:stCondLst>
                                        </p:cTn>
                                        <p:tgtEl>
                                          <p:spTgt spid="56"/>
                                        </p:tgtEl>
                                        <p:attrNameLst>
                                          <p:attrName>style.visibility</p:attrName>
                                        </p:attrNameLst>
                                      </p:cBhvr>
                                      <p:to>
                                        <p:strVal val="visible"/>
                                      </p:to>
                                    </p:set>
                                    <p:anim calcmode="lin" valueType="num">
                                      <p:cBhvr>
                                        <p:cTn id="56" dur="500" fill="hold"/>
                                        <p:tgtEl>
                                          <p:spTgt spid="56"/>
                                        </p:tgtEl>
                                        <p:attrNameLst>
                                          <p:attrName>ppt_w</p:attrName>
                                        </p:attrNameLst>
                                      </p:cBhvr>
                                      <p:tavLst>
                                        <p:tav tm="0">
                                          <p:val>
                                            <p:strVal val="#ppt_w*0.70"/>
                                          </p:val>
                                        </p:tav>
                                        <p:tav tm="100000">
                                          <p:val>
                                            <p:strVal val="#ppt_w"/>
                                          </p:val>
                                        </p:tav>
                                      </p:tavLst>
                                    </p:anim>
                                    <p:anim calcmode="lin" valueType="num">
                                      <p:cBhvr>
                                        <p:cTn id="57" dur="500" fill="hold"/>
                                        <p:tgtEl>
                                          <p:spTgt spid="56"/>
                                        </p:tgtEl>
                                        <p:attrNameLst>
                                          <p:attrName>ppt_h</p:attrName>
                                        </p:attrNameLst>
                                      </p:cBhvr>
                                      <p:tavLst>
                                        <p:tav tm="0">
                                          <p:val>
                                            <p:strVal val="#ppt_h"/>
                                          </p:val>
                                        </p:tav>
                                        <p:tav tm="100000">
                                          <p:val>
                                            <p:strVal val="#ppt_h"/>
                                          </p:val>
                                        </p:tav>
                                      </p:tavLst>
                                    </p:anim>
                                    <p:animEffect transition="in" filter="fade">
                                      <p:cBhvr>
                                        <p:cTn id="58" dur="500"/>
                                        <p:tgtEl>
                                          <p:spTgt spid="56"/>
                                        </p:tgtEl>
                                      </p:cBhvr>
                                    </p:animEffect>
                                  </p:childTnLst>
                                </p:cTn>
                              </p:par>
                              <p:par>
                                <p:cTn id="59" presetID="2" presetClass="entr" presetSubtype="4" fill="hold" nodeType="withEffect">
                                  <p:stCondLst>
                                    <p:cond delay="400"/>
                                  </p:stCondLst>
                                  <p:childTnLst>
                                    <p:set>
                                      <p:cBhvr>
                                        <p:cTn id="60" dur="1" fill="hold">
                                          <p:stCondLst>
                                            <p:cond delay="0"/>
                                          </p:stCondLst>
                                        </p:cTn>
                                        <p:tgtEl>
                                          <p:spTgt spid="76"/>
                                        </p:tgtEl>
                                        <p:attrNameLst>
                                          <p:attrName>style.visibility</p:attrName>
                                        </p:attrNameLst>
                                      </p:cBhvr>
                                      <p:to>
                                        <p:strVal val="visible"/>
                                      </p:to>
                                    </p:set>
                                    <p:anim calcmode="lin" valueType="num">
                                      <p:cBhvr additive="base">
                                        <p:cTn id="61" dur="500" fill="hold"/>
                                        <p:tgtEl>
                                          <p:spTgt spid="76"/>
                                        </p:tgtEl>
                                        <p:attrNameLst>
                                          <p:attrName>ppt_x</p:attrName>
                                        </p:attrNameLst>
                                      </p:cBhvr>
                                      <p:tavLst>
                                        <p:tav tm="0">
                                          <p:val>
                                            <p:strVal val="#ppt_x"/>
                                          </p:val>
                                        </p:tav>
                                        <p:tav tm="100000">
                                          <p:val>
                                            <p:strVal val="#ppt_x"/>
                                          </p:val>
                                        </p:tav>
                                      </p:tavLst>
                                    </p:anim>
                                    <p:anim calcmode="lin" valueType="num">
                                      <p:cBhvr additive="base">
                                        <p:cTn id="62" dur="500" fill="hold"/>
                                        <p:tgtEl>
                                          <p:spTgt spid="76"/>
                                        </p:tgtEl>
                                        <p:attrNameLst>
                                          <p:attrName>ppt_y</p:attrName>
                                        </p:attrNameLst>
                                      </p:cBhvr>
                                      <p:tavLst>
                                        <p:tav tm="0">
                                          <p:val>
                                            <p:strVal val="1+#ppt_h/2"/>
                                          </p:val>
                                        </p:tav>
                                        <p:tav tm="100000">
                                          <p:val>
                                            <p:strVal val="#ppt_y"/>
                                          </p:val>
                                        </p:tav>
                                      </p:tavLst>
                                    </p:anim>
                                  </p:childTnLst>
                                </p:cTn>
                              </p:par>
                              <p:par>
                                <p:cTn id="63" presetID="55" presetClass="entr" presetSubtype="0" fill="hold" nodeType="withEffect">
                                  <p:stCondLst>
                                    <p:cond delay="400"/>
                                  </p:stCondLst>
                                  <p:childTnLst>
                                    <p:set>
                                      <p:cBhvr>
                                        <p:cTn id="64" dur="1" fill="hold">
                                          <p:stCondLst>
                                            <p:cond delay="0"/>
                                          </p:stCondLst>
                                        </p:cTn>
                                        <p:tgtEl>
                                          <p:spTgt spid="76"/>
                                        </p:tgtEl>
                                        <p:attrNameLst>
                                          <p:attrName>style.visibility</p:attrName>
                                        </p:attrNameLst>
                                      </p:cBhvr>
                                      <p:to>
                                        <p:strVal val="visible"/>
                                      </p:to>
                                    </p:set>
                                    <p:anim calcmode="lin" valueType="num">
                                      <p:cBhvr>
                                        <p:cTn id="65" dur="500" fill="hold"/>
                                        <p:tgtEl>
                                          <p:spTgt spid="76"/>
                                        </p:tgtEl>
                                        <p:attrNameLst>
                                          <p:attrName>ppt_w</p:attrName>
                                        </p:attrNameLst>
                                      </p:cBhvr>
                                      <p:tavLst>
                                        <p:tav tm="0">
                                          <p:val>
                                            <p:strVal val="#ppt_w*0.70"/>
                                          </p:val>
                                        </p:tav>
                                        <p:tav tm="100000">
                                          <p:val>
                                            <p:strVal val="#ppt_w"/>
                                          </p:val>
                                        </p:tav>
                                      </p:tavLst>
                                    </p:anim>
                                    <p:anim calcmode="lin" valueType="num">
                                      <p:cBhvr>
                                        <p:cTn id="66" dur="500" fill="hold"/>
                                        <p:tgtEl>
                                          <p:spTgt spid="76"/>
                                        </p:tgtEl>
                                        <p:attrNameLst>
                                          <p:attrName>ppt_h</p:attrName>
                                        </p:attrNameLst>
                                      </p:cBhvr>
                                      <p:tavLst>
                                        <p:tav tm="0">
                                          <p:val>
                                            <p:strVal val="#ppt_h"/>
                                          </p:val>
                                        </p:tav>
                                        <p:tav tm="100000">
                                          <p:val>
                                            <p:strVal val="#ppt_h"/>
                                          </p:val>
                                        </p:tav>
                                      </p:tavLst>
                                    </p:anim>
                                    <p:animEffect transition="in" filter="fade">
                                      <p:cBhvr>
                                        <p:cTn id="67" dur="500"/>
                                        <p:tgtEl>
                                          <p:spTgt spid="76"/>
                                        </p:tgtEl>
                                      </p:cBhvr>
                                    </p:animEffect>
                                  </p:childTnLst>
                                </p:cTn>
                              </p:par>
                              <p:par>
                                <p:cTn id="68" presetID="2" presetClass="entr" presetSubtype="4" fill="hold" nodeType="withEffect">
                                  <p:stCondLst>
                                    <p:cond delay="400"/>
                                  </p:stCondLst>
                                  <p:childTnLst>
                                    <p:set>
                                      <p:cBhvr>
                                        <p:cTn id="69" dur="1" fill="hold">
                                          <p:stCondLst>
                                            <p:cond delay="0"/>
                                          </p:stCondLst>
                                        </p:cTn>
                                        <p:tgtEl>
                                          <p:spTgt spid="100"/>
                                        </p:tgtEl>
                                        <p:attrNameLst>
                                          <p:attrName>style.visibility</p:attrName>
                                        </p:attrNameLst>
                                      </p:cBhvr>
                                      <p:to>
                                        <p:strVal val="visible"/>
                                      </p:to>
                                    </p:set>
                                    <p:anim calcmode="lin" valueType="num">
                                      <p:cBhvr additive="base">
                                        <p:cTn id="70" dur="500" fill="hold"/>
                                        <p:tgtEl>
                                          <p:spTgt spid="100"/>
                                        </p:tgtEl>
                                        <p:attrNameLst>
                                          <p:attrName>ppt_x</p:attrName>
                                        </p:attrNameLst>
                                      </p:cBhvr>
                                      <p:tavLst>
                                        <p:tav tm="0">
                                          <p:val>
                                            <p:strVal val="#ppt_x"/>
                                          </p:val>
                                        </p:tav>
                                        <p:tav tm="100000">
                                          <p:val>
                                            <p:strVal val="#ppt_x"/>
                                          </p:val>
                                        </p:tav>
                                      </p:tavLst>
                                    </p:anim>
                                    <p:anim calcmode="lin" valueType="num">
                                      <p:cBhvr additive="base">
                                        <p:cTn id="71" dur="500" fill="hold"/>
                                        <p:tgtEl>
                                          <p:spTgt spid="100"/>
                                        </p:tgtEl>
                                        <p:attrNameLst>
                                          <p:attrName>ppt_y</p:attrName>
                                        </p:attrNameLst>
                                      </p:cBhvr>
                                      <p:tavLst>
                                        <p:tav tm="0">
                                          <p:val>
                                            <p:strVal val="1+#ppt_h/2"/>
                                          </p:val>
                                        </p:tav>
                                        <p:tav tm="100000">
                                          <p:val>
                                            <p:strVal val="#ppt_y"/>
                                          </p:val>
                                        </p:tav>
                                      </p:tavLst>
                                    </p:anim>
                                  </p:childTnLst>
                                </p:cTn>
                              </p:par>
                              <p:par>
                                <p:cTn id="72" presetID="55" presetClass="entr" presetSubtype="0" fill="hold" nodeType="withEffect">
                                  <p:stCondLst>
                                    <p:cond delay="400"/>
                                  </p:stCondLst>
                                  <p:childTnLst>
                                    <p:set>
                                      <p:cBhvr>
                                        <p:cTn id="73" dur="1" fill="hold">
                                          <p:stCondLst>
                                            <p:cond delay="0"/>
                                          </p:stCondLst>
                                        </p:cTn>
                                        <p:tgtEl>
                                          <p:spTgt spid="100"/>
                                        </p:tgtEl>
                                        <p:attrNameLst>
                                          <p:attrName>style.visibility</p:attrName>
                                        </p:attrNameLst>
                                      </p:cBhvr>
                                      <p:to>
                                        <p:strVal val="visible"/>
                                      </p:to>
                                    </p:set>
                                    <p:anim calcmode="lin" valueType="num">
                                      <p:cBhvr>
                                        <p:cTn id="74" dur="500" fill="hold"/>
                                        <p:tgtEl>
                                          <p:spTgt spid="100"/>
                                        </p:tgtEl>
                                        <p:attrNameLst>
                                          <p:attrName>ppt_w</p:attrName>
                                        </p:attrNameLst>
                                      </p:cBhvr>
                                      <p:tavLst>
                                        <p:tav tm="0">
                                          <p:val>
                                            <p:strVal val="#ppt_w*0.70"/>
                                          </p:val>
                                        </p:tav>
                                        <p:tav tm="100000">
                                          <p:val>
                                            <p:strVal val="#ppt_w"/>
                                          </p:val>
                                        </p:tav>
                                      </p:tavLst>
                                    </p:anim>
                                    <p:anim calcmode="lin" valueType="num">
                                      <p:cBhvr>
                                        <p:cTn id="75" dur="500" fill="hold"/>
                                        <p:tgtEl>
                                          <p:spTgt spid="100"/>
                                        </p:tgtEl>
                                        <p:attrNameLst>
                                          <p:attrName>ppt_h</p:attrName>
                                        </p:attrNameLst>
                                      </p:cBhvr>
                                      <p:tavLst>
                                        <p:tav tm="0">
                                          <p:val>
                                            <p:strVal val="#ppt_h"/>
                                          </p:val>
                                        </p:tav>
                                        <p:tav tm="100000">
                                          <p:val>
                                            <p:strVal val="#ppt_h"/>
                                          </p:val>
                                        </p:tav>
                                      </p:tavLst>
                                    </p:anim>
                                    <p:animEffect transition="in" filter="fade">
                                      <p:cBhvr>
                                        <p:cTn id="76" dur="500"/>
                                        <p:tgtEl>
                                          <p:spTgt spid="100"/>
                                        </p:tgtEl>
                                      </p:cBhvr>
                                    </p:animEffect>
                                  </p:childTnLst>
                                </p:cTn>
                              </p:par>
                              <p:par>
                                <p:cTn id="77" presetID="2" presetClass="entr" presetSubtype="4" fill="hold" nodeType="withEffect">
                                  <p:stCondLst>
                                    <p:cond delay="60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par>
                                <p:cTn id="81" presetID="55" presetClass="entr" presetSubtype="0" fill="hold" nodeType="withEffect">
                                  <p:stCondLst>
                                    <p:cond delay="600"/>
                                  </p:stCondLst>
                                  <p:childTnLst>
                                    <p:set>
                                      <p:cBhvr>
                                        <p:cTn id="82" dur="1" fill="hold">
                                          <p:stCondLst>
                                            <p:cond delay="0"/>
                                          </p:stCondLst>
                                        </p:cTn>
                                        <p:tgtEl>
                                          <p:spTgt spid="28"/>
                                        </p:tgtEl>
                                        <p:attrNameLst>
                                          <p:attrName>style.visibility</p:attrName>
                                        </p:attrNameLst>
                                      </p:cBhvr>
                                      <p:to>
                                        <p:strVal val="visible"/>
                                      </p:to>
                                    </p:set>
                                    <p:anim calcmode="lin" valueType="num">
                                      <p:cBhvr>
                                        <p:cTn id="83" dur="500" fill="hold"/>
                                        <p:tgtEl>
                                          <p:spTgt spid="28"/>
                                        </p:tgtEl>
                                        <p:attrNameLst>
                                          <p:attrName>ppt_w</p:attrName>
                                        </p:attrNameLst>
                                      </p:cBhvr>
                                      <p:tavLst>
                                        <p:tav tm="0">
                                          <p:val>
                                            <p:strVal val="#ppt_w*0.70"/>
                                          </p:val>
                                        </p:tav>
                                        <p:tav tm="100000">
                                          <p:val>
                                            <p:strVal val="#ppt_w"/>
                                          </p:val>
                                        </p:tav>
                                      </p:tavLst>
                                    </p:anim>
                                    <p:anim calcmode="lin" valueType="num">
                                      <p:cBhvr>
                                        <p:cTn id="84" dur="500" fill="hold"/>
                                        <p:tgtEl>
                                          <p:spTgt spid="28"/>
                                        </p:tgtEl>
                                        <p:attrNameLst>
                                          <p:attrName>ppt_h</p:attrName>
                                        </p:attrNameLst>
                                      </p:cBhvr>
                                      <p:tavLst>
                                        <p:tav tm="0">
                                          <p:val>
                                            <p:strVal val="#ppt_h"/>
                                          </p:val>
                                        </p:tav>
                                        <p:tav tm="100000">
                                          <p:val>
                                            <p:strVal val="#ppt_h"/>
                                          </p:val>
                                        </p:tav>
                                      </p:tavLst>
                                    </p:anim>
                                    <p:animEffect transition="in" filter="fade">
                                      <p:cBhvr>
                                        <p:cTn id="85" dur="500"/>
                                        <p:tgtEl>
                                          <p:spTgt spid="28"/>
                                        </p:tgtEl>
                                      </p:cBhvr>
                                    </p:animEffect>
                                  </p:childTnLst>
                                </p:cTn>
                              </p:par>
                            </p:childTnLst>
                          </p:cTn>
                        </p:par>
                        <p:par>
                          <p:cTn id="86" fill="hold">
                            <p:stCondLst>
                              <p:cond delay="1950"/>
                            </p:stCondLst>
                            <p:childTnLst>
                              <p:par>
                                <p:cTn id="87" presetID="22" presetClass="entr" presetSubtype="4"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wipe(down)">
                                      <p:cBhvr>
                                        <p:cTn id="89" dur="300"/>
                                        <p:tgtEl>
                                          <p:spTgt spid="6"/>
                                        </p:tgtEl>
                                      </p:cBhvr>
                                    </p:animEffect>
                                  </p:childTnLst>
                                </p:cTn>
                              </p:par>
                            </p:childTnLst>
                          </p:cTn>
                        </p:par>
                        <p:par>
                          <p:cTn id="90" fill="hold">
                            <p:stCondLst>
                              <p:cond delay="2250"/>
                            </p:stCondLst>
                            <p:childTnLst>
                              <p:par>
                                <p:cTn id="91" presetID="22" presetClass="entr" presetSubtype="1" fill="hold" grpId="0" nodeType="after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up)">
                                      <p:cBhvr>
                                        <p:cTn id="93" dur="400"/>
                                        <p:tgtEl>
                                          <p:spTgt spid="7"/>
                                        </p:tgtEl>
                                      </p:cBhvr>
                                    </p:animEffect>
                                  </p:childTnLst>
                                </p:cTn>
                              </p:par>
                            </p:childTnLst>
                          </p:cTn>
                        </p:par>
                        <p:par>
                          <p:cTn id="94" fill="hold">
                            <p:stCondLst>
                              <p:cond delay="2650"/>
                            </p:stCondLst>
                            <p:childTnLst>
                              <p:par>
                                <p:cTn id="95" presetID="31" presetClass="entr" presetSubtype="0" fill="hold" grpId="0" nodeType="afterEffect">
                                  <p:stCondLst>
                                    <p:cond delay="0"/>
                                  </p:stCondLst>
                                  <p:childTnLst>
                                    <p:set>
                                      <p:cBhvr>
                                        <p:cTn id="96" dur="1" fill="hold">
                                          <p:stCondLst>
                                            <p:cond delay="0"/>
                                          </p:stCondLst>
                                        </p:cTn>
                                        <p:tgtEl>
                                          <p:spTgt spid="96"/>
                                        </p:tgtEl>
                                        <p:attrNameLst>
                                          <p:attrName>style.visibility</p:attrName>
                                        </p:attrNameLst>
                                      </p:cBhvr>
                                      <p:to>
                                        <p:strVal val="visible"/>
                                      </p:to>
                                    </p:set>
                                    <p:anim calcmode="lin" valueType="num">
                                      <p:cBhvr>
                                        <p:cTn id="97" dur="300" fill="hold"/>
                                        <p:tgtEl>
                                          <p:spTgt spid="96"/>
                                        </p:tgtEl>
                                        <p:attrNameLst>
                                          <p:attrName>ppt_w</p:attrName>
                                        </p:attrNameLst>
                                      </p:cBhvr>
                                      <p:tavLst>
                                        <p:tav tm="0">
                                          <p:val>
                                            <p:fltVal val="0"/>
                                          </p:val>
                                        </p:tav>
                                        <p:tav tm="100000">
                                          <p:val>
                                            <p:strVal val="#ppt_w"/>
                                          </p:val>
                                        </p:tav>
                                      </p:tavLst>
                                    </p:anim>
                                    <p:anim calcmode="lin" valueType="num">
                                      <p:cBhvr>
                                        <p:cTn id="98" dur="300" fill="hold"/>
                                        <p:tgtEl>
                                          <p:spTgt spid="96"/>
                                        </p:tgtEl>
                                        <p:attrNameLst>
                                          <p:attrName>ppt_h</p:attrName>
                                        </p:attrNameLst>
                                      </p:cBhvr>
                                      <p:tavLst>
                                        <p:tav tm="0">
                                          <p:val>
                                            <p:fltVal val="0"/>
                                          </p:val>
                                        </p:tav>
                                        <p:tav tm="100000">
                                          <p:val>
                                            <p:strVal val="#ppt_h"/>
                                          </p:val>
                                        </p:tav>
                                      </p:tavLst>
                                    </p:anim>
                                    <p:anim calcmode="lin" valueType="num">
                                      <p:cBhvr>
                                        <p:cTn id="99" dur="300" fill="hold"/>
                                        <p:tgtEl>
                                          <p:spTgt spid="96"/>
                                        </p:tgtEl>
                                        <p:attrNameLst>
                                          <p:attrName>style.rotation</p:attrName>
                                        </p:attrNameLst>
                                      </p:cBhvr>
                                      <p:tavLst>
                                        <p:tav tm="0">
                                          <p:val>
                                            <p:fltVal val="90"/>
                                          </p:val>
                                        </p:tav>
                                        <p:tav tm="100000">
                                          <p:val>
                                            <p:fltVal val="0"/>
                                          </p:val>
                                        </p:tav>
                                      </p:tavLst>
                                    </p:anim>
                                    <p:animEffect transition="in" filter="fade">
                                      <p:cBhvr>
                                        <p:cTn id="100" dur="300"/>
                                        <p:tgtEl>
                                          <p:spTgt spid="96"/>
                                        </p:tgtEl>
                                      </p:cBhvr>
                                    </p:animEffect>
                                  </p:childTnLst>
                                </p:cTn>
                              </p:par>
                              <p:par>
                                <p:cTn id="101" presetID="2" presetClass="entr" presetSubtype="2"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 calcmode="lin" valueType="num">
                                      <p:cBhvr additive="base">
                                        <p:cTn id="103" dur="400" fill="hold"/>
                                        <p:tgtEl>
                                          <p:spTgt spid="18"/>
                                        </p:tgtEl>
                                        <p:attrNameLst>
                                          <p:attrName>ppt_x</p:attrName>
                                        </p:attrNameLst>
                                      </p:cBhvr>
                                      <p:tavLst>
                                        <p:tav tm="0">
                                          <p:val>
                                            <p:strVal val="1+#ppt_w/2"/>
                                          </p:val>
                                        </p:tav>
                                        <p:tav tm="100000">
                                          <p:val>
                                            <p:strVal val="#ppt_x"/>
                                          </p:val>
                                        </p:tav>
                                      </p:tavLst>
                                    </p:anim>
                                    <p:anim calcmode="lin" valueType="num">
                                      <p:cBhvr additive="base">
                                        <p:cTn id="104" dur="400" fill="hold"/>
                                        <p:tgtEl>
                                          <p:spTgt spid="18"/>
                                        </p:tgtEl>
                                        <p:attrNameLst>
                                          <p:attrName>ppt_y</p:attrName>
                                        </p:attrNameLst>
                                      </p:cBhvr>
                                      <p:tavLst>
                                        <p:tav tm="0">
                                          <p:val>
                                            <p:strVal val="#ppt_y"/>
                                          </p:val>
                                        </p:tav>
                                        <p:tav tm="100000">
                                          <p:val>
                                            <p:strVal val="#ppt_y"/>
                                          </p:val>
                                        </p:tav>
                                      </p:tavLst>
                                    </p:anim>
                                  </p:childTnLst>
                                </p:cTn>
                              </p:par>
                            </p:childTnLst>
                          </p:cTn>
                        </p:par>
                        <p:par>
                          <p:cTn id="105" fill="hold">
                            <p:stCondLst>
                              <p:cond delay="3050"/>
                            </p:stCondLst>
                            <p:childTnLst>
                              <p:par>
                                <p:cTn id="106" presetID="22" presetClass="entr" presetSubtype="4" fill="hold" grpId="0"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down)">
                                      <p:cBhvr>
                                        <p:cTn id="108" dur="300"/>
                                        <p:tgtEl>
                                          <p:spTgt spid="60"/>
                                        </p:tgtEl>
                                      </p:cBhvr>
                                    </p:animEffect>
                                  </p:childTnLst>
                                </p:cTn>
                              </p:par>
                            </p:childTnLst>
                          </p:cTn>
                        </p:par>
                        <p:par>
                          <p:cTn id="109" fill="hold">
                            <p:stCondLst>
                              <p:cond delay="3350"/>
                            </p:stCondLst>
                            <p:childTnLst>
                              <p:par>
                                <p:cTn id="110" presetID="22" presetClass="entr" presetSubtype="1" fill="hold" grpId="0" nodeType="after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wipe(up)">
                                      <p:cBhvr>
                                        <p:cTn id="112" dur="400"/>
                                        <p:tgtEl>
                                          <p:spTgt spid="61"/>
                                        </p:tgtEl>
                                      </p:cBhvr>
                                    </p:animEffect>
                                  </p:childTnLst>
                                </p:cTn>
                              </p:par>
                            </p:childTnLst>
                          </p:cTn>
                        </p:par>
                        <p:par>
                          <p:cTn id="113" fill="hold">
                            <p:stCondLst>
                              <p:cond delay="3750"/>
                            </p:stCondLst>
                            <p:childTnLst>
                              <p:par>
                                <p:cTn id="114" presetID="31" presetClass="entr" presetSubtype="0" fill="hold" grpId="0" nodeType="afterEffect">
                                  <p:stCondLst>
                                    <p:cond delay="0"/>
                                  </p:stCondLst>
                                  <p:childTnLst>
                                    <p:set>
                                      <p:cBhvr>
                                        <p:cTn id="115" dur="1" fill="hold">
                                          <p:stCondLst>
                                            <p:cond delay="0"/>
                                          </p:stCondLst>
                                        </p:cTn>
                                        <p:tgtEl>
                                          <p:spTgt spid="97"/>
                                        </p:tgtEl>
                                        <p:attrNameLst>
                                          <p:attrName>style.visibility</p:attrName>
                                        </p:attrNameLst>
                                      </p:cBhvr>
                                      <p:to>
                                        <p:strVal val="visible"/>
                                      </p:to>
                                    </p:set>
                                    <p:anim calcmode="lin" valueType="num">
                                      <p:cBhvr>
                                        <p:cTn id="116" dur="300" fill="hold"/>
                                        <p:tgtEl>
                                          <p:spTgt spid="97"/>
                                        </p:tgtEl>
                                        <p:attrNameLst>
                                          <p:attrName>ppt_w</p:attrName>
                                        </p:attrNameLst>
                                      </p:cBhvr>
                                      <p:tavLst>
                                        <p:tav tm="0">
                                          <p:val>
                                            <p:fltVal val="0"/>
                                          </p:val>
                                        </p:tav>
                                        <p:tav tm="100000">
                                          <p:val>
                                            <p:strVal val="#ppt_w"/>
                                          </p:val>
                                        </p:tav>
                                      </p:tavLst>
                                    </p:anim>
                                    <p:anim calcmode="lin" valueType="num">
                                      <p:cBhvr>
                                        <p:cTn id="117" dur="300" fill="hold"/>
                                        <p:tgtEl>
                                          <p:spTgt spid="97"/>
                                        </p:tgtEl>
                                        <p:attrNameLst>
                                          <p:attrName>ppt_h</p:attrName>
                                        </p:attrNameLst>
                                      </p:cBhvr>
                                      <p:tavLst>
                                        <p:tav tm="0">
                                          <p:val>
                                            <p:fltVal val="0"/>
                                          </p:val>
                                        </p:tav>
                                        <p:tav tm="100000">
                                          <p:val>
                                            <p:strVal val="#ppt_h"/>
                                          </p:val>
                                        </p:tav>
                                      </p:tavLst>
                                    </p:anim>
                                    <p:anim calcmode="lin" valueType="num">
                                      <p:cBhvr>
                                        <p:cTn id="118" dur="300" fill="hold"/>
                                        <p:tgtEl>
                                          <p:spTgt spid="97"/>
                                        </p:tgtEl>
                                        <p:attrNameLst>
                                          <p:attrName>style.rotation</p:attrName>
                                        </p:attrNameLst>
                                      </p:cBhvr>
                                      <p:tavLst>
                                        <p:tav tm="0">
                                          <p:val>
                                            <p:fltVal val="90"/>
                                          </p:val>
                                        </p:tav>
                                        <p:tav tm="100000">
                                          <p:val>
                                            <p:fltVal val="0"/>
                                          </p:val>
                                        </p:tav>
                                      </p:tavLst>
                                    </p:anim>
                                    <p:animEffect transition="in" filter="fade">
                                      <p:cBhvr>
                                        <p:cTn id="119" dur="300"/>
                                        <p:tgtEl>
                                          <p:spTgt spid="97"/>
                                        </p:tgtEl>
                                      </p:cBhvr>
                                    </p:animEffect>
                                  </p:childTnLst>
                                </p:cTn>
                              </p:par>
                              <p:par>
                                <p:cTn id="120" presetID="2" presetClass="entr" presetSubtype="2" fill="hold" grpId="0" nodeType="withEffect">
                                  <p:stCondLst>
                                    <p:cond delay="0"/>
                                  </p:stCondLst>
                                  <p:childTnLst>
                                    <p:set>
                                      <p:cBhvr>
                                        <p:cTn id="121" dur="1" fill="hold">
                                          <p:stCondLst>
                                            <p:cond delay="0"/>
                                          </p:stCondLst>
                                        </p:cTn>
                                        <p:tgtEl>
                                          <p:spTgt spid="98"/>
                                        </p:tgtEl>
                                        <p:attrNameLst>
                                          <p:attrName>style.visibility</p:attrName>
                                        </p:attrNameLst>
                                      </p:cBhvr>
                                      <p:to>
                                        <p:strVal val="visible"/>
                                      </p:to>
                                    </p:set>
                                    <p:anim calcmode="lin" valueType="num">
                                      <p:cBhvr additive="base">
                                        <p:cTn id="122" dur="400" fill="hold"/>
                                        <p:tgtEl>
                                          <p:spTgt spid="98"/>
                                        </p:tgtEl>
                                        <p:attrNameLst>
                                          <p:attrName>ppt_x</p:attrName>
                                        </p:attrNameLst>
                                      </p:cBhvr>
                                      <p:tavLst>
                                        <p:tav tm="0">
                                          <p:val>
                                            <p:strVal val="1+#ppt_w/2"/>
                                          </p:val>
                                        </p:tav>
                                        <p:tav tm="100000">
                                          <p:val>
                                            <p:strVal val="#ppt_x"/>
                                          </p:val>
                                        </p:tav>
                                      </p:tavLst>
                                    </p:anim>
                                    <p:anim calcmode="lin" valueType="num">
                                      <p:cBhvr additive="base">
                                        <p:cTn id="123" dur="400" fill="hold"/>
                                        <p:tgtEl>
                                          <p:spTgt spid="98"/>
                                        </p:tgtEl>
                                        <p:attrNameLst>
                                          <p:attrName>ppt_y</p:attrName>
                                        </p:attrNameLst>
                                      </p:cBhvr>
                                      <p:tavLst>
                                        <p:tav tm="0">
                                          <p:val>
                                            <p:strVal val="#ppt_y"/>
                                          </p:val>
                                        </p:tav>
                                        <p:tav tm="100000">
                                          <p:val>
                                            <p:strVal val="#ppt_y"/>
                                          </p:val>
                                        </p:tav>
                                      </p:tavLst>
                                    </p:anim>
                                  </p:childTnLst>
                                </p:cTn>
                              </p:par>
                            </p:childTnLst>
                          </p:cTn>
                        </p:par>
                        <p:par>
                          <p:cTn id="124" fill="hold">
                            <p:stCondLst>
                              <p:cond delay="4150"/>
                            </p:stCondLst>
                            <p:childTnLst>
                              <p:par>
                                <p:cTn id="125" presetID="22" presetClass="entr" presetSubtype="4" fill="hold" grpId="0" nodeType="afterEffect">
                                  <p:stCondLst>
                                    <p:cond delay="0"/>
                                  </p:stCondLst>
                                  <p:childTnLst>
                                    <p:set>
                                      <p:cBhvr>
                                        <p:cTn id="126" dur="1" fill="hold">
                                          <p:stCondLst>
                                            <p:cond delay="0"/>
                                          </p:stCondLst>
                                        </p:cTn>
                                        <p:tgtEl>
                                          <p:spTgt spid="74"/>
                                        </p:tgtEl>
                                        <p:attrNameLst>
                                          <p:attrName>style.visibility</p:attrName>
                                        </p:attrNameLst>
                                      </p:cBhvr>
                                      <p:to>
                                        <p:strVal val="visible"/>
                                      </p:to>
                                    </p:set>
                                    <p:animEffect transition="in" filter="wipe(down)">
                                      <p:cBhvr>
                                        <p:cTn id="127" dur="300"/>
                                        <p:tgtEl>
                                          <p:spTgt spid="74"/>
                                        </p:tgtEl>
                                      </p:cBhvr>
                                    </p:animEffect>
                                  </p:childTnLst>
                                </p:cTn>
                              </p:par>
                            </p:childTnLst>
                          </p:cTn>
                        </p:par>
                        <p:par>
                          <p:cTn id="128" fill="hold">
                            <p:stCondLst>
                              <p:cond delay="4450"/>
                            </p:stCondLst>
                            <p:childTnLst>
                              <p:par>
                                <p:cTn id="129" presetID="22" presetClass="entr" presetSubtype="1" fill="hold" grpId="0" nodeType="after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wipe(up)">
                                      <p:cBhvr>
                                        <p:cTn id="131" dur="400"/>
                                        <p:tgtEl>
                                          <p:spTgt spid="75"/>
                                        </p:tgtEl>
                                      </p:cBhvr>
                                    </p:animEffect>
                                  </p:childTnLst>
                                </p:cTn>
                              </p:par>
                            </p:childTnLst>
                          </p:cTn>
                        </p:par>
                        <p:par>
                          <p:cTn id="132" fill="hold">
                            <p:stCondLst>
                              <p:cond delay="4850"/>
                            </p:stCondLst>
                            <p:childTnLst>
                              <p:par>
                                <p:cTn id="133" presetID="31" presetClass="entr" presetSubtype="0" fill="hold" grpId="0" nodeType="afterEffect">
                                  <p:stCondLst>
                                    <p:cond delay="0"/>
                                  </p:stCondLst>
                                  <p:childTnLst>
                                    <p:set>
                                      <p:cBhvr>
                                        <p:cTn id="134" dur="1" fill="hold">
                                          <p:stCondLst>
                                            <p:cond delay="0"/>
                                          </p:stCondLst>
                                        </p:cTn>
                                        <p:tgtEl>
                                          <p:spTgt spid="99"/>
                                        </p:tgtEl>
                                        <p:attrNameLst>
                                          <p:attrName>style.visibility</p:attrName>
                                        </p:attrNameLst>
                                      </p:cBhvr>
                                      <p:to>
                                        <p:strVal val="visible"/>
                                      </p:to>
                                    </p:set>
                                    <p:anim calcmode="lin" valueType="num">
                                      <p:cBhvr>
                                        <p:cTn id="135" dur="300" fill="hold"/>
                                        <p:tgtEl>
                                          <p:spTgt spid="99"/>
                                        </p:tgtEl>
                                        <p:attrNameLst>
                                          <p:attrName>ppt_w</p:attrName>
                                        </p:attrNameLst>
                                      </p:cBhvr>
                                      <p:tavLst>
                                        <p:tav tm="0">
                                          <p:val>
                                            <p:fltVal val="0"/>
                                          </p:val>
                                        </p:tav>
                                        <p:tav tm="100000">
                                          <p:val>
                                            <p:strVal val="#ppt_w"/>
                                          </p:val>
                                        </p:tav>
                                      </p:tavLst>
                                    </p:anim>
                                    <p:anim calcmode="lin" valueType="num">
                                      <p:cBhvr>
                                        <p:cTn id="136" dur="300" fill="hold"/>
                                        <p:tgtEl>
                                          <p:spTgt spid="99"/>
                                        </p:tgtEl>
                                        <p:attrNameLst>
                                          <p:attrName>ppt_h</p:attrName>
                                        </p:attrNameLst>
                                      </p:cBhvr>
                                      <p:tavLst>
                                        <p:tav tm="0">
                                          <p:val>
                                            <p:fltVal val="0"/>
                                          </p:val>
                                        </p:tav>
                                        <p:tav tm="100000">
                                          <p:val>
                                            <p:strVal val="#ppt_h"/>
                                          </p:val>
                                        </p:tav>
                                      </p:tavLst>
                                    </p:anim>
                                    <p:anim calcmode="lin" valueType="num">
                                      <p:cBhvr>
                                        <p:cTn id="137" dur="300" fill="hold"/>
                                        <p:tgtEl>
                                          <p:spTgt spid="99"/>
                                        </p:tgtEl>
                                        <p:attrNameLst>
                                          <p:attrName>style.rotation</p:attrName>
                                        </p:attrNameLst>
                                      </p:cBhvr>
                                      <p:tavLst>
                                        <p:tav tm="0">
                                          <p:val>
                                            <p:fltVal val="90"/>
                                          </p:val>
                                        </p:tav>
                                        <p:tav tm="100000">
                                          <p:val>
                                            <p:fltVal val="0"/>
                                          </p:val>
                                        </p:tav>
                                      </p:tavLst>
                                    </p:anim>
                                    <p:animEffect transition="in" filter="fade">
                                      <p:cBhvr>
                                        <p:cTn id="138" dur="300"/>
                                        <p:tgtEl>
                                          <p:spTgt spid="99"/>
                                        </p:tgtEl>
                                      </p:cBhvr>
                                    </p:animEffect>
                                  </p:childTnLst>
                                </p:cTn>
                              </p:par>
                              <p:par>
                                <p:cTn id="139" presetID="2" presetClass="entr" presetSubtype="2" fill="hold" grpId="0" nodeType="withEffect">
                                  <p:stCondLst>
                                    <p:cond delay="0"/>
                                  </p:stCondLst>
                                  <p:childTnLst>
                                    <p:set>
                                      <p:cBhvr>
                                        <p:cTn id="140" dur="1" fill="hold">
                                          <p:stCondLst>
                                            <p:cond delay="0"/>
                                          </p:stCondLst>
                                        </p:cTn>
                                        <p:tgtEl>
                                          <p:spTgt spid="105"/>
                                        </p:tgtEl>
                                        <p:attrNameLst>
                                          <p:attrName>style.visibility</p:attrName>
                                        </p:attrNameLst>
                                      </p:cBhvr>
                                      <p:to>
                                        <p:strVal val="visible"/>
                                      </p:to>
                                    </p:set>
                                    <p:anim calcmode="lin" valueType="num">
                                      <p:cBhvr additive="base">
                                        <p:cTn id="141" dur="400" fill="hold"/>
                                        <p:tgtEl>
                                          <p:spTgt spid="105"/>
                                        </p:tgtEl>
                                        <p:attrNameLst>
                                          <p:attrName>ppt_x</p:attrName>
                                        </p:attrNameLst>
                                      </p:cBhvr>
                                      <p:tavLst>
                                        <p:tav tm="0">
                                          <p:val>
                                            <p:strVal val="1+#ppt_w/2"/>
                                          </p:val>
                                        </p:tav>
                                        <p:tav tm="100000">
                                          <p:val>
                                            <p:strVal val="#ppt_x"/>
                                          </p:val>
                                        </p:tav>
                                      </p:tavLst>
                                    </p:anim>
                                    <p:anim calcmode="lin" valueType="num">
                                      <p:cBhvr additive="base">
                                        <p:cTn id="142" dur="400" fill="hold"/>
                                        <p:tgtEl>
                                          <p:spTgt spid="105"/>
                                        </p:tgtEl>
                                        <p:attrNameLst>
                                          <p:attrName>ppt_y</p:attrName>
                                        </p:attrNameLst>
                                      </p:cBhvr>
                                      <p:tavLst>
                                        <p:tav tm="0">
                                          <p:val>
                                            <p:strVal val="#ppt_y"/>
                                          </p:val>
                                        </p:tav>
                                        <p:tav tm="100000">
                                          <p:val>
                                            <p:strVal val="#ppt_y"/>
                                          </p:val>
                                        </p:tav>
                                      </p:tavLst>
                                    </p:anim>
                                  </p:childTnLst>
                                </p:cTn>
                              </p:par>
                            </p:childTnLst>
                          </p:cTn>
                        </p:par>
                        <p:par>
                          <p:cTn id="143" fill="hold">
                            <p:stCondLst>
                              <p:cond delay="5250"/>
                            </p:stCondLst>
                            <p:childTnLst>
                              <p:par>
                                <p:cTn id="144" presetID="22" presetClass="entr" presetSubtype="4" fill="hold" grpId="0" nodeType="afterEffect">
                                  <p:stCondLst>
                                    <p:cond delay="0"/>
                                  </p:stCondLst>
                                  <p:childTnLst>
                                    <p:set>
                                      <p:cBhvr>
                                        <p:cTn id="145" dur="1" fill="hold">
                                          <p:stCondLst>
                                            <p:cond delay="0"/>
                                          </p:stCondLst>
                                        </p:cTn>
                                        <p:tgtEl>
                                          <p:spTgt spid="68"/>
                                        </p:tgtEl>
                                        <p:attrNameLst>
                                          <p:attrName>style.visibility</p:attrName>
                                        </p:attrNameLst>
                                      </p:cBhvr>
                                      <p:to>
                                        <p:strVal val="visible"/>
                                      </p:to>
                                    </p:set>
                                    <p:animEffect transition="in" filter="wipe(down)">
                                      <p:cBhvr>
                                        <p:cTn id="146" dur="300"/>
                                        <p:tgtEl>
                                          <p:spTgt spid="68"/>
                                        </p:tgtEl>
                                      </p:cBhvr>
                                    </p:animEffect>
                                  </p:childTnLst>
                                </p:cTn>
                              </p:par>
                            </p:childTnLst>
                          </p:cTn>
                        </p:par>
                        <p:par>
                          <p:cTn id="147" fill="hold">
                            <p:stCondLst>
                              <p:cond delay="5550"/>
                            </p:stCondLst>
                            <p:childTnLst>
                              <p:par>
                                <p:cTn id="148" presetID="22" presetClass="entr" presetSubtype="1" fill="hold" grpId="0" nodeType="afterEffect">
                                  <p:stCondLst>
                                    <p:cond delay="0"/>
                                  </p:stCondLst>
                                  <p:childTnLst>
                                    <p:set>
                                      <p:cBhvr>
                                        <p:cTn id="149" dur="1" fill="hold">
                                          <p:stCondLst>
                                            <p:cond delay="0"/>
                                          </p:stCondLst>
                                        </p:cTn>
                                        <p:tgtEl>
                                          <p:spTgt spid="69"/>
                                        </p:tgtEl>
                                        <p:attrNameLst>
                                          <p:attrName>style.visibility</p:attrName>
                                        </p:attrNameLst>
                                      </p:cBhvr>
                                      <p:to>
                                        <p:strVal val="visible"/>
                                      </p:to>
                                    </p:set>
                                    <p:animEffect transition="in" filter="wipe(up)">
                                      <p:cBhvr>
                                        <p:cTn id="150" dur="400"/>
                                        <p:tgtEl>
                                          <p:spTgt spid="69"/>
                                        </p:tgtEl>
                                      </p:cBhvr>
                                    </p:animEffect>
                                  </p:childTnLst>
                                </p:cTn>
                              </p:par>
                            </p:childTnLst>
                          </p:cTn>
                        </p:par>
                        <p:par>
                          <p:cTn id="151" fill="hold">
                            <p:stCondLst>
                              <p:cond delay="5950"/>
                            </p:stCondLst>
                            <p:childTnLst>
                              <p:par>
                                <p:cTn id="152" presetID="31" presetClass="entr" presetSubtype="0" fill="hold" grpId="0" nodeType="afterEffect">
                                  <p:stCondLst>
                                    <p:cond delay="0"/>
                                  </p:stCondLst>
                                  <p:childTnLst>
                                    <p:set>
                                      <p:cBhvr>
                                        <p:cTn id="153" dur="1" fill="hold">
                                          <p:stCondLst>
                                            <p:cond delay="0"/>
                                          </p:stCondLst>
                                        </p:cTn>
                                        <p:tgtEl>
                                          <p:spTgt spid="70"/>
                                        </p:tgtEl>
                                        <p:attrNameLst>
                                          <p:attrName>style.visibility</p:attrName>
                                        </p:attrNameLst>
                                      </p:cBhvr>
                                      <p:to>
                                        <p:strVal val="visible"/>
                                      </p:to>
                                    </p:set>
                                    <p:anim calcmode="lin" valueType="num">
                                      <p:cBhvr>
                                        <p:cTn id="154" dur="300" fill="hold"/>
                                        <p:tgtEl>
                                          <p:spTgt spid="70"/>
                                        </p:tgtEl>
                                        <p:attrNameLst>
                                          <p:attrName>ppt_w</p:attrName>
                                        </p:attrNameLst>
                                      </p:cBhvr>
                                      <p:tavLst>
                                        <p:tav tm="0">
                                          <p:val>
                                            <p:fltVal val="0"/>
                                          </p:val>
                                        </p:tav>
                                        <p:tav tm="100000">
                                          <p:val>
                                            <p:strVal val="#ppt_w"/>
                                          </p:val>
                                        </p:tav>
                                      </p:tavLst>
                                    </p:anim>
                                    <p:anim calcmode="lin" valueType="num">
                                      <p:cBhvr>
                                        <p:cTn id="155" dur="300" fill="hold"/>
                                        <p:tgtEl>
                                          <p:spTgt spid="70"/>
                                        </p:tgtEl>
                                        <p:attrNameLst>
                                          <p:attrName>ppt_h</p:attrName>
                                        </p:attrNameLst>
                                      </p:cBhvr>
                                      <p:tavLst>
                                        <p:tav tm="0">
                                          <p:val>
                                            <p:fltVal val="0"/>
                                          </p:val>
                                        </p:tav>
                                        <p:tav tm="100000">
                                          <p:val>
                                            <p:strVal val="#ppt_h"/>
                                          </p:val>
                                        </p:tav>
                                      </p:tavLst>
                                    </p:anim>
                                    <p:anim calcmode="lin" valueType="num">
                                      <p:cBhvr>
                                        <p:cTn id="156" dur="300" fill="hold"/>
                                        <p:tgtEl>
                                          <p:spTgt spid="70"/>
                                        </p:tgtEl>
                                        <p:attrNameLst>
                                          <p:attrName>style.rotation</p:attrName>
                                        </p:attrNameLst>
                                      </p:cBhvr>
                                      <p:tavLst>
                                        <p:tav tm="0">
                                          <p:val>
                                            <p:fltVal val="90"/>
                                          </p:val>
                                        </p:tav>
                                        <p:tav tm="100000">
                                          <p:val>
                                            <p:fltVal val="0"/>
                                          </p:val>
                                        </p:tav>
                                      </p:tavLst>
                                    </p:anim>
                                    <p:animEffect transition="in" filter="fade">
                                      <p:cBhvr>
                                        <p:cTn id="157" dur="300"/>
                                        <p:tgtEl>
                                          <p:spTgt spid="70"/>
                                        </p:tgtEl>
                                      </p:cBhvr>
                                    </p:animEffect>
                                  </p:childTnLst>
                                </p:cTn>
                              </p:par>
                              <p:par>
                                <p:cTn id="158" presetID="2" presetClass="entr" presetSubtype="2" fill="hold" grpId="0" nodeType="withEffect">
                                  <p:stCondLst>
                                    <p:cond delay="0"/>
                                  </p:stCondLst>
                                  <p:childTnLst>
                                    <p:set>
                                      <p:cBhvr>
                                        <p:cTn id="159" dur="1" fill="hold">
                                          <p:stCondLst>
                                            <p:cond delay="0"/>
                                          </p:stCondLst>
                                        </p:cTn>
                                        <p:tgtEl>
                                          <p:spTgt spid="71"/>
                                        </p:tgtEl>
                                        <p:attrNameLst>
                                          <p:attrName>style.visibility</p:attrName>
                                        </p:attrNameLst>
                                      </p:cBhvr>
                                      <p:to>
                                        <p:strVal val="visible"/>
                                      </p:to>
                                    </p:set>
                                    <p:anim calcmode="lin" valueType="num">
                                      <p:cBhvr additive="base">
                                        <p:cTn id="160" dur="400" fill="hold"/>
                                        <p:tgtEl>
                                          <p:spTgt spid="71"/>
                                        </p:tgtEl>
                                        <p:attrNameLst>
                                          <p:attrName>ppt_x</p:attrName>
                                        </p:attrNameLst>
                                      </p:cBhvr>
                                      <p:tavLst>
                                        <p:tav tm="0">
                                          <p:val>
                                            <p:strVal val="1+#ppt_w/2"/>
                                          </p:val>
                                        </p:tav>
                                        <p:tav tm="100000">
                                          <p:val>
                                            <p:strVal val="#ppt_x"/>
                                          </p:val>
                                        </p:tav>
                                      </p:tavLst>
                                    </p:anim>
                                    <p:anim calcmode="lin" valueType="num">
                                      <p:cBhvr additive="base">
                                        <p:cTn id="161" dur="400" fill="hold"/>
                                        <p:tgtEl>
                                          <p:spTgt spid="71"/>
                                        </p:tgtEl>
                                        <p:attrNameLst>
                                          <p:attrName>ppt_y</p:attrName>
                                        </p:attrNameLst>
                                      </p:cBhvr>
                                      <p:tavLst>
                                        <p:tav tm="0">
                                          <p:val>
                                            <p:strVal val="#ppt_y"/>
                                          </p:val>
                                        </p:tav>
                                        <p:tav tm="100000">
                                          <p:val>
                                            <p:strVal val="#ppt_y"/>
                                          </p:val>
                                        </p:tav>
                                      </p:tavLst>
                                    </p:anim>
                                  </p:childTnLst>
                                </p:cTn>
                              </p:par>
                            </p:childTnLst>
                          </p:cTn>
                        </p:par>
                        <p:par>
                          <p:cTn id="162" fill="hold">
                            <p:stCondLst>
                              <p:cond delay="6350"/>
                            </p:stCondLst>
                            <p:childTnLst>
                              <p:par>
                                <p:cTn id="163" presetID="22" presetClass="entr" presetSubtype="4" fill="hold" grpId="0" nodeType="afterEffect">
                                  <p:stCondLst>
                                    <p:cond delay="0"/>
                                  </p:stCondLst>
                                  <p:childTnLst>
                                    <p:set>
                                      <p:cBhvr>
                                        <p:cTn id="164" dur="1" fill="hold">
                                          <p:stCondLst>
                                            <p:cond delay="0"/>
                                          </p:stCondLst>
                                        </p:cTn>
                                        <p:tgtEl>
                                          <p:spTgt spid="88"/>
                                        </p:tgtEl>
                                        <p:attrNameLst>
                                          <p:attrName>style.visibility</p:attrName>
                                        </p:attrNameLst>
                                      </p:cBhvr>
                                      <p:to>
                                        <p:strVal val="visible"/>
                                      </p:to>
                                    </p:set>
                                    <p:animEffect transition="in" filter="wipe(down)">
                                      <p:cBhvr>
                                        <p:cTn id="165" dur="300"/>
                                        <p:tgtEl>
                                          <p:spTgt spid="88"/>
                                        </p:tgtEl>
                                      </p:cBhvr>
                                    </p:animEffect>
                                  </p:childTnLst>
                                </p:cTn>
                              </p:par>
                            </p:childTnLst>
                          </p:cTn>
                        </p:par>
                        <p:par>
                          <p:cTn id="166" fill="hold">
                            <p:stCondLst>
                              <p:cond delay="6650"/>
                            </p:stCondLst>
                            <p:childTnLst>
                              <p:par>
                                <p:cTn id="167" presetID="22" presetClass="entr" presetSubtype="1" fill="hold" grpId="0" nodeType="afterEffect">
                                  <p:stCondLst>
                                    <p:cond delay="0"/>
                                  </p:stCondLst>
                                  <p:childTnLst>
                                    <p:set>
                                      <p:cBhvr>
                                        <p:cTn id="168" dur="1" fill="hold">
                                          <p:stCondLst>
                                            <p:cond delay="0"/>
                                          </p:stCondLst>
                                        </p:cTn>
                                        <p:tgtEl>
                                          <p:spTgt spid="89"/>
                                        </p:tgtEl>
                                        <p:attrNameLst>
                                          <p:attrName>style.visibility</p:attrName>
                                        </p:attrNameLst>
                                      </p:cBhvr>
                                      <p:to>
                                        <p:strVal val="visible"/>
                                      </p:to>
                                    </p:set>
                                    <p:animEffect transition="in" filter="wipe(up)">
                                      <p:cBhvr>
                                        <p:cTn id="169" dur="400"/>
                                        <p:tgtEl>
                                          <p:spTgt spid="89"/>
                                        </p:tgtEl>
                                      </p:cBhvr>
                                    </p:animEffect>
                                  </p:childTnLst>
                                </p:cTn>
                              </p:par>
                            </p:childTnLst>
                          </p:cTn>
                        </p:par>
                        <p:par>
                          <p:cTn id="170" fill="hold">
                            <p:stCondLst>
                              <p:cond delay="7050"/>
                            </p:stCondLst>
                            <p:childTnLst>
                              <p:par>
                                <p:cTn id="171" presetID="31" presetClass="entr" presetSubtype="0" fill="hold" grpId="0" nodeType="afterEffect">
                                  <p:stCondLst>
                                    <p:cond delay="0"/>
                                  </p:stCondLst>
                                  <p:childTnLst>
                                    <p:set>
                                      <p:cBhvr>
                                        <p:cTn id="172" dur="1" fill="hold">
                                          <p:stCondLst>
                                            <p:cond delay="0"/>
                                          </p:stCondLst>
                                        </p:cTn>
                                        <p:tgtEl>
                                          <p:spTgt spid="94"/>
                                        </p:tgtEl>
                                        <p:attrNameLst>
                                          <p:attrName>style.visibility</p:attrName>
                                        </p:attrNameLst>
                                      </p:cBhvr>
                                      <p:to>
                                        <p:strVal val="visible"/>
                                      </p:to>
                                    </p:set>
                                    <p:anim calcmode="lin" valueType="num">
                                      <p:cBhvr>
                                        <p:cTn id="173" dur="300" fill="hold"/>
                                        <p:tgtEl>
                                          <p:spTgt spid="94"/>
                                        </p:tgtEl>
                                        <p:attrNameLst>
                                          <p:attrName>ppt_w</p:attrName>
                                        </p:attrNameLst>
                                      </p:cBhvr>
                                      <p:tavLst>
                                        <p:tav tm="0">
                                          <p:val>
                                            <p:fltVal val="0"/>
                                          </p:val>
                                        </p:tav>
                                        <p:tav tm="100000">
                                          <p:val>
                                            <p:strVal val="#ppt_w"/>
                                          </p:val>
                                        </p:tav>
                                      </p:tavLst>
                                    </p:anim>
                                    <p:anim calcmode="lin" valueType="num">
                                      <p:cBhvr>
                                        <p:cTn id="174" dur="300" fill="hold"/>
                                        <p:tgtEl>
                                          <p:spTgt spid="94"/>
                                        </p:tgtEl>
                                        <p:attrNameLst>
                                          <p:attrName>ppt_h</p:attrName>
                                        </p:attrNameLst>
                                      </p:cBhvr>
                                      <p:tavLst>
                                        <p:tav tm="0">
                                          <p:val>
                                            <p:fltVal val="0"/>
                                          </p:val>
                                        </p:tav>
                                        <p:tav tm="100000">
                                          <p:val>
                                            <p:strVal val="#ppt_h"/>
                                          </p:val>
                                        </p:tav>
                                      </p:tavLst>
                                    </p:anim>
                                    <p:anim calcmode="lin" valueType="num">
                                      <p:cBhvr>
                                        <p:cTn id="175" dur="300" fill="hold"/>
                                        <p:tgtEl>
                                          <p:spTgt spid="94"/>
                                        </p:tgtEl>
                                        <p:attrNameLst>
                                          <p:attrName>style.rotation</p:attrName>
                                        </p:attrNameLst>
                                      </p:cBhvr>
                                      <p:tavLst>
                                        <p:tav tm="0">
                                          <p:val>
                                            <p:fltVal val="90"/>
                                          </p:val>
                                        </p:tav>
                                        <p:tav tm="100000">
                                          <p:val>
                                            <p:fltVal val="0"/>
                                          </p:val>
                                        </p:tav>
                                      </p:tavLst>
                                    </p:anim>
                                    <p:animEffect transition="in" filter="fade">
                                      <p:cBhvr>
                                        <p:cTn id="176" dur="300"/>
                                        <p:tgtEl>
                                          <p:spTgt spid="94"/>
                                        </p:tgtEl>
                                      </p:cBhvr>
                                    </p:animEffect>
                                  </p:childTnLst>
                                </p:cTn>
                              </p:par>
                              <p:par>
                                <p:cTn id="177" presetID="2" presetClass="entr" presetSubtype="2" fill="hold" grpId="0" nodeType="withEffect">
                                  <p:stCondLst>
                                    <p:cond delay="0"/>
                                  </p:stCondLst>
                                  <p:childTnLst>
                                    <p:set>
                                      <p:cBhvr>
                                        <p:cTn id="178" dur="1" fill="hold">
                                          <p:stCondLst>
                                            <p:cond delay="0"/>
                                          </p:stCondLst>
                                        </p:cTn>
                                        <p:tgtEl>
                                          <p:spTgt spid="95"/>
                                        </p:tgtEl>
                                        <p:attrNameLst>
                                          <p:attrName>style.visibility</p:attrName>
                                        </p:attrNameLst>
                                      </p:cBhvr>
                                      <p:to>
                                        <p:strVal val="visible"/>
                                      </p:to>
                                    </p:set>
                                    <p:anim calcmode="lin" valueType="num">
                                      <p:cBhvr additive="base">
                                        <p:cTn id="179" dur="400" fill="hold"/>
                                        <p:tgtEl>
                                          <p:spTgt spid="95"/>
                                        </p:tgtEl>
                                        <p:attrNameLst>
                                          <p:attrName>ppt_x</p:attrName>
                                        </p:attrNameLst>
                                      </p:cBhvr>
                                      <p:tavLst>
                                        <p:tav tm="0">
                                          <p:val>
                                            <p:strVal val="1+#ppt_w/2"/>
                                          </p:val>
                                        </p:tav>
                                        <p:tav tm="100000">
                                          <p:val>
                                            <p:strVal val="#ppt_x"/>
                                          </p:val>
                                        </p:tav>
                                      </p:tavLst>
                                    </p:anim>
                                    <p:anim calcmode="lin" valueType="num">
                                      <p:cBhvr additive="base">
                                        <p:cTn id="180" dur="400" fill="hold"/>
                                        <p:tgtEl>
                                          <p:spTgt spid="95"/>
                                        </p:tgtEl>
                                        <p:attrNameLst>
                                          <p:attrName>ppt_y</p:attrName>
                                        </p:attrNameLst>
                                      </p:cBhvr>
                                      <p:tavLst>
                                        <p:tav tm="0">
                                          <p:val>
                                            <p:strVal val="#ppt_y"/>
                                          </p:val>
                                        </p:tav>
                                        <p:tav tm="100000">
                                          <p:val>
                                            <p:strVal val="#ppt_y"/>
                                          </p:val>
                                        </p:tav>
                                      </p:tavLst>
                                    </p:anim>
                                  </p:childTnLst>
                                </p:cTn>
                              </p:par>
                            </p:childTnLst>
                          </p:cTn>
                        </p:par>
                        <p:par>
                          <p:cTn id="181" fill="hold">
                            <p:stCondLst>
                              <p:cond delay="7450"/>
                            </p:stCondLst>
                            <p:childTnLst>
                              <p:par>
                                <p:cTn id="182" presetID="22" presetClass="entr" presetSubtype="4" fill="hold" grpId="0" nodeType="afterEffect">
                                  <p:stCondLst>
                                    <p:cond delay="0"/>
                                  </p:stCondLst>
                                  <p:childTnLst>
                                    <p:set>
                                      <p:cBhvr>
                                        <p:cTn id="183" dur="1" fill="hold">
                                          <p:stCondLst>
                                            <p:cond delay="0"/>
                                          </p:stCondLst>
                                        </p:cTn>
                                        <p:tgtEl>
                                          <p:spTgt spid="104"/>
                                        </p:tgtEl>
                                        <p:attrNameLst>
                                          <p:attrName>style.visibility</p:attrName>
                                        </p:attrNameLst>
                                      </p:cBhvr>
                                      <p:to>
                                        <p:strVal val="visible"/>
                                      </p:to>
                                    </p:set>
                                    <p:animEffect transition="in" filter="wipe(down)">
                                      <p:cBhvr>
                                        <p:cTn id="184" dur="300"/>
                                        <p:tgtEl>
                                          <p:spTgt spid="104"/>
                                        </p:tgtEl>
                                      </p:cBhvr>
                                    </p:animEffect>
                                  </p:childTnLst>
                                </p:cTn>
                              </p:par>
                            </p:childTnLst>
                          </p:cTn>
                        </p:par>
                        <p:par>
                          <p:cTn id="185" fill="hold">
                            <p:stCondLst>
                              <p:cond delay="7750"/>
                            </p:stCondLst>
                            <p:childTnLst>
                              <p:par>
                                <p:cTn id="186" presetID="22" presetClass="entr" presetSubtype="1" fill="hold" grpId="0" nodeType="afterEffect">
                                  <p:stCondLst>
                                    <p:cond delay="0"/>
                                  </p:stCondLst>
                                  <p:childTnLst>
                                    <p:set>
                                      <p:cBhvr>
                                        <p:cTn id="187" dur="1" fill="hold">
                                          <p:stCondLst>
                                            <p:cond delay="0"/>
                                          </p:stCondLst>
                                        </p:cTn>
                                        <p:tgtEl>
                                          <p:spTgt spid="108"/>
                                        </p:tgtEl>
                                        <p:attrNameLst>
                                          <p:attrName>style.visibility</p:attrName>
                                        </p:attrNameLst>
                                      </p:cBhvr>
                                      <p:to>
                                        <p:strVal val="visible"/>
                                      </p:to>
                                    </p:set>
                                    <p:animEffect transition="in" filter="wipe(up)">
                                      <p:cBhvr>
                                        <p:cTn id="188" dur="400"/>
                                        <p:tgtEl>
                                          <p:spTgt spid="108"/>
                                        </p:tgtEl>
                                      </p:cBhvr>
                                    </p:animEffect>
                                  </p:childTnLst>
                                </p:cTn>
                              </p:par>
                            </p:childTnLst>
                          </p:cTn>
                        </p:par>
                        <p:par>
                          <p:cTn id="189" fill="hold">
                            <p:stCondLst>
                              <p:cond delay="8150"/>
                            </p:stCondLst>
                            <p:childTnLst>
                              <p:par>
                                <p:cTn id="190" presetID="31" presetClass="entr" presetSubtype="0" fill="hold" grpId="0" nodeType="afterEffect">
                                  <p:stCondLst>
                                    <p:cond delay="0"/>
                                  </p:stCondLst>
                                  <p:childTnLst>
                                    <p:set>
                                      <p:cBhvr>
                                        <p:cTn id="191" dur="1" fill="hold">
                                          <p:stCondLst>
                                            <p:cond delay="0"/>
                                          </p:stCondLst>
                                        </p:cTn>
                                        <p:tgtEl>
                                          <p:spTgt spid="111"/>
                                        </p:tgtEl>
                                        <p:attrNameLst>
                                          <p:attrName>style.visibility</p:attrName>
                                        </p:attrNameLst>
                                      </p:cBhvr>
                                      <p:to>
                                        <p:strVal val="visible"/>
                                      </p:to>
                                    </p:set>
                                    <p:anim calcmode="lin" valueType="num">
                                      <p:cBhvr>
                                        <p:cTn id="192" dur="300" fill="hold"/>
                                        <p:tgtEl>
                                          <p:spTgt spid="111"/>
                                        </p:tgtEl>
                                        <p:attrNameLst>
                                          <p:attrName>ppt_w</p:attrName>
                                        </p:attrNameLst>
                                      </p:cBhvr>
                                      <p:tavLst>
                                        <p:tav tm="0">
                                          <p:val>
                                            <p:fltVal val="0"/>
                                          </p:val>
                                        </p:tav>
                                        <p:tav tm="100000">
                                          <p:val>
                                            <p:strVal val="#ppt_w"/>
                                          </p:val>
                                        </p:tav>
                                      </p:tavLst>
                                    </p:anim>
                                    <p:anim calcmode="lin" valueType="num">
                                      <p:cBhvr>
                                        <p:cTn id="193" dur="300" fill="hold"/>
                                        <p:tgtEl>
                                          <p:spTgt spid="111"/>
                                        </p:tgtEl>
                                        <p:attrNameLst>
                                          <p:attrName>ppt_h</p:attrName>
                                        </p:attrNameLst>
                                      </p:cBhvr>
                                      <p:tavLst>
                                        <p:tav tm="0">
                                          <p:val>
                                            <p:fltVal val="0"/>
                                          </p:val>
                                        </p:tav>
                                        <p:tav tm="100000">
                                          <p:val>
                                            <p:strVal val="#ppt_h"/>
                                          </p:val>
                                        </p:tav>
                                      </p:tavLst>
                                    </p:anim>
                                    <p:anim calcmode="lin" valueType="num">
                                      <p:cBhvr>
                                        <p:cTn id="194" dur="300" fill="hold"/>
                                        <p:tgtEl>
                                          <p:spTgt spid="111"/>
                                        </p:tgtEl>
                                        <p:attrNameLst>
                                          <p:attrName>style.rotation</p:attrName>
                                        </p:attrNameLst>
                                      </p:cBhvr>
                                      <p:tavLst>
                                        <p:tav tm="0">
                                          <p:val>
                                            <p:fltVal val="90"/>
                                          </p:val>
                                        </p:tav>
                                        <p:tav tm="100000">
                                          <p:val>
                                            <p:fltVal val="0"/>
                                          </p:val>
                                        </p:tav>
                                      </p:tavLst>
                                    </p:anim>
                                    <p:animEffect transition="in" filter="fade">
                                      <p:cBhvr>
                                        <p:cTn id="195" dur="300"/>
                                        <p:tgtEl>
                                          <p:spTgt spid="111"/>
                                        </p:tgtEl>
                                      </p:cBhvr>
                                    </p:animEffect>
                                  </p:childTnLst>
                                </p:cTn>
                              </p:par>
                              <p:par>
                                <p:cTn id="196" presetID="2" presetClass="entr" presetSubtype="2" fill="hold" grpId="0" nodeType="withEffect">
                                  <p:stCondLst>
                                    <p:cond delay="0"/>
                                  </p:stCondLst>
                                  <p:childTnLst>
                                    <p:set>
                                      <p:cBhvr>
                                        <p:cTn id="197" dur="1" fill="hold">
                                          <p:stCondLst>
                                            <p:cond delay="0"/>
                                          </p:stCondLst>
                                        </p:cTn>
                                        <p:tgtEl>
                                          <p:spTgt spid="112"/>
                                        </p:tgtEl>
                                        <p:attrNameLst>
                                          <p:attrName>style.visibility</p:attrName>
                                        </p:attrNameLst>
                                      </p:cBhvr>
                                      <p:to>
                                        <p:strVal val="visible"/>
                                      </p:to>
                                    </p:set>
                                    <p:anim calcmode="lin" valueType="num">
                                      <p:cBhvr additive="base">
                                        <p:cTn id="198" dur="400" fill="hold"/>
                                        <p:tgtEl>
                                          <p:spTgt spid="112"/>
                                        </p:tgtEl>
                                        <p:attrNameLst>
                                          <p:attrName>ppt_x</p:attrName>
                                        </p:attrNameLst>
                                      </p:cBhvr>
                                      <p:tavLst>
                                        <p:tav tm="0">
                                          <p:val>
                                            <p:strVal val="1+#ppt_w/2"/>
                                          </p:val>
                                        </p:tav>
                                        <p:tav tm="100000">
                                          <p:val>
                                            <p:strVal val="#ppt_x"/>
                                          </p:val>
                                        </p:tav>
                                      </p:tavLst>
                                    </p:anim>
                                    <p:anim calcmode="lin" valueType="num">
                                      <p:cBhvr additive="base">
                                        <p:cTn id="199" dur="400" fill="hold"/>
                                        <p:tgtEl>
                                          <p:spTgt spid="112"/>
                                        </p:tgtEl>
                                        <p:attrNameLst>
                                          <p:attrName>ppt_y</p:attrName>
                                        </p:attrNameLst>
                                      </p:cBhvr>
                                      <p:tavLst>
                                        <p:tav tm="0">
                                          <p:val>
                                            <p:strVal val="#ppt_y"/>
                                          </p:val>
                                        </p:tav>
                                        <p:tav tm="100000">
                                          <p:val>
                                            <p:strVal val="#ppt_y"/>
                                          </p:val>
                                        </p:tav>
                                      </p:tavLst>
                                    </p:anim>
                                  </p:childTnLst>
                                </p:cTn>
                              </p:par>
                            </p:childTnLst>
                          </p:cTn>
                        </p:par>
                        <p:par>
                          <p:cTn id="200" fill="hold">
                            <p:stCondLst>
                              <p:cond delay="8550"/>
                            </p:stCondLst>
                            <p:childTnLst>
                              <p:par>
                                <p:cTn id="201" presetID="22" presetClass="entr" presetSubtype="4" fill="hold" grpId="0" nodeType="afterEffect">
                                  <p:stCondLst>
                                    <p:cond delay="0"/>
                                  </p:stCondLst>
                                  <p:childTnLst>
                                    <p:set>
                                      <p:cBhvr>
                                        <p:cTn id="202" dur="1" fill="hold">
                                          <p:stCondLst>
                                            <p:cond delay="0"/>
                                          </p:stCondLst>
                                        </p:cTn>
                                        <p:tgtEl>
                                          <p:spTgt spid="81"/>
                                        </p:tgtEl>
                                        <p:attrNameLst>
                                          <p:attrName>style.visibility</p:attrName>
                                        </p:attrNameLst>
                                      </p:cBhvr>
                                      <p:to>
                                        <p:strVal val="visible"/>
                                      </p:to>
                                    </p:set>
                                    <p:animEffect transition="in" filter="wipe(down)">
                                      <p:cBhvr>
                                        <p:cTn id="203" dur="300"/>
                                        <p:tgtEl>
                                          <p:spTgt spid="81"/>
                                        </p:tgtEl>
                                      </p:cBhvr>
                                    </p:animEffect>
                                  </p:childTnLst>
                                </p:cTn>
                              </p:par>
                            </p:childTnLst>
                          </p:cTn>
                        </p:par>
                        <p:par>
                          <p:cTn id="204" fill="hold">
                            <p:stCondLst>
                              <p:cond delay="8850"/>
                            </p:stCondLst>
                            <p:childTnLst>
                              <p:par>
                                <p:cTn id="205" presetID="22" presetClass="entr" presetSubtype="1" fill="hold" grpId="0" nodeType="afterEffect">
                                  <p:stCondLst>
                                    <p:cond delay="0"/>
                                  </p:stCondLst>
                                  <p:childTnLst>
                                    <p:set>
                                      <p:cBhvr>
                                        <p:cTn id="206" dur="1" fill="hold">
                                          <p:stCondLst>
                                            <p:cond delay="0"/>
                                          </p:stCondLst>
                                        </p:cTn>
                                        <p:tgtEl>
                                          <p:spTgt spid="84"/>
                                        </p:tgtEl>
                                        <p:attrNameLst>
                                          <p:attrName>style.visibility</p:attrName>
                                        </p:attrNameLst>
                                      </p:cBhvr>
                                      <p:to>
                                        <p:strVal val="visible"/>
                                      </p:to>
                                    </p:set>
                                    <p:animEffect transition="in" filter="wipe(up)">
                                      <p:cBhvr>
                                        <p:cTn id="207" dur="400"/>
                                        <p:tgtEl>
                                          <p:spTgt spid="84"/>
                                        </p:tgtEl>
                                      </p:cBhvr>
                                    </p:animEffect>
                                  </p:childTnLst>
                                </p:cTn>
                              </p:par>
                            </p:childTnLst>
                          </p:cTn>
                        </p:par>
                        <p:par>
                          <p:cTn id="208" fill="hold">
                            <p:stCondLst>
                              <p:cond delay="9250"/>
                            </p:stCondLst>
                            <p:childTnLst>
                              <p:par>
                                <p:cTn id="209" presetID="31" presetClass="entr" presetSubtype="0" fill="hold" grpId="0" nodeType="afterEffect">
                                  <p:stCondLst>
                                    <p:cond delay="0"/>
                                  </p:stCondLst>
                                  <p:childTnLst>
                                    <p:set>
                                      <p:cBhvr>
                                        <p:cTn id="210" dur="1" fill="hold">
                                          <p:stCondLst>
                                            <p:cond delay="0"/>
                                          </p:stCondLst>
                                        </p:cTn>
                                        <p:tgtEl>
                                          <p:spTgt spid="106"/>
                                        </p:tgtEl>
                                        <p:attrNameLst>
                                          <p:attrName>style.visibility</p:attrName>
                                        </p:attrNameLst>
                                      </p:cBhvr>
                                      <p:to>
                                        <p:strVal val="visible"/>
                                      </p:to>
                                    </p:set>
                                    <p:anim calcmode="lin" valueType="num">
                                      <p:cBhvr>
                                        <p:cTn id="211" dur="300" fill="hold"/>
                                        <p:tgtEl>
                                          <p:spTgt spid="106"/>
                                        </p:tgtEl>
                                        <p:attrNameLst>
                                          <p:attrName>ppt_w</p:attrName>
                                        </p:attrNameLst>
                                      </p:cBhvr>
                                      <p:tavLst>
                                        <p:tav tm="0">
                                          <p:val>
                                            <p:fltVal val="0"/>
                                          </p:val>
                                        </p:tav>
                                        <p:tav tm="100000">
                                          <p:val>
                                            <p:strVal val="#ppt_w"/>
                                          </p:val>
                                        </p:tav>
                                      </p:tavLst>
                                    </p:anim>
                                    <p:anim calcmode="lin" valueType="num">
                                      <p:cBhvr>
                                        <p:cTn id="212" dur="300" fill="hold"/>
                                        <p:tgtEl>
                                          <p:spTgt spid="106"/>
                                        </p:tgtEl>
                                        <p:attrNameLst>
                                          <p:attrName>ppt_h</p:attrName>
                                        </p:attrNameLst>
                                      </p:cBhvr>
                                      <p:tavLst>
                                        <p:tav tm="0">
                                          <p:val>
                                            <p:fltVal val="0"/>
                                          </p:val>
                                        </p:tav>
                                        <p:tav tm="100000">
                                          <p:val>
                                            <p:strVal val="#ppt_h"/>
                                          </p:val>
                                        </p:tav>
                                      </p:tavLst>
                                    </p:anim>
                                    <p:anim calcmode="lin" valueType="num">
                                      <p:cBhvr>
                                        <p:cTn id="213" dur="300" fill="hold"/>
                                        <p:tgtEl>
                                          <p:spTgt spid="106"/>
                                        </p:tgtEl>
                                        <p:attrNameLst>
                                          <p:attrName>style.rotation</p:attrName>
                                        </p:attrNameLst>
                                      </p:cBhvr>
                                      <p:tavLst>
                                        <p:tav tm="0">
                                          <p:val>
                                            <p:fltVal val="90"/>
                                          </p:val>
                                        </p:tav>
                                        <p:tav tm="100000">
                                          <p:val>
                                            <p:fltVal val="0"/>
                                          </p:val>
                                        </p:tav>
                                      </p:tavLst>
                                    </p:anim>
                                    <p:animEffect transition="in" filter="fade">
                                      <p:cBhvr>
                                        <p:cTn id="214" dur="300"/>
                                        <p:tgtEl>
                                          <p:spTgt spid="106"/>
                                        </p:tgtEl>
                                      </p:cBhvr>
                                    </p:animEffect>
                                  </p:childTnLst>
                                </p:cTn>
                              </p:par>
                              <p:par>
                                <p:cTn id="215" presetID="2" presetClass="entr" presetSubtype="2" fill="hold" grpId="0" nodeType="withEffect">
                                  <p:stCondLst>
                                    <p:cond delay="0"/>
                                  </p:stCondLst>
                                  <p:childTnLst>
                                    <p:set>
                                      <p:cBhvr>
                                        <p:cTn id="216" dur="1" fill="hold">
                                          <p:stCondLst>
                                            <p:cond delay="0"/>
                                          </p:stCondLst>
                                        </p:cTn>
                                        <p:tgtEl>
                                          <p:spTgt spid="107"/>
                                        </p:tgtEl>
                                        <p:attrNameLst>
                                          <p:attrName>style.visibility</p:attrName>
                                        </p:attrNameLst>
                                      </p:cBhvr>
                                      <p:to>
                                        <p:strVal val="visible"/>
                                      </p:to>
                                    </p:set>
                                    <p:anim calcmode="lin" valueType="num">
                                      <p:cBhvr additive="base">
                                        <p:cTn id="217" dur="400" fill="hold"/>
                                        <p:tgtEl>
                                          <p:spTgt spid="107"/>
                                        </p:tgtEl>
                                        <p:attrNameLst>
                                          <p:attrName>ppt_x</p:attrName>
                                        </p:attrNameLst>
                                      </p:cBhvr>
                                      <p:tavLst>
                                        <p:tav tm="0">
                                          <p:val>
                                            <p:strVal val="1+#ppt_w/2"/>
                                          </p:val>
                                        </p:tav>
                                        <p:tav tm="100000">
                                          <p:val>
                                            <p:strVal val="#ppt_x"/>
                                          </p:val>
                                        </p:tav>
                                      </p:tavLst>
                                    </p:anim>
                                    <p:anim calcmode="lin" valueType="num">
                                      <p:cBhvr additive="base">
                                        <p:cTn id="218" dur="400" fill="hold"/>
                                        <p:tgtEl>
                                          <p:spTgt spid="107"/>
                                        </p:tgtEl>
                                        <p:attrNameLst>
                                          <p:attrName>ppt_y</p:attrName>
                                        </p:attrNameLst>
                                      </p:cBhvr>
                                      <p:tavLst>
                                        <p:tav tm="0">
                                          <p:val>
                                            <p:strVal val="#ppt_y"/>
                                          </p:val>
                                        </p:tav>
                                        <p:tav tm="100000">
                                          <p:val>
                                            <p:strVal val="#ppt_y"/>
                                          </p:val>
                                        </p:tav>
                                      </p:tavLst>
                                    </p:anim>
                                  </p:childTnLst>
                                </p:cTn>
                              </p:par>
                              <p:par>
                                <p:cTn id="219" presetID="8" presetClass="emph" presetSubtype="0" repeatCount="indefinite" fill="hold" nodeType="withEffect">
                                  <p:stCondLst>
                                    <p:cond delay="0"/>
                                  </p:stCondLst>
                                  <p:childTnLst>
                                    <p:animRot by="21600000">
                                      <p:cBhvr>
                                        <p:cTn id="220" dur="5000" fill="hold"/>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6" grpId="0" animBg="1"/>
      <p:bldP spid="7" grpId="0" animBg="1"/>
      <p:bldP spid="60" grpId="0" animBg="1"/>
      <p:bldP spid="61" grpId="0" animBg="1"/>
      <p:bldP spid="74" grpId="0" animBg="1"/>
      <p:bldP spid="75" grpId="0" animBg="1"/>
      <p:bldP spid="81" grpId="0" animBg="1"/>
      <p:bldP spid="84" grpId="0" animBg="1"/>
      <p:bldP spid="96" grpId="0"/>
      <p:bldP spid="18" grpId="0"/>
      <p:bldP spid="97" grpId="0"/>
      <p:bldP spid="98" grpId="0"/>
      <p:bldP spid="99" grpId="0"/>
      <p:bldP spid="105" grpId="0"/>
      <p:bldP spid="106" grpId="0"/>
      <p:bldP spid="107" grpId="0"/>
      <p:bldP spid="68" grpId="0" animBg="1"/>
      <p:bldP spid="69" grpId="0" animBg="1"/>
      <p:bldP spid="70" grpId="0"/>
      <p:bldP spid="71" grpId="0"/>
      <p:bldP spid="88" grpId="0" animBg="1"/>
      <p:bldP spid="89" grpId="0" animBg="1"/>
      <p:bldP spid="94" grpId="0"/>
      <p:bldP spid="95" grpId="0"/>
      <p:bldP spid="104" grpId="0" animBg="1"/>
      <p:bldP spid="108" grpId="0" animBg="1"/>
      <p:bldP spid="111" grpId="0"/>
      <p:bldP spid="1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561878" y="228600"/>
            <a:ext cx="8738618" cy="536577"/>
          </a:xfrm>
        </p:spPr>
        <p:txBody>
          <a:bodyPr/>
          <a:lstStyle/>
          <a:p>
            <a:pPr eaLnBrk="1" hangingPunct="1">
              <a:defRPr/>
            </a:pPr>
            <a:r>
              <a:rPr lang="en-US" altLang="zh-CN" dirty="0">
                <a:latin typeface="+mj-ea"/>
              </a:rPr>
              <a:t>5.1  HTML5</a:t>
            </a:r>
            <a:r>
              <a:rPr lang="zh-CN" altLang="en-US" dirty="0">
                <a:latin typeface="+mj-ea"/>
              </a:rPr>
              <a:t>新增</a:t>
            </a:r>
            <a:r>
              <a:rPr lang="zh-CN" altLang="en-US" dirty="0" smtClean="0">
                <a:latin typeface="+mj-ea"/>
              </a:rPr>
              <a:t>标签</a:t>
            </a:r>
          </a:p>
        </p:txBody>
      </p:sp>
      <p:sp>
        <p:nvSpPr>
          <p:cNvPr id="33797" name="Rectangle 5"/>
          <p:cNvSpPr>
            <a:spLocks noGrp="1" noChangeArrowheads="1"/>
          </p:cNvSpPr>
          <p:nvPr>
            <p:ph type="body" idx="1"/>
          </p:nvPr>
        </p:nvSpPr>
        <p:spPr>
          <a:xfrm>
            <a:off x="1850231" y="765177"/>
            <a:ext cx="8820150" cy="16557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smtClean="0">
                <a:latin typeface="+mn-ea"/>
              </a:rPr>
              <a:t>9</a:t>
            </a:r>
            <a:r>
              <a:rPr lang="fr-FR" altLang="zh-CN" dirty="0">
                <a:latin typeface="+mn-ea"/>
              </a:rPr>
              <a:t>. &lt;progress&gt;</a:t>
            </a:r>
            <a:r>
              <a:rPr lang="zh-CN" altLang="zh-CN" dirty="0">
                <a:latin typeface="+mn-ea"/>
              </a:rPr>
              <a:t>标签</a:t>
            </a:r>
          </a:p>
          <a:p>
            <a:pPr marL="0" indent="0">
              <a:buNone/>
            </a:pPr>
            <a:r>
              <a:rPr lang="fr-FR" altLang="zh-CN" dirty="0">
                <a:latin typeface="+mn-ea"/>
              </a:rPr>
              <a:t>&lt;progress&gt;</a:t>
            </a:r>
            <a:r>
              <a:rPr lang="zh-CN" altLang="zh-CN" dirty="0">
                <a:latin typeface="+mn-ea"/>
              </a:rPr>
              <a:t>定义进度条。通常</a:t>
            </a:r>
            <a:r>
              <a:rPr lang="fr-FR" altLang="zh-CN" dirty="0">
                <a:latin typeface="+mn-ea"/>
              </a:rPr>
              <a:t>&lt;progress&gt;</a:t>
            </a:r>
            <a:r>
              <a:rPr lang="zh-CN" altLang="zh-CN" dirty="0">
                <a:latin typeface="+mn-ea"/>
              </a:rPr>
              <a:t>标签要结合</a:t>
            </a:r>
            <a:r>
              <a:rPr lang="fr-FR" altLang="zh-CN" dirty="0">
                <a:latin typeface="+mn-ea"/>
              </a:rPr>
              <a:t> JavaScript</a:t>
            </a:r>
            <a:r>
              <a:rPr lang="zh-CN" altLang="zh-CN" dirty="0">
                <a:latin typeface="+mn-ea"/>
              </a:rPr>
              <a:t>程序使用，来显示任务的进度。在</a:t>
            </a:r>
            <a:r>
              <a:rPr lang="fr-FR" altLang="zh-CN" dirty="0">
                <a:latin typeface="+mn-ea"/>
              </a:rPr>
              <a:t>CSS</a:t>
            </a:r>
            <a:r>
              <a:rPr lang="zh-CN" altLang="zh-CN" dirty="0">
                <a:latin typeface="+mn-ea"/>
              </a:rPr>
              <a:t>样式定义中，</a:t>
            </a:r>
            <a:r>
              <a:rPr lang="fr-FR" altLang="zh-CN" dirty="0">
                <a:latin typeface="+mn-ea"/>
              </a:rPr>
              <a:t>&lt;meter&gt;</a:t>
            </a:r>
            <a:r>
              <a:rPr lang="zh-CN" altLang="zh-CN" dirty="0">
                <a:latin typeface="+mn-ea"/>
              </a:rPr>
              <a:t>标签和</a:t>
            </a:r>
            <a:r>
              <a:rPr lang="fr-FR" altLang="zh-CN" dirty="0">
                <a:latin typeface="+mn-ea"/>
              </a:rPr>
              <a:t>&lt;progress&gt;</a:t>
            </a:r>
            <a:r>
              <a:rPr lang="zh-CN" altLang="zh-CN" dirty="0">
                <a:latin typeface="+mn-ea"/>
              </a:rPr>
              <a:t>标签均支持宽度和高度设置，但不支持背景颜色的设置。</a:t>
            </a:r>
          </a:p>
        </p:txBody>
      </p:sp>
      <p:pic>
        <p:nvPicPr>
          <p:cNvPr id="184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544" y="2420889"/>
            <a:ext cx="7237412"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18437" name="AutoShape 5"/>
          <p:cNvSpPr>
            <a:spLocks noChangeArrowheads="1"/>
          </p:cNvSpPr>
          <p:nvPr/>
        </p:nvSpPr>
        <p:spPr bwMode="gray">
          <a:xfrm>
            <a:off x="2801938" y="4235425"/>
            <a:ext cx="5903912" cy="71913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&lt;progress value="33" max="100"&gt;&lt;/progress&gt;</a:t>
            </a:r>
          </a:p>
        </p:txBody>
      </p:sp>
      <p:pic>
        <p:nvPicPr>
          <p:cNvPr id="1843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2157" y="5086349"/>
            <a:ext cx="28543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Tree>
    <p:extLst>
      <p:ext uri="{BB962C8B-B14F-4D97-AF65-F5344CB8AC3E}">
        <p14:creationId xmlns:p14="http://schemas.microsoft.com/office/powerpoint/2010/main" val="946381096"/>
      </p:ext>
    </p:extLst>
  </p:cSld>
  <p:clrMapOvr>
    <a:masterClrMapping/>
  </p:clrMapOvr>
  <p:transition>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4" y="228600"/>
            <a:ext cx="8954642" cy="536576"/>
          </a:xfrm>
        </p:spPr>
        <p:txBody>
          <a:bodyPr/>
          <a:lstStyle/>
          <a:p>
            <a:pPr marL="0" indent="0">
              <a:buNone/>
            </a:pPr>
            <a:r>
              <a:rPr lang="en-US" altLang="zh-CN">
                <a:latin typeface="+mn-ea"/>
              </a:rPr>
              <a:t>5.1.3  HTML5</a:t>
            </a:r>
            <a:r>
              <a:rPr lang="zh-CN" altLang="en-US">
                <a:latin typeface="+mn-ea"/>
              </a:rPr>
              <a:t>语义化标签</a:t>
            </a:r>
            <a:endParaRPr lang="en-US" altLang="zh-CN" dirty="0">
              <a:latin typeface="+mn-ea"/>
            </a:endParaRPr>
          </a:p>
        </p:txBody>
      </p:sp>
      <p:sp>
        <p:nvSpPr>
          <p:cNvPr id="33797" name="Rectangle 5"/>
          <p:cNvSpPr>
            <a:spLocks noGrp="1" noChangeArrowheads="1"/>
          </p:cNvSpPr>
          <p:nvPr>
            <p:ph type="body" idx="1"/>
          </p:nvPr>
        </p:nvSpPr>
        <p:spPr>
          <a:xfrm>
            <a:off x="1850231" y="908720"/>
            <a:ext cx="8820150" cy="1574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smtClean="0">
                <a:latin typeface="+mn-ea"/>
              </a:rPr>
              <a:t>10</a:t>
            </a:r>
            <a:r>
              <a:rPr lang="fr-FR" altLang="zh-CN" dirty="0">
                <a:latin typeface="+mn-ea"/>
              </a:rPr>
              <a:t>. &lt;mark&gt;</a:t>
            </a:r>
            <a:r>
              <a:rPr lang="zh-CN" altLang="zh-CN" dirty="0">
                <a:latin typeface="+mn-ea"/>
              </a:rPr>
              <a:t>标签</a:t>
            </a:r>
          </a:p>
          <a:p>
            <a:pPr marL="0" indent="0">
              <a:buNone/>
            </a:pPr>
            <a:r>
              <a:rPr lang="en-US" altLang="zh-CN" dirty="0">
                <a:latin typeface="+mn-ea"/>
              </a:rPr>
              <a:t>&lt;mark&gt; </a:t>
            </a:r>
            <a:r>
              <a:rPr lang="zh-CN" altLang="zh-CN" dirty="0">
                <a:latin typeface="+mn-ea"/>
              </a:rPr>
              <a:t>标签定义带有记号的文本，可以高亮显示文档中的文字以达到醒目的效果，默认为黄色背景。</a:t>
            </a:r>
          </a:p>
        </p:txBody>
      </p:sp>
      <p:sp>
        <p:nvSpPr>
          <p:cNvPr id="19460" name="AutoShape 5"/>
          <p:cNvSpPr>
            <a:spLocks noChangeArrowheads="1"/>
          </p:cNvSpPr>
          <p:nvPr/>
        </p:nvSpPr>
        <p:spPr bwMode="gray">
          <a:xfrm>
            <a:off x="2023473" y="2482851"/>
            <a:ext cx="8395387" cy="143986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华文仿宋" panose="02010600040101010101" pitchFamily="2" charset="-122"/>
                <a:ea typeface="华文仿宋" panose="02010600040101010101" pitchFamily="2" charset="-122"/>
              </a:rPr>
              <a:t>&lt;p&gt;</a:t>
            </a:r>
            <a:r>
              <a:rPr kumimoji="1" lang="zh-CN" altLang="en-US" sz="2000">
                <a:solidFill>
                  <a:schemeClr val="accent2"/>
                </a:solidFill>
                <a:latin typeface="华文仿宋" panose="02010600040101010101" pitchFamily="2" charset="-122"/>
                <a:ea typeface="华文仿宋" panose="02010600040101010101" pitchFamily="2" charset="-122"/>
              </a:rPr>
              <a:t>百度百科是一部内容开放、自由的网络</a:t>
            </a:r>
            <a:r>
              <a:rPr kumimoji="1" lang="en-US" altLang="zh-CN" sz="2000">
                <a:solidFill>
                  <a:schemeClr val="accent2"/>
                </a:solidFill>
                <a:latin typeface="华文仿宋" panose="02010600040101010101" pitchFamily="2" charset="-122"/>
                <a:ea typeface="华文仿宋" panose="02010600040101010101" pitchFamily="2" charset="-122"/>
              </a:rPr>
              <a:t>&lt;mark&gt;</a:t>
            </a:r>
            <a:r>
              <a:rPr kumimoji="1" lang="zh-CN" altLang="en-US" sz="2000">
                <a:solidFill>
                  <a:schemeClr val="accent2"/>
                </a:solidFill>
                <a:latin typeface="华文仿宋" panose="02010600040101010101" pitchFamily="2" charset="-122"/>
                <a:ea typeface="华文仿宋" panose="02010600040101010101" pitchFamily="2" charset="-122"/>
              </a:rPr>
              <a:t>百科</a:t>
            </a:r>
            <a:r>
              <a:rPr kumimoji="1" lang="en-US" altLang="zh-CN" sz="2000">
                <a:solidFill>
                  <a:schemeClr val="accent2"/>
                </a:solidFill>
                <a:latin typeface="华文仿宋" panose="02010600040101010101" pitchFamily="2" charset="-122"/>
                <a:ea typeface="华文仿宋" panose="02010600040101010101" pitchFamily="2" charset="-122"/>
              </a:rPr>
              <a:t>&lt;/mark&gt;</a:t>
            </a:r>
            <a:r>
              <a:rPr kumimoji="1" lang="zh-CN" altLang="en-US" sz="2000">
                <a:solidFill>
                  <a:schemeClr val="accent2"/>
                </a:solidFill>
                <a:latin typeface="华文仿宋" panose="02010600040101010101" pitchFamily="2" charset="-122"/>
                <a:ea typeface="华文仿宋" panose="02010600040101010101" pitchFamily="2" charset="-122"/>
              </a:rPr>
              <a:t>全书</a:t>
            </a:r>
            <a:r>
              <a:rPr kumimoji="1" lang="en-US" altLang="zh-CN" sz="2000">
                <a:solidFill>
                  <a:schemeClr val="accent2"/>
                </a:solidFill>
                <a:latin typeface="华文仿宋" panose="02010600040101010101" pitchFamily="2" charset="-122"/>
                <a:ea typeface="华文仿宋" panose="02010600040101010101" pitchFamily="2" charset="-122"/>
              </a:rPr>
              <a:t>,</a:t>
            </a:r>
          </a:p>
          <a:p>
            <a:pPr algn="l" eaLnBrk="1" hangingPunct="1"/>
            <a:r>
              <a:rPr kumimoji="1" lang="zh-CN" altLang="en-US" sz="2000">
                <a:solidFill>
                  <a:schemeClr val="accent2"/>
                </a:solidFill>
                <a:latin typeface="华文仿宋" panose="02010600040101010101" pitchFamily="2" charset="-122"/>
                <a:ea typeface="华文仿宋" panose="02010600040101010101" pitchFamily="2" charset="-122"/>
              </a:rPr>
              <a:t>旨在创造一个涵盖所有领域知识</a:t>
            </a:r>
            <a:r>
              <a:rPr kumimoji="1" lang="en-US" altLang="zh-CN" sz="2000">
                <a:solidFill>
                  <a:schemeClr val="accent2"/>
                </a:solidFill>
                <a:latin typeface="华文仿宋" panose="02010600040101010101" pitchFamily="2" charset="-122"/>
                <a:ea typeface="华文仿宋" panose="02010600040101010101" pitchFamily="2" charset="-122"/>
              </a:rPr>
              <a:t>,</a:t>
            </a:r>
            <a:r>
              <a:rPr kumimoji="1" lang="zh-CN" altLang="en-US" sz="2000">
                <a:solidFill>
                  <a:schemeClr val="accent2"/>
                </a:solidFill>
                <a:latin typeface="华文仿宋" panose="02010600040101010101" pitchFamily="2" charset="-122"/>
                <a:ea typeface="华文仿宋" panose="02010600040101010101" pitchFamily="2" charset="-122"/>
              </a:rPr>
              <a:t>服务所有互联网用户的中文知识性</a:t>
            </a:r>
            <a:endParaRPr kumimoji="1" lang="en-US" altLang="zh-CN" sz="2000">
              <a:solidFill>
                <a:schemeClr val="accent2"/>
              </a:solidFill>
              <a:latin typeface="华文仿宋" panose="02010600040101010101" pitchFamily="2" charset="-122"/>
              <a:ea typeface="华文仿宋" panose="02010600040101010101" pitchFamily="2" charset="-122"/>
            </a:endParaRPr>
          </a:p>
          <a:p>
            <a:pPr algn="l" eaLnBrk="1" hangingPunct="1"/>
            <a:r>
              <a:rPr kumimoji="1" lang="en-US" altLang="zh-CN" sz="2000">
                <a:solidFill>
                  <a:schemeClr val="accent2"/>
                </a:solidFill>
                <a:latin typeface="华文仿宋" panose="02010600040101010101" pitchFamily="2" charset="-122"/>
                <a:ea typeface="华文仿宋" panose="02010600040101010101" pitchFamily="2" charset="-122"/>
              </a:rPr>
              <a:t>&lt;mark&gt;</a:t>
            </a:r>
            <a:r>
              <a:rPr kumimoji="1" lang="zh-CN" altLang="en-US" sz="2000">
                <a:solidFill>
                  <a:schemeClr val="accent2"/>
                </a:solidFill>
                <a:latin typeface="华文仿宋" panose="02010600040101010101" pitchFamily="2" charset="-122"/>
                <a:ea typeface="华文仿宋" panose="02010600040101010101" pitchFamily="2" charset="-122"/>
              </a:rPr>
              <a:t>百科</a:t>
            </a:r>
            <a:r>
              <a:rPr kumimoji="1" lang="en-US" altLang="zh-CN" sz="2000">
                <a:solidFill>
                  <a:schemeClr val="accent2"/>
                </a:solidFill>
                <a:latin typeface="华文仿宋" panose="02010600040101010101" pitchFamily="2" charset="-122"/>
                <a:ea typeface="华文仿宋" panose="02010600040101010101" pitchFamily="2" charset="-122"/>
              </a:rPr>
              <a:t>&lt;/mark&gt;</a:t>
            </a:r>
            <a:r>
              <a:rPr kumimoji="1" lang="zh-CN" altLang="en-US" sz="2000">
                <a:solidFill>
                  <a:schemeClr val="accent2"/>
                </a:solidFill>
                <a:latin typeface="华文仿宋" panose="02010600040101010101" pitchFamily="2" charset="-122"/>
                <a:ea typeface="华文仿宋" panose="02010600040101010101" pitchFamily="2" charset="-122"/>
              </a:rPr>
              <a:t>全书。在这里你可以参与词条编辑</a:t>
            </a:r>
            <a:r>
              <a:rPr kumimoji="1" lang="en-US" altLang="zh-CN" sz="2000">
                <a:solidFill>
                  <a:schemeClr val="accent2"/>
                </a:solidFill>
                <a:latin typeface="华文仿宋" panose="02010600040101010101" pitchFamily="2" charset="-122"/>
                <a:ea typeface="华文仿宋" panose="02010600040101010101" pitchFamily="2" charset="-122"/>
              </a:rPr>
              <a:t>,</a:t>
            </a:r>
            <a:r>
              <a:rPr kumimoji="1" lang="zh-CN" altLang="en-US" sz="2000">
                <a:solidFill>
                  <a:schemeClr val="accent2"/>
                </a:solidFill>
                <a:latin typeface="华文仿宋" panose="02010600040101010101" pitchFamily="2" charset="-122"/>
                <a:ea typeface="华文仿宋" panose="02010600040101010101" pitchFamily="2" charset="-122"/>
              </a:rPr>
              <a:t>分享贡献你的</a:t>
            </a:r>
            <a:endParaRPr kumimoji="1" lang="en-US" altLang="zh-CN" sz="2000">
              <a:solidFill>
                <a:schemeClr val="accent2"/>
              </a:solidFill>
              <a:latin typeface="华文仿宋" panose="02010600040101010101" pitchFamily="2" charset="-122"/>
              <a:ea typeface="华文仿宋" panose="02010600040101010101" pitchFamily="2" charset="-122"/>
            </a:endParaRPr>
          </a:p>
          <a:p>
            <a:pPr algn="l" eaLnBrk="1" hangingPunct="1"/>
            <a:r>
              <a:rPr kumimoji="1" lang="zh-CN" altLang="en-US" sz="2000">
                <a:solidFill>
                  <a:schemeClr val="accent2"/>
                </a:solidFill>
                <a:latin typeface="华文仿宋" panose="02010600040101010101" pitchFamily="2" charset="-122"/>
                <a:ea typeface="华文仿宋" panose="02010600040101010101" pitchFamily="2" charset="-122"/>
              </a:rPr>
              <a:t>知识。</a:t>
            </a:r>
            <a:r>
              <a:rPr kumimoji="1" lang="en-US" altLang="zh-CN" sz="2000">
                <a:solidFill>
                  <a:schemeClr val="accent2"/>
                </a:solidFill>
                <a:latin typeface="华文仿宋" panose="02010600040101010101" pitchFamily="2" charset="-122"/>
                <a:ea typeface="华文仿宋" panose="02010600040101010101" pitchFamily="2" charset="-122"/>
              </a:rPr>
              <a:t>&lt;/p&gt;</a:t>
            </a:r>
          </a:p>
        </p:txBody>
      </p:sp>
      <p:pic>
        <p:nvPicPr>
          <p:cNvPr id="194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378" y="4437112"/>
            <a:ext cx="6661150" cy="151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Tree>
    <p:extLst>
      <p:ext uri="{BB962C8B-B14F-4D97-AF65-F5344CB8AC3E}">
        <p14:creationId xmlns:p14="http://schemas.microsoft.com/office/powerpoint/2010/main" val="2986362967"/>
      </p:ext>
    </p:extLst>
  </p:cSld>
  <p:clrMapOvr>
    <a:masterClrMapping/>
  </p:clrMapOvr>
  <p:transition>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89870" y="228600"/>
            <a:ext cx="8810626" cy="4640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20000"/>
              </a:spcBef>
              <a:buClr>
                <a:schemeClr val="accent1"/>
              </a:buClr>
            </a:pPr>
            <a:r>
              <a:rPr lang="en-US" altLang="zh-CN" dirty="0">
                <a:latin typeface="+mn-ea"/>
              </a:rPr>
              <a:t>5.1.4 HTML5</a:t>
            </a:r>
            <a:r>
              <a:rPr lang="zh-CN" altLang="en-US" dirty="0">
                <a:latin typeface="+mn-ea"/>
              </a:rPr>
              <a:t>网页案例</a:t>
            </a:r>
            <a:r>
              <a:rPr lang="zh-CN" altLang="en-US" dirty="0" smtClean="0">
                <a:latin typeface="+mn-ea"/>
              </a:rPr>
              <a:t>实践</a:t>
            </a:r>
            <a:r>
              <a:rPr lang="zh-CN" altLang="en-US" dirty="0">
                <a:solidFill>
                  <a:schemeClr val="accent2"/>
                </a:solidFill>
                <a:latin typeface="+mn-ea"/>
                <a:ea typeface="+mn-ea"/>
                <a:cs typeface="+mn-cs"/>
              </a:rPr>
              <a:t/>
            </a:r>
            <a:br>
              <a:rPr lang="zh-CN" altLang="en-US" dirty="0">
                <a:solidFill>
                  <a:schemeClr val="accent2"/>
                </a:solidFill>
                <a:latin typeface="+mn-ea"/>
                <a:ea typeface="+mn-ea"/>
                <a:cs typeface="+mn-cs"/>
              </a:rPr>
            </a:br>
            <a:endParaRPr lang="zh-CN" altLang="en-US" dirty="0">
              <a:solidFill>
                <a:schemeClr val="accent2"/>
              </a:solidFill>
              <a:latin typeface="+mn-ea"/>
              <a:ea typeface="+mn-ea"/>
              <a:cs typeface="+mn-cs"/>
            </a:endParaRPr>
          </a:p>
        </p:txBody>
      </p:sp>
      <p:pic>
        <p:nvPicPr>
          <p:cNvPr id="2048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820" y="1052736"/>
            <a:ext cx="783272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639159"/>
      </p:ext>
    </p:extLst>
  </p:cSld>
  <p:clrMapOvr>
    <a:masterClrMapping/>
  </p:clrMapOvr>
  <p:transition>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2" y="228600"/>
            <a:ext cx="8882634" cy="4587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20000"/>
              </a:spcBef>
              <a:buClr>
                <a:schemeClr val="accent1"/>
              </a:buClr>
            </a:pPr>
            <a:r>
              <a:rPr lang="en-US" altLang="zh-CN" dirty="0">
                <a:latin typeface="+mn-ea"/>
              </a:rPr>
              <a:t>5.2  CSS3</a:t>
            </a:r>
            <a:r>
              <a:rPr lang="zh-CN" altLang="en-US" dirty="0">
                <a:latin typeface="+mn-ea"/>
              </a:rPr>
              <a:t>新增伪类和伪元素</a:t>
            </a:r>
          </a:p>
        </p:txBody>
      </p:sp>
      <p:sp>
        <p:nvSpPr>
          <p:cNvPr id="33797" name="Rectangle 5"/>
          <p:cNvSpPr>
            <a:spLocks noGrp="1" noChangeArrowheads="1"/>
          </p:cNvSpPr>
          <p:nvPr>
            <p:ph type="body" idx="1"/>
          </p:nvPr>
        </p:nvSpPr>
        <p:spPr>
          <a:xfrm>
            <a:off x="1850231" y="765176"/>
            <a:ext cx="8820150" cy="5927725"/>
          </a:xfrm>
        </p:spPr>
        <p:txBody>
          <a:bodyPr/>
          <a:lstStyle/>
          <a:p>
            <a:pPr marL="0" indent="0">
              <a:buNone/>
            </a:pPr>
            <a:r>
              <a:rPr kumimoji="1" lang="en-US" altLang="zh-CN" b="1" dirty="0" smtClean="0">
                <a:solidFill>
                  <a:schemeClr val="accent1"/>
                </a:solidFill>
                <a:latin typeface="+mn-ea"/>
              </a:rPr>
              <a:t>5.2.1 </a:t>
            </a:r>
            <a:r>
              <a:rPr kumimoji="1" lang="en-US" altLang="zh-CN" b="1" dirty="0" err="1" smtClean="0">
                <a:solidFill>
                  <a:schemeClr val="accent1"/>
                </a:solidFill>
                <a:latin typeface="+mn-ea"/>
              </a:rPr>
              <a:t>fisrt</a:t>
            </a:r>
            <a:r>
              <a:rPr kumimoji="1" lang="zh-CN" altLang="en-US" b="1" dirty="0" smtClean="0">
                <a:solidFill>
                  <a:schemeClr val="accent1"/>
                </a:solidFill>
                <a:latin typeface="+mn-ea"/>
              </a:rPr>
              <a:t>、</a:t>
            </a:r>
            <a:r>
              <a:rPr kumimoji="1" lang="en-US" altLang="zh-CN" b="1" dirty="0" smtClean="0">
                <a:solidFill>
                  <a:schemeClr val="accent1"/>
                </a:solidFill>
                <a:latin typeface="+mn-ea"/>
              </a:rPr>
              <a:t>last</a:t>
            </a:r>
            <a:r>
              <a:rPr kumimoji="1" lang="zh-CN" altLang="en-US" b="1" dirty="0" smtClean="0">
                <a:solidFill>
                  <a:schemeClr val="accent1"/>
                </a:solidFill>
                <a:latin typeface="+mn-ea"/>
              </a:rPr>
              <a:t>、</a:t>
            </a:r>
            <a:r>
              <a:rPr kumimoji="1" lang="en-US" altLang="zh-CN" b="1" dirty="0" smtClean="0">
                <a:solidFill>
                  <a:schemeClr val="accent1"/>
                </a:solidFill>
                <a:latin typeface="+mn-ea"/>
              </a:rPr>
              <a:t>only</a:t>
            </a:r>
            <a:r>
              <a:rPr kumimoji="1" lang="zh-CN" altLang="en-US" b="1" dirty="0" smtClean="0">
                <a:solidFill>
                  <a:schemeClr val="accent1"/>
                </a:solidFill>
                <a:latin typeface="+mn-ea"/>
              </a:rPr>
              <a:t>前缀伪类</a:t>
            </a:r>
            <a:endParaRPr kumimoji="1" lang="en-US" altLang="zh-CN" b="1" dirty="0" smtClean="0">
              <a:solidFill>
                <a:schemeClr val="accent1"/>
              </a:solidFill>
              <a:latin typeface="+mn-ea"/>
            </a:endParaRPr>
          </a:p>
          <a:p>
            <a:pPr marL="0" indent="0">
              <a:buNone/>
            </a:pPr>
            <a:r>
              <a:rPr lang="fr-FR" altLang="zh-CN" b="1" dirty="0" smtClean="0">
                <a:effectLst/>
                <a:latin typeface="+mn-ea"/>
              </a:rPr>
              <a:t>1. :first-of-type</a:t>
            </a:r>
            <a:endParaRPr lang="zh-CN" altLang="zh-CN" b="1" dirty="0" smtClean="0">
              <a:effectLst/>
              <a:latin typeface="+mn-ea"/>
            </a:endParaRPr>
          </a:p>
          <a:p>
            <a:pPr marL="0" indent="0">
              <a:buNone/>
            </a:pPr>
            <a:r>
              <a:rPr lang="fr-FR" altLang="zh-CN" dirty="0" smtClean="0">
                <a:effectLst/>
                <a:latin typeface="+mn-ea"/>
              </a:rPr>
              <a:t>:first-of-type </a:t>
            </a:r>
            <a:r>
              <a:rPr lang="zh-CN" altLang="zh-CN" dirty="0" smtClean="0">
                <a:effectLst/>
                <a:latin typeface="+mn-ea"/>
              </a:rPr>
              <a:t>伪类匹配属于其父元素的特定类型的首个子元素的每个元素。例如，下面的代码指定父元素的首个</a:t>
            </a:r>
            <a:r>
              <a:rPr lang="en-US" altLang="zh-CN" dirty="0" smtClean="0">
                <a:effectLst/>
                <a:latin typeface="+mn-ea"/>
              </a:rPr>
              <a:t>p</a:t>
            </a:r>
            <a:r>
              <a:rPr lang="zh-CN" altLang="zh-CN" dirty="0" smtClean="0">
                <a:effectLst/>
                <a:latin typeface="+mn-ea"/>
              </a:rPr>
              <a:t>元素的背景色为红色。</a:t>
            </a: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fr-FR" altLang="zh-CN" b="1" dirty="0" smtClean="0">
                <a:effectLst/>
                <a:latin typeface="+mn-ea"/>
              </a:rPr>
              <a:t>2. :last-of-type</a:t>
            </a:r>
            <a:endParaRPr lang="zh-CN" altLang="zh-CN" b="1" dirty="0" smtClean="0">
              <a:effectLst/>
              <a:latin typeface="+mn-ea"/>
            </a:endParaRPr>
          </a:p>
          <a:p>
            <a:pPr marL="0" indent="0">
              <a:buNone/>
            </a:pPr>
            <a:r>
              <a:rPr lang="fr-FR" altLang="zh-CN" dirty="0" smtClean="0">
                <a:effectLst/>
                <a:latin typeface="+mn-ea"/>
              </a:rPr>
              <a:t>:last-of-type </a:t>
            </a:r>
            <a:r>
              <a:rPr lang="zh-CN" altLang="zh-CN" dirty="0" smtClean="0">
                <a:effectLst/>
                <a:latin typeface="+mn-ea"/>
              </a:rPr>
              <a:t>伪元素匹配属于其父元素的特定类型的最后一个子元素的每个元素。例如，下面的代码指定父元素的最后个</a:t>
            </a:r>
            <a:r>
              <a:rPr lang="en-US" altLang="zh-CN" dirty="0" smtClean="0">
                <a:effectLst/>
                <a:latin typeface="+mn-ea"/>
              </a:rPr>
              <a:t>p</a:t>
            </a:r>
            <a:r>
              <a:rPr lang="zh-CN" altLang="zh-CN" dirty="0" smtClean="0">
                <a:effectLst/>
                <a:latin typeface="+mn-ea"/>
              </a:rPr>
              <a:t>元素的背景色为蓝色。</a:t>
            </a:r>
            <a:endParaRPr lang="en-US"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21508" name="AutoShape 5"/>
          <p:cNvSpPr>
            <a:spLocks noChangeArrowheads="1"/>
          </p:cNvSpPr>
          <p:nvPr/>
        </p:nvSpPr>
        <p:spPr bwMode="gray">
          <a:xfrm>
            <a:off x="3074045" y="2348509"/>
            <a:ext cx="4967287" cy="6492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p:first-of-type{ </a:t>
            </a:r>
            <a:r>
              <a:rPr kumimoji="1" lang="en-US" altLang="zh-CN" sz="2000" dirty="0" err="1">
                <a:solidFill>
                  <a:schemeClr val="accent2"/>
                </a:solidFill>
                <a:latin typeface="Arial" panose="020B0604020202020204" pitchFamily="34" charset="0"/>
              </a:rPr>
              <a:t>background-color:red</a:t>
            </a:r>
            <a:r>
              <a:rPr kumimoji="1" lang="en-US" altLang="zh-CN" sz="2000" dirty="0">
                <a:solidFill>
                  <a:schemeClr val="accent2"/>
                </a:solidFill>
                <a:latin typeface="Arial" panose="020B0604020202020204" pitchFamily="34" charset="0"/>
              </a:rPr>
              <a:t>; }</a:t>
            </a:r>
          </a:p>
        </p:txBody>
      </p:sp>
      <p:sp>
        <p:nvSpPr>
          <p:cNvPr id="21509" name="AutoShape 5"/>
          <p:cNvSpPr>
            <a:spLocks noChangeArrowheads="1"/>
          </p:cNvSpPr>
          <p:nvPr/>
        </p:nvSpPr>
        <p:spPr bwMode="gray">
          <a:xfrm>
            <a:off x="3218061" y="4581128"/>
            <a:ext cx="4967287" cy="6492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p:last-of-type{ background-color:blue; }</a:t>
            </a:r>
          </a:p>
        </p:txBody>
      </p:sp>
    </p:spTree>
    <p:extLst>
      <p:ext uri="{BB962C8B-B14F-4D97-AF65-F5344CB8AC3E}">
        <p14:creationId xmlns:p14="http://schemas.microsoft.com/office/powerpoint/2010/main" val="1454422878"/>
      </p:ext>
    </p:extLst>
  </p:cSld>
  <p:clrMapOvr>
    <a:masterClrMapping/>
  </p:clrMapOvr>
  <p:transition>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89870" y="228600"/>
            <a:ext cx="8810626" cy="458788"/>
          </a:xfrm>
        </p:spPr>
        <p:txBody>
          <a:bodyPr/>
          <a:lstStyle/>
          <a:p>
            <a:pPr eaLnBrk="1" hangingPunct="1">
              <a:defRPr/>
            </a:pPr>
            <a:r>
              <a:rPr lang="en-US" altLang="zh-CN" dirty="0">
                <a:latin typeface="+mj-ea"/>
              </a:rPr>
              <a:t>5.2.1 </a:t>
            </a:r>
            <a:r>
              <a:rPr lang="en-US" altLang="zh-CN" dirty="0" err="1">
                <a:latin typeface="+mj-ea"/>
              </a:rPr>
              <a:t>fisrt</a:t>
            </a:r>
            <a:r>
              <a:rPr lang="zh-CN" altLang="en-US" dirty="0">
                <a:latin typeface="+mj-ea"/>
              </a:rPr>
              <a:t>、</a:t>
            </a:r>
            <a:r>
              <a:rPr lang="en-US" altLang="zh-CN" dirty="0">
                <a:latin typeface="+mj-ea"/>
              </a:rPr>
              <a:t>last</a:t>
            </a:r>
            <a:r>
              <a:rPr lang="zh-CN" altLang="en-US" dirty="0">
                <a:latin typeface="+mj-ea"/>
              </a:rPr>
              <a:t>、</a:t>
            </a:r>
            <a:r>
              <a:rPr lang="en-US" altLang="zh-CN" dirty="0">
                <a:latin typeface="+mj-ea"/>
              </a:rPr>
              <a:t>only</a:t>
            </a:r>
            <a:r>
              <a:rPr lang="zh-CN" altLang="en-US" dirty="0">
                <a:latin typeface="+mj-ea"/>
              </a:rPr>
              <a:t>前缀伪</a:t>
            </a:r>
            <a:r>
              <a:rPr lang="zh-CN" altLang="en-US" dirty="0" smtClean="0">
                <a:latin typeface="+mj-ea"/>
              </a:rPr>
              <a:t>类</a:t>
            </a:r>
          </a:p>
        </p:txBody>
      </p:sp>
      <p:sp>
        <p:nvSpPr>
          <p:cNvPr id="33797" name="Rectangle 5"/>
          <p:cNvSpPr>
            <a:spLocks noGrp="1" noChangeArrowheads="1"/>
          </p:cNvSpPr>
          <p:nvPr>
            <p:ph type="body" idx="1"/>
          </p:nvPr>
        </p:nvSpPr>
        <p:spPr>
          <a:xfrm>
            <a:off x="1850231" y="765177"/>
            <a:ext cx="8820150" cy="4896072"/>
          </a:xfrm>
        </p:spPr>
        <p:txBody>
          <a:bodyPr/>
          <a:lstStyle/>
          <a:p>
            <a:pPr marL="0" indent="0">
              <a:buNone/>
            </a:pPr>
            <a:r>
              <a:rPr lang="fr-FR" altLang="zh-CN" b="1" dirty="0" smtClean="0">
                <a:effectLst/>
                <a:latin typeface="+mn-ea"/>
              </a:rPr>
              <a:t>3. :only-of-type</a:t>
            </a:r>
            <a:endParaRPr lang="zh-CN" altLang="zh-CN" b="1" dirty="0" smtClean="0">
              <a:effectLst/>
              <a:latin typeface="+mn-ea"/>
            </a:endParaRPr>
          </a:p>
          <a:p>
            <a:pPr marL="0" indent="0">
              <a:buNone/>
            </a:pPr>
            <a:r>
              <a:rPr lang="fr-FR" altLang="zh-CN" dirty="0" smtClean="0">
                <a:effectLst/>
                <a:latin typeface="+mn-ea"/>
              </a:rPr>
              <a:t>:only-of-type </a:t>
            </a:r>
            <a:r>
              <a:rPr lang="zh-CN" altLang="zh-CN" dirty="0" smtClean="0">
                <a:effectLst/>
                <a:latin typeface="+mn-ea"/>
              </a:rPr>
              <a:t>伪元素匹配属于其父元素的特定类型的唯一子元素的每个元素。例如，下面的代码指定属于父元素的特定类型的唯一子元素的每个</a:t>
            </a:r>
            <a:r>
              <a:rPr lang="fr-FR" altLang="zh-CN" dirty="0" smtClean="0">
                <a:effectLst/>
                <a:latin typeface="+mn-ea"/>
              </a:rPr>
              <a:t> p </a:t>
            </a:r>
            <a:r>
              <a:rPr lang="zh-CN" altLang="zh-CN" dirty="0" smtClean="0">
                <a:effectLst/>
                <a:latin typeface="+mn-ea"/>
              </a:rPr>
              <a:t>元素的背景色为红色。</a:t>
            </a: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fr-FR" altLang="zh-CN" b="1" dirty="0" smtClean="0">
                <a:effectLst/>
                <a:latin typeface="+mn-ea"/>
              </a:rPr>
              <a:t>4. : first-child</a:t>
            </a:r>
            <a:endParaRPr lang="zh-CN" altLang="zh-CN" b="1" dirty="0" smtClean="0">
              <a:effectLst/>
              <a:latin typeface="+mn-ea"/>
            </a:endParaRPr>
          </a:p>
          <a:p>
            <a:pPr marL="0" indent="0">
              <a:buNone/>
            </a:pPr>
            <a:r>
              <a:rPr lang="fr-FR" altLang="zh-CN" dirty="0" smtClean="0">
                <a:effectLst/>
                <a:latin typeface="+mn-ea"/>
              </a:rPr>
              <a:t>:first-child </a:t>
            </a:r>
            <a:r>
              <a:rPr lang="zh-CN" altLang="zh-CN" dirty="0" smtClean="0">
                <a:effectLst/>
                <a:latin typeface="+mn-ea"/>
              </a:rPr>
              <a:t>伪类用于选取属于其父元素的首个子元素的指定元素。例如，选择属于其父元素的首个子元素的每个 </a:t>
            </a:r>
            <a:r>
              <a:rPr lang="fr-FR" altLang="zh-CN" dirty="0" smtClean="0">
                <a:effectLst/>
                <a:latin typeface="+mn-ea"/>
              </a:rPr>
              <a:t>p </a:t>
            </a:r>
            <a:r>
              <a:rPr lang="zh-CN" altLang="zh-CN" dirty="0" smtClean="0">
                <a:effectLst/>
                <a:latin typeface="+mn-ea"/>
              </a:rPr>
              <a:t>元素，并设置其背景颜色为黄色。</a:t>
            </a: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22532" name="AutoShape 5"/>
          <p:cNvSpPr>
            <a:spLocks noChangeArrowheads="1"/>
          </p:cNvSpPr>
          <p:nvPr/>
        </p:nvSpPr>
        <p:spPr bwMode="gray">
          <a:xfrm>
            <a:off x="3146053" y="2240165"/>
            <a:ext cx="4967287" cy="64928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p:only-of-type{ </a:t>
            </a:r>
            <a:r>
              <a:rPr kumimoji="1" lang="en-US" altLang="zh-CN" sz="2000" dirty="0" err="1">
                <a:solidFill>
                  <a:schemeClr val="accent2"/>
                </a:solidFill>
                <a:latin typeface="Arial" panose="020B0604020202020204" pitchFamily="34" charset="0"/>
              </a:rPr>
              <a:t>background-color:red</a:t>
            </a:r>
            <a:r>
              <a:rPr kumimoji="1" lang="en-US" altLang="zh-CN" sz="2000" dirty="0">
                <a:solidFill>
                  <a:schemeClr val="accent2"/>
                </a:solidFill>
                <a:latin typeface="Arial" panose="020B0604020202020204" pitchFamily="34" charset="0"/>
              </a:rPr>
              <a:t>; }</a:t>
            </a:r>
          </a:p>
        </p:txBody>
      </p:sp>
      <p:sp>
        <p:nvSpPr>
          <p:cNvPr id="22533" name="AutoShape 5"/>
          <p:cNvSpPr>
            <a:spLocks noChangeArrowheads="1"/>
          </p:cNvSpPr>
          <p:nvPr/>
        </p:nvSpPr>
        <p:spPr bwMode="gray">
          <a:xfrm>
            <a:off x="3073821" y="4364441"/>
            <a:ext cx="5111750" cy="6492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p:first-child{ background-color:yellow; }</a:t>
            </a:r>
          </a:p>
        </p:txBody>
      </p:sp>
    </p:spTree>
    <p:extLst>
      <p:ext uri="{BB962C8B-B14F-4D97-AF65-F5344CB8AC3E}">
        <p14:creationId xmlns:p14="http://schemas.microsoft.com/office/powerpoint/2010/main" val="2485988277"/>
      </p:ext>
    </p:extLst>
  </p:cSld>
  <p:clrMapOvr>
    <a:masterClrMapping/>
  </p:clrMapOvr>
  <p:transition>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907382" y="228600"/>
            <a:ext cx="8393113" cy="458788"/>
          </a:xfrm>
        </p:spPr>
        <p:txBody>
          <a:bodyPr/>
          <a:lstStyle/>
          <a:p>
            <a:pPr eaLnBrk="1" hangingPunct="1">
              <a:defRPr/>
            </a:pPr>
            <a:r>
              <a:rPr lang="en-US" altLang="zh-CN" dirty="0">
                <a:latin typeface="+mj-ea"/>
              </a:rPr>
              <a:t>5.2.1 </a:t>
            </a:r>
            <a:r>
              <a:rPr lang="en-US" altLang="zh-CN" dirty="0" err="1">
                <a:latin typeface="+mj-ea"/>
              </a:rPr>
              <a:t>fisrt</a:t>
            </a:r>
            <a:r>
              <a:rPr lang="zh-CN" altLang="en-US" dirty="0">
                <a:latin typeface="+mj-ea"/>
              </a:rPr>
              <a:t>、</a:t>
            </a:r>
            <a:r>
              <a:rPr lang="en-US" altLang="zh-CN" dirty="0">
                <a:latin typeface="+mj-ea"/>
              </a:rPr>
              <a:t>last</a:t>
            </a:r>
            <a:r>
              <a:rPr lang="zh-CN" altLang="en-US" dirty="0">
                <a:latin typeface="+mj-ea"/>
              </a:rPr>
              <a:t>、</a:t>
            </a:r>
            <a:r>
              <a:rPr lang="en-US" altLang="zh-CN" dirty="0">
                <a:latin typeface="+mj-ea"/>
              </a:rPr>
              <a:t>only</a:t>
            </a:r>
            <a:r>
              <a:rPr lang="zh-CN" altLang="en-US" dirty="0">
                <a:latin typeface="+mj-ea"/>
              </a:rPr>
              <a:t>前缀伪类</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850231" y="765176"/>
            <a:ext cx="8820150" cy="5927725"/>
          </a:xfrm>
        </p:spPr>
        <p:txBody>
          <a:bodyPr/>
          <a:lstStyle/>
          <a:p>
            <a:pPr marL="0" indent="0">
              <a:buNone/>
            </a:pPr>
            <a:r>
              <a:rPr lang="fr-FR" altLang="zh-CN" b="1" dirty="0" smtClean="0">
                <a:effectLst/>
                <a:latin typeface="+mn-ea"/>
              </a:rPr>
              <a:t>5. : last-child</a:t>
            </a:r>
            <a:endParaRPr lang="zh-CN" altLang="zh-CN" b="1" dirty="0" smtClean="0">
              <a:effectLst/>
              <a:latin typeface="+mn-ea"/>
            </a:endParaRPr>
          </a:p>
          <a:p>
            <a:pPr marL="0" indent="0">
              <a:buNone/>
            </a:pPr>
            <a:r>
              <a:rPr lang="fr-FR" altLang="zh-CN" dirty="0" smtClean="0">
                <a:effectLst/>
                <a:latin typeface="+mn-ea"/>
              </a:rPr>
              <a:t>:last-child </a:t>
            </a:r>
            <a:r>
              <a:rPr lang="zh-CN" altLang="zh-CN" dirty="0" smtClean="0">
                <a:effectLst/>
                <a:latin typeface="+mn-ea"/>
              </a:rPr>
              <a:t>伪类用于选取属于其父元素的最后一个子元素的指定元素。例如，选择属于其父元素的最后一个子元素的每个 </a:t>
            </a:r>
            <a:r>
              <a:rPr lang="fr-FR" altLang="zh-CN" dirty="0" smtClean="0">
                <a:effectLst/>
                <a:latin typeface="+mn-ea"/>
              </a:rPr>
              <a:t>p</a:t>
            </a:r>
            <a:r>
              <a:rPr lang="zh-CN" altLang="zh-CN" dirty="0" smtClean="0">
                <a:effectLst/>
                <a:latin typeface="+mn-ea"/>
              </a:rPr>
              <a:t>元素，并设置其背景颜色为红色。</a:t>
            </a: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fr-FR" altLang="zh-CN" b="1" dirty="0" smtClean="0">
                <a:effectLst/>
                <a:latin typeface="+mn-ea"/>
              </a:rPr>
              <a:t>6.  :only-child</a:t>
            </a:r>
            <a:endParaRPr lang="zh-CN" altLang="zh-CN" b="1" dirty="0" smtClean="0">
              <a:effectLst/>
              <a:latin typeface="+mn-ea"/>
            </a:endParaRPr>
          </a:p>
          <a:p>
            <a:pPr marL="0" indent="0">
              <a:buNone/>
            </a:pPr>
            <a:r>
              <a:rPr lang="fr-FR" altLang="zh-CN" dirty="0" smtClean="0">
                <a:effectLst/>
                <a:latin typeface="+mn-ea"/>
              </a:rPr>
              <a:t>:only-child </a:t>
            </a:r>
            <a:r>
              <a:rPr lang="zh-CN" altLang="zh-CN" dirty="0" smtClean="0">
                <a:effectLst/>
                <a:latin typeface="+mn-ea"/>
              </a:rPr>
              <a:t>伪类用于选取属于其父元素的唯一子元素的指定元素。例如，选择属于其父元素的唯一子元素的每个</a:t>
            </a:r>
            <a:r>
              <a:rPr lang="fr-FR" altLang="zh-CN" dirty="0" smtClean="0">
                <a:effectLst/>
                <a:latin typeface="+mn-ea"/>
              </a:rPr>
              <a:t> p</a:t>
            </a:r>
            <a:r>
              <a:rPr lang="zh-CN" altLang="zh-CN" dirty="0" smtClean="0">
                <a:effectLst/>
                <a:latin typeface="+mn-ea"/>
              </a:rPr>
              <a:t>元素，并设置其背景颜色为红色。</a:t>
            </a: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23556" name="AutoShape 5"/>
          <p:cNvSpPr>
            <a:spLocks noChangeArrowheads="1"/>
          </p:cNvSpPr>
          <p:nvPr/>
        </p:nvSpPr>
        <p:spPr bwMode="gray">
          <a:xfrm>
            <a:off x="3146053" y="1991072"/>
            <a:ext cx="4967287" cy="64928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p:last-child{ background-color:red; }</a:t>
            </a:r>
          </a:p>
        </p:txBody>
      </p:sp>
      <p:sp>
        <p:nvSpPr>
          <p:cNvPr id="23557" name="AutoShape 5"/>
          <p:cNvSpPr>
            <a:spLocks noChangeArrowheads="1"/>
          </p:cNvSpPr>
          <p:nvPr/>
        </p:nvSpPr>
        <p:spPr bwMode="gray">
          <a:xfrm>
            <a:off x="3146053" y="4221088"/>
            <a:ext cx="5111750" cy="6492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p:only-child{ background-color:red; }</a:t>
            </a:r>
          </a:p>
        </p:txBody>
      </p:sp>
    </p:spTree>
    <p:extLst>
      <p:ext uri="{BB962C8B-B14F-4D97-AF65-F5344CB8AC3E}">
        <p14:creationId xmlns:p14="http://schemas.microsoft.com/office/powerpoint/2010/main" val="833623713"/>
      </p:ext>
    </p:extLst>
  </p:cSld>
  <p:clrMapOvr>
    <a:masterClrMapping/>
  </p:clrMapOvr>
  <p:transition>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89870" y="228600"/>
            <a:ext cx="8810626" cy="4587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latin typeface="+mj-ea"/>
              </a:rPr>
              <a:t>5.2.2 nth</a:t>
            </a:r>
            <a:r>
              <a:rPr lang="zh-CN" altLang="en-US" dirty="0">
                <a:latin typeface="+mj-ea"/>
              </a:rPr>
              <a:t>前缀伪类</a:t>
            </a:r>
          </a:p>
        </p:txBody>
      </p:sp>
      <p:sp>
        <p:nvSpPr>
          <p:cNvPr id="33797" name="Rectangle 5"/>
          <p:cNvSpPr>
            <a:spLocks noGrp="1" noChangeArrowheads="1"/>
          </p:cNvSpPr>
          <p:nvPr>
            <p:ph type="body" idx="1"/>
          </p:nvPr>
        </p:nvSpPr>
        <p:spPr>
          <a:xfrm>
            <a:off x="1850231" y="765175"/>
            <a:ext cx="8820150" cy="4678362"/>
          </a:xfrm>
        </p:spPr>
        <p:txBody>
          <a:bodyPr/>
          <a:lstStyle/>
          <a:p>
            <a:pPr marL="0" indent="0">
              <a:buNone/>
            </a:pPr>
            <a:r>
              <a:rPr lang="fr-FR" altLang="zh-CN" b="1" dirty="0" smtClean="0">
                <a:latin typeface="+mn-ea"/>
              </a:rPr>
              <a:t>1</a:t>
            </a:r>
            <a:r>
              <a:rPr lang="fr-FR" altLang="zh-CN" b="1" dirty="0">
                <a:latin typeface="+mn-ea"/>
              </a:rPr>
              <a:t>. :nth-of-type()</a:t>
            </a:r>
            <a:endParaRPr lang="zh-CN" altLang="zh-CN" b="1" dirty="0">
              <a:latin typeface="+mn-ea"/>
            </a:endParaRPr>
          </a:p>
          <a:p>
            <a:pPr marL="0" indent="0">
              <a:buNone/>
            </a:pPr>
            <a:r>
              <a:rPr lang="fr-FR" altLang="zh-CN" dirty="0">
                <a:latin typeface="+mn-ea"/>
              </a:rPr>
              <a:t>:nth-of-type(n) </a:t>
            </a:r>
            <a:r>
              <a:rPr lang="zh-CN" altLang="zh-CN" dirty="0">
                <a:latin typeface="+mn-ea"/>
              </a:rPr>
              <a:t>伪类匹配同类型中的第</a:t>
            </a:r>
            <a:r>
              <a:rPr lang="en-US" altLang="zh-CN" dirty="0">
                <a:latin typeface="+mn-ea"/>
              </a:rPr>
              <a:t>n</a:t>
            </a:r>
            <a:r>
              <a:rPr lang="zh-CN" altLang="zh-CN" dirty="0">
                <a:latin typeface="+mn-ea"/>
              </a:rPr>
              <a:t>个同级兄弟元素。其中</a:t>
            </a:r>
            <a:r>
              <a:rPr lang="en-US" altLang="zh-CN" dirty="0">
                <a:latin typeface="+mn-ea"/>
              </a:rPr>
              <a:t>n </a:t>
            </a:r>
            <a:r>
              <a:rPr lang="zh-CN" altLang="zh-CN" dirty="0">
                <a:latin typeface="+mn-ea"/>
              </a:rPr>
              <a:t>可以是数字、关键词或公式。例如，下面的代码指定父元素的第二个</a:t>
            </a:r>
            <a:r>
              <a:rPr lang="en-US" altLang="zh-CN" dirty="0">
                <a:latin typeface="+mn-ea"/>
              </a:rPr>
              <a:t>p</a:t>
            </a:r>
            <a:r>
              <a:rPr lang="zh-CN" altLang="zh-CN" dirty="0">
                <a:latin typeface="+mn-ea"/>
              </a:rPr>
              <a:t>元素的背景色为红色。</a:t>
            </a:r>
          </a:p>
          <a:p>
            <a:pPr marL="0" indent="0">
              <a:buNone/>
            </a:pPr>
            <a:endParaRPr lang="en-US" altLang="zh-CN" dirty="0">
              <a:latin typeface="+mn-ea"/>
            </a:endParaRPr>
          </a:p>
          <a:p>
            <a:pPr marL="0" indent="0">
              <a:buNone/>
            </a:pPr>
            <a:endParaRPr lang="fr-FR" altLang="zh-CN" dirty="0">
              <a:latin typeface="+mn-ea"/>
            </a:endParaRPr>
          </a:p>
          <a:p>
            <a:pPr marL="0" indent="0">
              <a:buNone/>
            </a:pPr>
            <a:r>
              <a:rPr lang="fr-FR" altLang="zh-CN" dirty="0">
                <a:latin typeface="+mn-ea"/>
              </a:rPr>
              <a:t>odd </a:t>
            </a:r>
            <a:r>
              <a:rPr lang="zh-CN" altLang="zh-CN" dirty="0">
                <a:latin typeface="+mn-ea"/>
              </a:rPr>
              <a:t>和</a:t>
            </a:r>
            <a:r>
              <a:rPr lang="fr-FR" altLang="zh-CN" dirty="0">
                <a:latin typeface="+mn-ea"/>
              </a:rPr>
              <a:t> even </a:t>
            </a:r>
            <a:r>
              <a:rPr lang="zh-CN" altLang="zh-CN" dirty="0">
                <a:latin typeface="+mn-ea"/>
              </a:rPr>
              <a:t>是可用于匹配下标是奇数或偶数的子元素的关键词（第一个子元素的下标是</a:t>
            </a:r>
            <a:r>
              <a:rPr lang="fr-FR" altLang="zh-CN" dirty="0">
                <a:latin typeface="+mn-ea"/>
              </a:rPr>
              <a:t> 1</a:t>
            </a:r>
            <a:r>
              <a:rPr lang="zh-CN" altLang="zh-CN" dirty="0">
                <a:latin typeface="+mn-ea"/>
              </a:rPr>
              <a:t>）。下面的代码为奇数和偶数</a:t>
            </a:r>
            <a:r>
              <a:rPr lang="fr-FR" altLang="zh-CN" dirty="0">
                <a:latin typeface="+mn-ea"/>
              </a:rPr>
              <a:t> p </a:t>
            </a:r>
            <a:r>
              <a:rPr lang="zh-CN" altLang="zh-CN" dirty="0">
                <a:latin typeface="+mn-ea"/>
              </a:rPr>
              <a:t>元素指定两种不同的背景色。</a:t>
            </a: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r>
              <a:rPr lang="zh-CN" altLang="zh-CN" dirty="0">
                <a:latin typeface="+mn-ea"/>
              </a:rPr>
              <a:t>还可以使用公式</a:t>
            </a:r>
            <a:r>
              <a:rPr lang="en-US" altLang="zh-CN" dirty="0">
                <a:latin typeface="+mn-ea"/>
              </a:rPr>
              <a:t> (an + b)</a:t>
            </a:r>
            <a:r>
              <a:rPr lang="zh-CN" altLang="zh-CN" dirty="0">
                <a:latin typeface="+mn-ea"/>
              </a:rPr>
              <a:t>作为参数。其中</a:t>
            </a:r>
            <a:r>
              <a:rPr lang="en-US" altLang="zh-CN" dirty="0">
                <a:latin typeface="+mn-ea"/>
              </a:rPr>
              <a:t>a</a:t>
            </a:r>
            <a:r>
              <a:rPr lang="zh-CN" altLang="zh-CN" dirty="0">
                <a:latin typeface="+mn-ea"/>
              </a:rPr>
              <a:t>代表一个循环的大小，</a:t>
            </a:r>
            <a:r>
              <a:rPr lang="en-US" altLang="zh-CN" dirty="0">
                <a:latin typeface="+mn-ea"/>
              </a:rPr>
              <a:t>n</a:t>
            </a:r>
            <a:r>
              <a:rPr lang="zh-CN" altLang="zh-CN" dirty="0">
                <a:latin typeface="+mn-ea"/>
              </a:rPr>
              <a:t>是一个计数器（从</a:t>
            </a:r>
            <a:r>
              <a:rPr lang="en-US" altLang="zh-CN" dirty="0">
                <a:latin typeface="+mn-ea"/>
              </a:rPr>
              <a:t>0</a:t>
            </a:r>
            <a:r>
              <a:rPr lang="zh-CN" altLang="zh-CN" dirty="0">
                <a:latin typeface="+mn-ea"/>
              </a:rPr>
              <a:t>开始），</a:t>
            </a:r>
            <a:r>
              <a:rPr lang="en-US" altLang="zh-CN" dirty="0">
                <a:latin typeface="+mn-ea"/>
              </a:rPr>
              <a:t>b</a:t>
            </a:r>
            <a:r>
              <a:rPr lang="zh-CN" altLang="zh-CN" dirty="0">
                <a:latin typeface="+mn-ea"/>
              </a:rPr>
              <a:t>是偏移量。下面的代码指定了下标是</a:t>
            </a:r>
            <a:r>
              <a:rPr lang="en-US" altLang="zh-CN" dirty="0">
                <a:latin typeface="+mn-ea"/>
              </a:rPr>
              <a:t>3</a:t>
            </a:r>
            <a:r>
              <a:rPr lang="zh-CN" altLang="zh-CN" dirty="0">
                <a:latin typeface="+mn-ea"/>
              </a:rPr>
              <a:t>的倍数的所有</a:t>
            </a:r>
            <a:r>
              <a:rPr lang="en-US" altLang="zh-CN" dirty="0">
                <a:latin typeface="+mn-ea"/>
              </a:rPr>
              <a:t> p</a:t>
            </a:r>
            <a:r>
              <a:rPr lang="zh-CN" altLang="zh-CN" dirty="0">
                <a:latin typeface="+mn-ea"/>
              </a:rPr>
              <a:t>元素的背景色为红色。</a:t>
            </a: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24580" name="AutoShape 5"/>
          <p:cNvSpPr>
            <a:spLocks noChangeArrowheads="1"/>
          </p:cNvSpPr>
          <p:nvPr/>
        </p:nvSpPr>
        <p:spPr bwMode="gray">
          <a:xfrm>
            <a:off x="3146053" y="1844824"/>
            <a:ext cx="5400600" cy="6492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p:nth-of-type(2){ </a:t>
            </a:r>
            <a:r>
              <a:rPr kumimoji="1" lang="en-US" altLang="zh-CN" sz="2000" dirty="0" err="1">
                <a:solidFill>
                  <a:schemeClr val="accent2"/>
                </a:solidFill>
                <a:latin typeface="Arial" panose="020B0604020202020204" pitchFamily="34" charset="0"/>
              </a:rPr>
              <a:t>background-color:red</a:t>
            </a:r>
            <a:r>
              <a:rPr kumimoji="1" lang="en-US" altLang="zh-CN" sz="2000" dirty="0">
                <a:solidFill>
                  <a:schemeClr val="accent2"/>
                </a:solidFill>
                <a:latin typeface="Arial" panose="020B0604020202020204" pitchFamily="34" charset="0"/>
              </a:rPr>
              <a:t>; }</a:t>
            </a:r>
          </a:p>
        </p:txBody>
      </p:sp>
      <p:sp>
        <p:nvSpPr>
          <p:cNvPr id="24581" name="AutoShape 5"/>
          <p:cNvSpPr>
            <a:spLocks noChangeArrowheads="1"/>
          </p:cNvSpPr>
          <p:nvPr/>
        </p:nvSpPr>
        <p:spPr bwMode="gray">
          <a:xfrm>
            <a:off x="3165130" y="3284984"/>
            <a:ext cx="5460106" cy="900113"/>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p:nth-of-type(odd){ background:#F00; }</a:t>
            </a:r>
          </a:p>
          <a:p>
            <a:pPr algn="l" eaLnBrk="1" hangingPunct="1"/>
            <a:r>
              <a:rPr kumimoji="1" lang="en-US" altLang="zh-CN" sz="2000" dirty="0">
                <a:solidFill>
                  <a:schemeClr val="accent2"/>
                </a:solidFill>
                <a:latin typeface="Arial" panose="020B0604020202020204" pitchFamily="34" charset="0"/>
              </a:rPr>
              <a:t>p:nth-of-type(even){ background:#00F ; }</a:t>
            </a:r>
          </a:p>
        </p:txBody>
      </p:sp>
      <p:sp>
        <p:nvSpPr>
          <p:cNvPr id="24582" name="AutoShape 5"/>
          <p:cNvSpPr>
            <a:spLocks noChangeArrowheads="1"/>
          </p:cNvSpPr>
          <p:nvPr/>
        </p:nvSpPr>
        <p:spPr bwMode="gray">
          <a:xfrm>
            <a:off x="3242933" y="5443537"/>
            <a:ext cx="5205824" cy="64928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p:nth-of-type(3n+0){ </a:t>
            </a:r>
            <a:r>
              <a:rPr kumimoji="1" lang="en-US" altLang="zh-CN" sz="2000" dirty="0" err="1">
                <a:solidFill>
                  <a:schemeClr val="accent2"/>
                </a:solidFill>
                <a:latin typeface="Arial" panose="020B0604020202020204" pitchFamily="34" charset="0"/>
              </a:rPr>
              <a:t>background:red</a:t>
            </a:r>
            <a:r>
              <a:rPr kumimoji="1" lang="en-US" altLang="zh-CN" sz="2000" dirty="0">
                <a:solidFill>
                  <a:schemeClr val="accent2"/>
                </a:solidFill>
                <a:latin typeface="Arial" panose="020B0604020202020204" pitchFamily="34" charset="0"/>
              </a:rPr>
              <a:t>; }</a:t>
            </a:r>
          </a:p>
        </p:txBody>
      </p:sp>
    </p:spTree>
    <p:extLst>
      <p:ext uri="{BB962C8B-B14F-4D97-AF65-F5344CB8AC3E}">
        <p14:creationId xmlns:p14="http://schemas.microsoft.com/office/powerpoint/2010/main" val="2668601445"/>
      </p:ext>
    </p:extLst>
  </p:cSld>
  <p:clrMapOvr>
    <a:masterClrMapping/>
  </p:clrMapOvr>
  <p:transition>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907382" y="228600"/>
            <a:ext cx="8393113" cy="458788"/>
          </a:xfrm>
        </p:spPr>
        <p:txBody>
          <a:bodyPr/>
          <a:lstStyle/>
          <a:p>
            <a:pPr eaLnBrk="1" hangingPunct="1">
              <a:defRPr/>
            </a:pPr>
            <a:r>
              <a:rPr lang="en-US" altLang="zh-CN" dirty="0">
                <a:latin typeface="+mj-ea"/>
              </a:rPr>
              <a:t>5.2.2 nth</a:t>
            </a:r>
            <a:r>
              <a:rPr lang="zh-CN" altLang="en-US" dirty="0">
                <a:latin typeface="+mj-ea"/>
              </a:rPr>
              <a:t>前缀伪</a:t>
            </a:r>
            <a:r>
              <a:rPr lang="zh-CN" altLang="en-US" dirty="0" smtClean="0">
                <a:latin typeface="+mj-ea"/>
              </a:rPr>
              <a:t>类</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850231" y="765177"/>
            <a:ext cx="8820150" cy="3959968"/>
          </a:xfrm>
        </p:spPr>
        <p:txBody>
          <a:bodyPr/>
          <a:lstStyle/>
          <a:p>
            <a:pPr marL="0" indent="0">
              <a:buNone/>
            </a:pPr>
            <a:r>
              <a:rPr lang="fr-FR" altLang="zh-CN" b="1" dirty="0" smtClean="0">
                <a:effectLst/>
                <a:latin typeface="+mn-ea"/>
              </a:rPr>
              <a:t>2. :nth-last-of-type()</a:t>
            </a:r>
            <a:endParaRPr lang="zh-CN" altLang="zh-CN" b="1" dirty="0" smtClean="0">
              <a:effectLst/>
              <a:latin typeface="+mn-ea"/>
            </a:endParaRPr>
          </a:p>
          <a:p>
            <a:pPr marL="0" indent="0">
              <a:buNone/>
            </a:pPr>
            <a:r>
              <a:rPr lang="fr-FR" altLang="zh-CN" dirty="0" smtClean="0">
                <a:effectLst/>
                <a:latin typeface="+mn-ea"/>
              </a:rPr>
              <a:t>:nth-last-of-type(n) </a:t>
            </a:r>
            <a:r>
              <a:rPr lang="zh-CN" altLang="zh-CN" dirty="0" smtClean="0">
                <a:effectLst/>
                <a:latin typeface="+mn-ea"/>
              </a:rPr>
              <a:t>伪类匹配同类型中的倒数第</a:t>
            </a:r>
            <a:r>
              <a:rPr lang="fr-FR" altLang="zh-CN" dirty="0" smtClean="0">
                <a:effectLst/>
                <a:latin typeface="+mn-ea"/>
              </a:rPr>
              <a:t>n</a:t>
            </a:r>
            <a:r>
              <a:rPr lang="zh-CN" altLang="zh-CN" dirty="0" smtClean="0">
                <a:effectLst/>
                <a:latin typeface="+mn-ea"/>
              </a:rPr>
              <a:t>个同级兄弟元素。其中</a:t>
            </a:r>
            <a:r>
              <a:rPr lang="fr-FR" altLang="zh-CN" dirty="0" smtClean="0">
                <a:effectLst/>
                <a:latin typeface="+mn-ea"/>
              </a:rPr>
              <a:t>n </a:t>
            </a:r>
            <a:r>
              <a:rPr lang="zh-CN" altLang="zh-CN" dirty="0" smtClean="0">
                <a:effectLst/>
                <a:latin typeface="+mn-ea"/>
              </a:rPr>
              <a:t>可以是数字、关键词或公式。例如，下面的代码指定父元素的倒数第二个</a:t>
            </a:r>
            <a:r>
              <a:rPr lang="en-US" altLang="zh-CN" dirty="0" smtClean="0">
                <a:effectLst/>
                <a:latin typeface="+mn-ea"/>
              </a:rPr>
              <a:t>p</a:t>
            </a:r>
            <a:r>
              <a:rPr lang="zh-CN" altLang="zh-CN" dirty="0" smtClean="0">
                <a:effectLst/>
                <a:latin typeface="+mn-ea"/>
              </a:rPr>
              <a:t>元素的背景色为蓝色。</a:t>
            </a:r>
          </a:p>
          <a:p>
            <a:pPr marL="0" indent="0">
              <a:buNone/>
            </a:pPr>
            <a:endParaRPr lang="zh-CN" altLang="zh-CN" dirty="0" smtClean="0">
              <a:effectLst/>
              <a:latin typeface="+mn-ea"/>
            </a:endParaRPr>
          </a:p>
          <a:p>
            <a:pPr marL="0" indent="0">
              <a:buNone/>
            </a:pPr>
            <a:endParaRPr lang="fr-FR" altLang="zh-CN" dirty="0" smtClean="0">
              <a:effectLst/>
              <a:latin typeface="+mn-ea"/>
            </a:endParaRPr>
          </a:p>
          <a:p>
            <a:pPr marL="0" indent="0">
              <a:buNone/>
            </a:pPr>
            <a:endParaRPr lang="fr-FR" altLang="zh-CN" dirty="0" smtClean="0">
              <a:effectLst/>
              <a:latin typeface="+mn-ea"/>
            </a:endParaRPr>
          </a:p>
          <a:p>
            <a:pPr marL="0" indent="0">
              <a:buNone/>
            </a:pPr>
            <a:r>
              <a:rPr lang="fr-FR" altLang="zh-CN" b="1" dirty="0" smtClean="0">
                <a:effectLst/>
                <a:latin typeface="+mn-ea"/>
              </a:rPr>
              <a:t>3. :nth-child()</a:t>
            </a:r>
            <a:endParaRPr lang="zh-CN" altLang="zh-CN" b="1" dirty="0" smtClean="0">
              <a:effectLst/>
              <a:latin typeface="+mn-ea"/>
            </a:endParaRPr>
          </a:p>
          <a:p>
            <a:pPr marL="0" indent="0">
              <a:buNone/>
            </a:pPr>
            <a:r>
              <a:rPr lang="fr-FR" altLang="zh-CN" dirty="0" smtClean="0">
                <a:effectLst/>
                <a:latin typeface="+mn-ea"/>
              </a:rPr>
              <a:t>:nth-child(n)</a:t>
            </a:r>
            <a:r>
              <a:rPr lang="zh-CN" altLang="zh-CN" dirty="0" smtClean="0">
                <a:effectLst/>
                <a:latin typeface="+mn-ea"/>
              </a:rPr>
              <a:t>伪类匹配属于父元素的第</a:t>
            </a:r>
            <a:r>
              <a:rPr lang="fr-FR" altLang="zh-CN" dirty="0" smtClean="0">
                <a:effectLst/>
                <a:latin typeface="+mn-ea"/>
              </a:rPr>
              <a:t>n</a:t>
            </a:r>
            <a:r>
              <a:rPr lang="zh-CN" altLang="zh-CN" dirty="0" smtClean="0">
                <a:effectLst/>
                <a:latin typeface="+mn-ea"/>
              </a:rPr>
              <a:t>个子元素的指定元素。</a:t>
            </a:r>
            <a:r>
              <a:rPr lang="fr-FR" altLang="zh-CN" dirty="0" smtClean="0">
                <a:effectLst/>
                <a:latin typeface="+mn-ea"/>
              </a:rPr>
              <a:t>n </a:t>
            </a:r>
            <a:r>
              <a:rPr lang="zh-CN" altLang="zh-CN" dirty="0" smtClean="0">
                <a:effectLst/>
                <a:latin typeface="+mn-ea"/>
              </a:rPr>
              <a:t>可以是数字、关键词或公式。例如，下面的代码指定属于其父元素的第二个子元素的每个</a:t>
            </a:r>
            <a:r>
              <a:rPr lang="fr-FR" altLang="zh-CN" dirty="0" smtClean="0">
                <a:effectLst/>
                <a:latin typeface="+mn-ea"/>
              </a:rPr>
              <a:t> p </a:t>
            </a:r>
            <a:r>
              <a:rPr lang="zh-CN" altLang="zh-CN" dirty="0" smtClean="0">
                <a:effectLst/>
                <a:latin typeface="+mn-ea"/>
              </a:rPr>
              <a:t>的背景色为红色。</a:t>
            </a:r>
            <a:endParaRPr lang="en-US" altLang="zh-CN" dirty="0" smtClean="0">
              <a:effectLst/>
              <a:latin typeface="+mn-ea"/>
            </a:endParaRPr>
          </a:p>
          <a:p>
            <a:pPr marL="0" indent="0">
              <a:buNone/>
            </a:pPr>
            <a:endParaRPr lang="en-US" altLang="zh-CN" dirty="0">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25604" name="AutoShape 5"/>
          <p:cNvSpPr>
            <a:spLocks noChangeArrowheads="1"/>
          </p:cNvSpPr>
          <p:nvPr/>
        </p:nvSpPr>
        <p:spPr bwMode="gray">
          <a:xfrm>
            <a:off x="3362077" y="2166938"/>
            <a:ext cx="5975350" cy="64928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p:nth-last-of-type(2){ background-color:blue; }</a:t>
            </a:r>
          </a:p>
        </p:txBody>
      </p:sp>
      <p:sp>
        <p:nvSpPr>
          <p:cNvPr id="25605" name="AutoShape 5"/>
          <p:cNvSpPr>
            <a:spLocks noChangeArrowheads="1"/>
          </p:cNvSpPr>
          <p:nvPr/>
        </p:nvSpPr>
        <p:spPr bwMode="gray">
          <a:xfrm>
            <a:off x="3351221" y="4797152"/>
            <a:ext cx="6203544" cy="57626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p:nth-child(2){ </a:t>
            </a:r>
            <a:r>
              <a:rPr kumimoji="1" lang="en-US" altLang="zh-CN" sz="2000" dirty="0" err="1">
                <a:solidFill>
                  <a:schemeClr val="accent2"/>
                </a:solidFill>
                <a:latin typeface="Arial" panose="020B0604020202020204" pitchFamily="34" charset="0"/>
              </a:rPr>
              <a:t>background-color:red</a:t>
            </a:r>
            <a:r>
              <a:rPr kumimoji="1" lang="en-US" altLang="zh-CN" sz="2000" dirty="0">
                <a:solidFill>
                  <a:schemeClr val="accent2"/>
                </a:solidFill>
                <a:latin typeface="Arial" panose="020B0604020202020204" pitchFamily="34" charset="0"/>
              </a:rPr>
              <a:t>; }</a:t>
            </a:r>
          </a:p>
        </p:txBody>
      </p:sp>
    </p:spTree>
    <p:extLst>
      <p:ext uri="{BB962C8B-B14F-4D97-AF65-F5344CB8AC3E}">
        <p14:creationId xmlns:p14="http://schemas.microsoft.com/office/powerpoint/2010/main" val="1205915964"/>
      </p:ext>
    </p:extLst>
  </p:cSld>
  <p:clrMapOvr>
    <a:masterClrMapping/>
  </p:clrMapOvr>
  <p:transition>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907382" y="228600"/>
            <a:ext cx="8393113" cy="458788"/>
          </a:xfrm>
        </p:spPr>
        <p:txBody>
          <a:bodyPr/>
          <a:lstStyle/>
          <a:p>
            <a:pPr eaLnBrk="1" hangingPunct="1">
              <a:defRPr/>
            </a:pPr>
            <a:r>
              <a:rPr lang="en-US" altLang="zh-CN" dirty="0">
                <a:latin typeface="+mj-ea"/>
              </a:rPr>
              <a:t>5.2.2 nth</a:t>
            </a:r>
            <a:r>
              <a:rPr lang="zh-CN" altLang="en-US" dirty="0">
                <a:latin typeface="+mj-ea"/>
              </a:rPr>
              <a:t>前缀伪</a:t>
            </a:r>
            <a:r>
              <a:rPr lang="zh-CN" altLang="en-US" dirty="0" smtClean="0">
                <a:latin typeface="+mj-ea"/>
              </a:rPr>
              <a:t>类</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850231" y="765175"/>
            <a:ext cx="8820150" cy="4392017"/>
          </a:xfrm>
        </p:spPr>
        <p:txBody>
          <a:bodyPr/>
          <a:lstStyle/>
          <a:p>
            <a:pPr marL="0" indent="0">
              <a:buNone/>
            </a:pPr>
            <a:r>
              <a:rPr lang="fr-FR" altLang="zh-CN" b="1" dirty="0" smtClean="0">
                <a:effectLst/>
                <a:latin typeface="+mn-ea"/>
              </a:rPr>
              <a:t>4. :nth-last-child()</a:t>
            </a:r>
            <a:endParaRPr lang="zh-CN" altLang="zh-CN" b="1" dirty="0" smtClean="0">
              <a:effectLst/>
              <a:latin typeface="+mn-ea"/>
            </a:endParaRPr>
          </a:p>
          <a:p>
            <a:pPr marL="0" indent="0">
              <a:buNone/>
            </a:pPr>
            <a:r>
              <a:rPr lang="fr-FR" altLang="zh-CN" dirty="0" smtClean="0">
                <a:effectLst/>
                <a:latin typeface="+mn-ea"/>
              </a:rPr>
              <a:t>:nth-last-child(n)</a:t>
            </a:r>
            <a:r>
              <a:rPr lang="zh-CN" altLang="zh-CN" dirty="0" smtClean="0">
                <a:effectLst/>
                <a:latin typeface="+mn-ea"/>
              </a:rPr>
              <a:t>伪类匹配属于父元素的倒数第</a:t>
            </a:r>
            <a:r>
              <a:rPr lang="fr-FR" altLang="zh-CN" dirty="0" smtClean="0">
                <a:effectLst/>
                <a:latin typeface="+mn-ea"/>
              </a:rPr>
              <a:t>n</a:t>
            </a:r>
            <a:r>
              <a:rPr lang="zh-CN" altLang="zh-CN" dirty="0" smtClean="0">
                <a:effectLst/>
                <a:latin typeface="+mn-ea"/>
              </a:rPr>
              <a:t>个子元素的指定元素。</a:t>
            </a:r>
            <a:r>
              <a:rPr lang="fr-FR" altLang="zh-CN" dirty="0" smtClean="0">
                <a:effectLst/>
                <a:latin typeface="+mn-ea"/>
              </a:rPr>
              <a:t>n </a:t>
            </a:r>
            <a:r>
              <a:rPr lang="zh-CN" altLang="zh-CN" dirty="0" smtClean="0">
                <a:effectLst/>
                <a:latin typeface="+mn-ea"/>
              </a:rPr>
              <a:t>可以是数字、关键词或公式。例如，下面的代码指定属于其父元素的倒数第二个子元素的每个</a:t>
            </a:r>
            <a:r>
              <a:rPr lang="fr-FR" altLang="zh-CN" dirty="0" smtClean="0">
                <a:effectLst/>
                <a:latin typeface="+mn-ea"/>
              </a:rPr>
              <a:t> p </a:t>
            </a:r>
            <a:r>
              <a:rPr lang="zh-CN" altLang="zh-CN" dirty="0" smtClean="0">
                <a:effectLst/>
                <a:latin typeface="+mn-ea"/>
              </a:rPr>
              <a:t>的背景色为蓝色。</a:t>
            </a: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fr-FR" altLang="zh-CN" dirty="0" smtClean="0">
                <a:effectLst/>
                <a:latin typeface="+mn-ea"/>
              </a:rPr>
              <a:t>:nth-last-of-type()</a:t>
            </a:r>
            <a:r>
              <a:rPr lang="zh-CN" altLang="en-US" dirty="0" smtClean="0">
                <a:effectLst/>
                <a:latin typeface="+mn-ea"/>
              </a:rPr>
              <a:t>、</a:t>
            </a:r>
            <a:r>
              <a:rPr lang="fr-FR" altLang="zh-CN" dirty="0" smtClean="0">
                <a:effectLst/>
                <a:latin typeface="+mn-ea"/>
              </a:rPr>
              <a:t>:nth-child()</a:t>
            </a:r>
            <a:r>
              <a:rPr lang="zh-CN" altLang="en-US" dirty="0" smtClean="0">
                <a:effectLst/>
                <a:latin typeface="+mn-ea"/>
              </a:rPr>
              <a:t>、</a:t>
            </a:r>
            <a:r>
              <a:rPr lang="fr-FR" altLang="zh-CN" dirty="0" smtClean="0">
                <a:effectLst/>
                <a:latin typeface="+mn-ea"/>
              </a:rPr>
              <a:t>:nth-last-child()</a:t>
            </a:r>
            <a:r>
              <a:rPr lang="zh-CN" altLang="zh-CN" dirty="0" smtClean="0">
                <a:effectLst/>
                <a:latin typeface="+mn-ea"/>
              </a:rPr>
              <a:t>同样可以使用</a:t>
            </a:r>
            <a:r>
              <a:rPr lang="fr-FR" altLang="zh-CN" dirty="0" smtClean="0">
                <a:effectLst/>
                <a:latin typeface="+mn-ea"/>
              </a:rPr>
              <a:t>odd </a:t>
            </a:r>
            <a:r>
              <a:rPr lang="zh-CN" altLang="zh-CN" dirty="0" smtClean="0">
                <a:effectLst/>
                <a:latin typeface="+mn-ea"/>
              </a:rPr>
              <a:t>和</a:t>
            </a:r>
            <a:r>
              <a:rPr lang="fr-FR" altLang="zh-CN" dirty="0" smtClean="0">
                <a:effectLst/>
                <a:latin typeface="+mn-ea"/>
              </a:rPr>
              <a:t> even</a:t>
            </a:r>
            <a:r>
              <a:rPr lang="zh-CN" altLang="zh-CN" dirty="0" smtClean="0">
                <a:effectLst/>
                <a:latin typeface="+mn-ea"/>
              </a:rPr>
              <a:t>关键词匹配下标是奇数或偶数的子元素，或者使用公式</a:t>
            </a:r>
            <a:r>
              <a:rPr lang="fr-FR" altLang="zh-CN" dirty="0" smtClean="0">
                <a:effectLst/>
                <a:latin typeface="+mn-ea"/>
              </a:rPr>
              <a:t> (an + b)</a:t>
            </a:r>
            <a:r>
              <a:rPr lang="zh-CN" altLang="zh-CN" dirty="0" smtClean="0">
                <a:effectLst/>
                <a:latin typeface="+mn-ea"/>
              </a:rPr>
              <a:t>作为参数。</a:t>
            </a: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26628" name="AutoShape 5"/>
          <p:cNvSpPr>
            <a:spLocks noChangeArrowheads="1"/>
          </p:cNvSpPr>
          <p:nvPr/>
        </p:nvSpPr>
        <p:spPr bwMode="gray">
          <a:xfrm>
            <a:off x="2785269" y="2420888"/>
            <a:ext cx="5905500"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p:nth-last-child(2){ background-color:blue; }</a:t>
            </a:r>
          </a:p>
        </p:txBody>
      </p:sp>
    </p:spTree>
    <p:extLst>
      <p:ext uri="{BB962C8B-B14F-4D97-AF65-F5344CB8AC3E}">
        <p14:creationId xmlns:p14="http://schemas.microsoft.com/office/powerpoint/2010/main" val="4251986225"/>
      </p:ext>
    </p:extLst>
  </p:cSld>
  <p:clrMapOvr>
    <a:masterClrMapping/>
  </p:clrMapOvr>
  <p:transition>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1" y="228600"/>
            <a:ext cx="8393113" cy="4587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latin typeface="+mj-ea"/>
              </a:rPr>
              <a:t>5.2.3 </a:t>
            </a:r>
            <a:r>
              <a:rPr lang="zh-CN" altLang="en-US" dirty="0">
                <a:latin typeface="+mj-ea"/>
              </a:rPr>
              <a:t>其他伪类和伪元素</a:t>
            </a:r>
          </a:p>
        </p:txBody>
      </p:sp>
      <p:sp>
        <p:nvSpPr>
          <p:cNvPr id="33797" name="Rectangle 5"/>
          <p:cNvSpPr>
            <a:spLocks noGrp="1" noChangeArrowheads="1"/>
          </p:cNvSpPr>
          <p:nvPr>
            <p:ph type="body" idx="1"/>
          </p:nvPr>
        </p:nvSpPr>
        <p:spPr>
          <a:xfrm>
            <a:off x="1850231" y="765176"/>
            <a:ext cx="8820150" cy="5262563"/>
          </a:xfrm>
        </p:spPr>
        <p:txBody>
          <a:bodyPr/>
          <a:lstStyle/>
          <a:p>
            <a:pPr marL="0" indent="0">
              <a:buNone/>
            </a:pPr>
            <a:r>
              <a:rPr lang="en-US" altLang="zh-CN" b="1" dirty="0" smtClean="0">
                <a:effectLst/>
                <a:latin typeface="+mn-ea"/>
              </a:rPr>
              <a:t>1. : empty</a:t>
            </a:r>
          </a:p>
          <a:p>
            <a:pPr marL="0" indent="0">
              <a:buNone/>
            </a:pPr>
            <a:r>
              <a:rPr lang="en-US" altLang="zh-CN" dirty="0" smtClean="0">
                <a:effectLst/>
                <a:latin typeface="+mn-ea"/>
              </a:rPr>
              <a:t>:empty </a:t>
            </a:r>
            <a:r>
              <a:rPr lang="zh-CN" altLang="en-US" dirty="0" smtClean="0">
                <a:effectLst/>
                <a:latin typeface="+mn-ea"/>
              </a:rPr>
              <a:t>伪类匹配没有子元素（包括文本节点）的每个元素。例如，下面的代码指定空的 </a:t>
            </a:r>
            <a:r>
              <a:rPr lang="en-US" altLang="zh-CN" dirty="0" smtClean="0">
                <a:effectLst/>
                <a:latin typeface="+mn-ea"/>
              </a:rPr>
              <a:t>p</a:t>
            </a:r>
            <a:r>
              <a:rPr lang="zh-CN" altLang="en-US" dirty="0" smtClean="0">
                <a:effectLst/>
                <a:latin typeface="+mn-ea"/>
              </a:rPr>
              <a:t>元素的背景色为红色。</a:t>
            </a: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27652" name="AutoShape 5"/>
          <p:cNvSpPr>
            <a:spLocks noChangeArrowheads="1"/>
          </p:cNvSpPr>
          <p:nvPr/>
        </p:nvSpPr>
        <p:spPr bwMode="gray">
          <a:xfrm>
            <a:off x="2930029" y="1988840"/>
            <a:ext cx="4681537"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p:empty{ background-color:#F00;}</a:t>
            </a:r>
          </a:p>
        </p:txBody>
      </p:sp>
      <p:pic>
        <p:nvPicPr>
          <p:cNvPr id="2765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4045" y="2963432"/>
            <a:ext cx="482123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7994458"/>
      </p:ext>
    </p:extLst>
  </p:cSld>
  <p:clrMapOvr>
    <a:masterClrMapping/>
  </p:clrMapOvr>
  <p:transition>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ChangeArrowheads="1"/>
          </p:cNvSpPr>
          <p:nvPr/>
        </p:nvSpPr>
        <p:spPr bwMode="auto">
          <a:xfrm>
            <a:off x="1526381" y="3124200"/>
            <a:ext cx="91440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endParaRPr kumimoji="1" lang="en-US" altLang="zh-CN" sz="4400" b="0">
              <a:solidFill>
                <a:srgbClr val="FFFF00"/>
              </a:solidFill>
              <a:latin typeface="黑体" panose="02010609060101010101" pitchFamily="49" charset="-122"/>
              <a:ea typeface="黑体" panose="02010609060101010101" pitchFamily="49" charset="-122"/>
            </a:endParaRPr>
          </a:p>
          <a:p>
            <a:pPr algn="l"/>
            <a:endParaRPr kumimoji="1" lang="en-US" altLang="zh-CN" sz="4400" b="0">
              <a:latin typeface="黑体" panose="02010609060101010101" pitchFamily="49" charset="-122"/>
              <a:ea typeface="黑体" panose="02010609060101010101" pitchFamily="49" charset="-122"/>
            </a:endParaRPr>
          </a:p>
        </p:txBody>
      </p:sp>
      <p:sp>
        <p:nvSpPr>
          <p:cNvPr id="3076" name="Rectangle 4"/>
          <p:cNvSpPr>
            <a:spLocks noGrp="1" noChangeArrowheads="1"/>
          </p:cNvSpPr>
          <p:nvPr>
            <p:ph type="title"/>
          </p:nvPr>
        </p:nvSpPr>
        <p:spPr>
          <a:xfrm>
            <a:off x="1417861" y="260351"/>
            <a:ext cx="8393112" cy="4556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dirty="0">
                <a:latin typeface="+mj-ea"/>
              </a:rPr>
              <a:t>第</a:t>
            </a:r>
            <a:r>
              <a:rPr lang="en-US" altLang="zh-CN" dirty="0">
                <a:latin typeface="+mj-ea"/>
              </a:rPr>
              <a:t>5</a:t>
            </a:r>
            <a:r>
              <a:rPr lang="zh-CN" altLang="en-US" dirty="0">
                <a:latin typeface="+mj-ea"/>
              </a:rPr>
              <a:t>章  </a:t>
            </a:r>
            <a:r>
              <a:rPr lang="en-US" altLang="zh-CN" dirty="0">
                <a:latin typeface="+mj-ea"/>
              </a:rPr>
              <a:t>HTML5+CSS3</a:t>
            </a:r>
            <a:r>
              <a:rPr lang="zh-CN" altLang="en-US" dirty="0">
                <a:latin typeface="+mj-ea"/>
              </a:rPr>
              <a:t>移动网站布局</a:t>
            </a:r>
          </a:p>
        </p:txBody>
      </p:sp>
      <p:sp>
        <p:nvSpPr>
          <p:cNvPr id="3077" name="Rectangle 5"/>
          <p:cNvSpPr>
            <a:spLocks noGrp="1" noChangeArrowheads="1"/>
          </p:cNvSpPr>
          <p:nvPr>
            <p:ph type="body" idx="1"/>
          </p:nvPr>
        </p:nvSpPr>
        <p:spPr>
          <a:xfrm>
            <a:off x="1921669" y="1109663"/>
            <a:ext cx="8388350" cy="3370262"/>
          </a:xfrm>
        </p:spPr>
        <p:txBody>
          <a:bodyPr/>
          <a:lstStyle/>
          <a:p>
            <a:pPr>
              <a:spcAft>
                <a:spcPct val="25000"/>
              </a:spcAft>
              <a:buNone/>
              <a:defRPr/>
            </a:pPr>
            <a:r>
              <a:rPr lang="zh-CN" altLang="en-US" sz="2400" dirty="0">
                <a:solidFill>
                  <a:schemeClr val="accent1"/>
                </a:solidFill>
                <a:latin typeface="+mn-ea"/>
              </a:rPr>
              <a:t>学习目标：</a:t>
            </a:r>
          </a:p>
          <a:p>
            <a:pPr eaLnBrk="1" hangingPunct="1">
              <a:defRPr/>
            </a:pPr>
            <a:r>
              <a:rPr lang="zh-CN" altLang="zh-CN" dirty="0">
                <a:latin typeface="+mn-ea"/>
              </a:rPr>
              <a:t>了解</a:t>
            </a:r>
            <a:r>
              <a:rPr lang="en-US" altLang="zh-CN" dirty="0">
                <a:latin typeface="+mn-ea"/>
              </a:rPr>
              <a:t>HTML5</a:t>
            </a:r>
            <a:r>
              <a:rPr lang="zh-CN" altLang="zh-CN" dirty="0">
                <a:latin typeface="+mn-ea"/>
              </a:rPr>
              <a:t>的概念及新增标签</a:t>
            </a:r>
            <a:endParaRPr lang="en-US" altLang="zh-CN" dirty="0">
              <a:latin typeface="+mn-ea"/>
            </a:endParaRPr>
          </a:p>
          <a:p>
            <a:pPr eaLnBrk="1" hangingPunct="1">
              <a:defRPr/>
            </a:pPr>
            <a:r>
              <a:rPr lang="zh-CN" altLang="zh-CN" dirty="0">
                <a:latin typeface="+mn-ea"/>
              </a:rPr>
              <a:t>熟悉</a:t>
            </a:r>
            <a:r>
              <a:rPr lang="en-US" altLang="zh-CN" dirty="0">
                <a:latin typeface="+mn-ea"/>
              </a:rPr>
              <a:t>CSS3</a:t>
            </a:r>
            <a:r>
              <a:rPr lang="zh-CN" altLang="zh-CN" dirty="0">
                <a:latin typeface="+mn-ea"/>
              </a:rPr>
              <a:t>的新增伪类和伪元素</a:t>
            </a:r>
            <a:endParaRPr lang="en-US" altLang="zh-CN" dirty="0">
              <a:latin typeface="+mn-ea"/>
            </a:endParaRPr>
          </a:p>
          <a:p>
            <a:pPr eaLnBrk="1" hangingPunct="1">
              <a:defRPr/>
            </a:pPr>
            <a:r>
              <a:rPr lang="zh-CN" altLang="zh-CN" dirty="0">
                <a:latin typeface="+mn-ea"/>
              </a:rPr>
              <a:t>熟练使用</a:t>
            </a:r>
            <a:r>
              <a:rPr lang="en-US" altLang="zh-CN" dirty="0">
                <a:latin typeface="+mn-ea"/>
              </a:rPr>
              <a:t>CSS3</a:t>
            </a:r>
            <a:r>
              <a:rPr lang="zh-CN" altLang="zh-CN" dirty="0">
                <a:latin typeface="+mn-ea"/>
              </a:rPr>
              <a:t>的几种常用属性</a:t>
            </a:r>
            <a:endParaRPr lang="en-US" altLang="zh-CN" dirty="0">
              <a:latin typeface="+mn-ea"/>
            </a:endParaRPr>
          </a:p>
          <a:p>
            <a:pPr eaLnBrk="1" hangingPunct="1">
              <a:defRPr/>
            </a:pPr>
            <a:r>
              <a:rPr lang="zh-CN" altLang="zh-CN" dirty="0">
                <a:latin typeface="+mn-ea"/>
              </a:rPr>
              <a:t>熟练使用</a:t>
            </a:r>
            <a:r>
              <a:rPr lang="en-US" altLang="zh-CN" dirty="0">
                <a:latin typeface="+mn-ea"/>
              </a:rPr>
              <a:t>CSS3</a:t>
            </a:r>
            <a:r>
              <a:rPr lang="zh-CN" altLang="zh-CN" dirty="0">
                <a:latin typeface="+mn-ea"/>
              </a:rPr>
              <a:t>的几种新增属性</a:t>
            </a:r>
            <a:endParaRPr lang="en-US" altLang="zh-CN" dirty="0">
              <a:latin typeface="+mn-ea"/>
            </a:endParaRPr>
          </a:p>
          <a:p>
            <a:pPr eaLnBrk="1" hangingPunct="1">
              <a:defRPr/>
            </a:pPr>
            <a:r>
              <a:rPr lang="zh-CN" altLang="zh-CN" dirty="0">
                <a:latin typeface="+mn-ea"/>
              </a:rPr>
              <a:t>理解和掌握</a:t>
            </a:r>
            <a:r>
              <a:rPr lang="en-US" altLang="zh-CN" dirty="0">
                <a:latin typeface="+mn-ea"/>
              </a:rPr>
              <a:t>CSS3</a:t>
            </a:r>
            <a:r>
              <a:rPr lang="zh-CN" altLang="zh-CN" dirty="0">
                <a:latin typeface="+mn-ea"/>
              </a:rPr>
              <a:t>弹性盒模型的原理和用法</a:t>
            </a:r>
            <a:endParaRPr lang="en-US" altLang="zh-CN" dirty="0">
              <a:latin typeface="+mn-ea"/>
            </a:endParaRPr>
          </a:p>
          <a:p>
            <a:pPr eaLnBrk="1" hangingPunct="1">
              <a:defRPr/>
            </a:pPr>
            <a:r>
              <a:rPr lang="zh-CN" altLang="zh-CN" dirty="0">
                <a:latin typeface="+mn-ea"/>
              </a:rPr>
              <a:t>理解响应式布局和自适应布局的原理和用法</a:t>
            </a:r>
            <a:endParaRPr lang="en-US" altLang="zh-CN" dirty="0">
              <a:latin typeface="+mn-ea"/>
            </a:endParaRPr>
          </a:p>
          <a:p>
            <a:pPr eaLnBrk="1" hangingPunct="1">
              <a:defRPr/>
            </a:pPr>
            <a:r>
              <a:rPr lang="zh-CN" altLang="zh-CN" dirty="0">
                <a:latin typeface="+mn-ea"/>
              </a:rPr>
              <a:t>通过相关的范例及综合案例实践，深入了解并掌握</a:t>
            </a:r>
            <a:r>
              <a:rPr lang="en-US" altLang="zh-CN" dirty="0">
                <a:latin typeface="+mn-ea"/>
              </a:rPr>
              <a:t>HTML5+CSS3</a:t>
            </a:r>
            <a:r>
              <a:rPr lang="zh-CN" altLang="zh-CN" dirty="0">
                <a:latin typeface="+mn-ea"/>
              </a:rPr>
              <a:t>技术及在移动端网站布局方面的应用</a:t>
            </a:r>
            <a:endParaRPr lang="en-US" altLang="zh-CN" dirty="0">
              <a:latin typeface="+mn-ea"/>
            </a:endParaRPr>
          </a:p>
        </p:txBody>
      </p:sp>
    </p:spTree>
    <p:extLst>
      <p:ext uri="{BB962C8B-B14F-4D97-AF65-F5344CB8AC3E}">
        <p14:creationId xmlns:p14="http://schemas.microsoft.com/office/powerpoint/2010/main" val="1385250954"/>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iterate type="wd">
                                    <p:tmAbs val="300"/>
                                  </p:iterate>
                                  <p:childTnLst>
                                    <p:set>
                                      <p:cBhvr>
                                        <p:cTn id="6" dur="1" fill="hold">
                                          <p:stCondLst>
                                            <p:cond delay="299"/>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907382" y="228600"/>
            <a:ext cx="8393113" cy="458788"/>
          </a:xfrm>
        </p:spPr>
        <p:txBody>
          <a:bodyPr/>
          <a:lstStyle/>
          <a:p>
            <a:pPr eaLnBrk="1" hangingPunct="1">
              <a:defRPr/>
            </a:pPr>
            <a:r>
              <a:rPr lang="en-US" altLang="zh-CN" dirty="0">
                <a:latin typeface="+mj-ea"/>
              </a:rPr>
              <a:t>5.2.3 </a:t>
            </a:r>
            <a:r>
              <a:rPr lang="zh-CN" altLang="en-US" dirty="0">
                <a:latin typeface="+mj-ea"/>
              </a:rPr>
              <a:t>其他伪类和伪</a:t>
            </a:r>
            <a:r>
              <a:rPr lang="zh-CN" altLang="en-US" dirty="0" smtClean="0">
                <a:latin typeface="+mj-ea"/>
              </a:rPr>
              <a:t>元素</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693863" y="776594"/>
            <a:ext cx="8820150" cy="2868430"/>
          </a:xfrm>
        </p:spPr>
        <p:txBody>
          <a:bodyPr/>
          <a:lstStyle/>
          <a:p>
            <a:pPr marL="0" indent="0">
              <a:buNone/>
            </a:pPr>
            <a:r>
              <a:rPr lang="fr-FR" altLang="zh-CN" b="1" dirty="0" smtClean="0">
                <a:effectLst/>
                <a:latin typeface="+mn-ea"/>
              </a:rPr>
              <a:t>2. : not()</a:t>
            </a:r>
            <a:endParaRPr lang="zh-CN" altLang="zh-CN" b="1" dirty="0" smtClean="0">
              <a:effectLst/>
              <a:latin typeface="+mn-ea"/>
            </a:endParaRPr>
          </a:p>
          <a:p>
            <a:pPr marL="0" indent="0">
              <a:buNone/>
            </a:pPr>
            <a:r>
              <a:rPr lang="en-US" altLang="zh-CN" dirty="0" smtClean="0">
                <a:effectLst/>
                <a:latin typeface="+mn-ea"/>
              </a:rPr>
              <a:t>:not(selector) </a:t>
            </a:r>
            <a:r>
              <a:rPr lang="zh-CN" altLang="zh-CN" dirty="0" smtClean="0">
                <a:effectLst/>
                <a:latin typeface="+mn-ea"/>
              </a:rPr>
              <a:t>伪类匹配非指定元素</a:t>
            </a:r>
            <a:r>
              <a:rPr lang="en-US" altLang="zh-CN" dirty="0" smtClean="0">
                <a:effectLst/>
                <a:latin typeface="+mn-ea"/>
              </a:rPr>
              <a:t>/</a:t>
            </a:r>
            <a:r>
              <a:rPr lang="zh-CN" altLang="zh-CN" dirty="0" smtClean="0">
                <a:effectLst/>
                <a:latin typeface="+mn-ea"/>
              </a:rPr>
              <a:t>选择器的每个元素。例如，下面的代码指定非</a:t>
            </a:r>
            <a:r>
              <a:rPr lang="en-US" altLang="zh-CN" dirty="0" smtClean="0">
                <a:effectLst/>
                <a:latin typeface="+mn-ea"/>
              </a:rPr>
              <a:t> &lt;p&gt;</a:t>
            </a:r>
            <a:r>
              <a:rPr lang="zh-CN" altLang="zh-CN" dirty="0" smtClean="0">
                <a:effectLst/>
                <a:latin typeface="+mn-ea"/>
              </a:rPr>
              <a:t>元素的所有元素字体颜色为蓝色。</a:t>
            </a: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zh-CN" altLang="zh-CN" dirty="0" smtClean="0">
                <a:effectLst/>
                <a:latin typeface="+mn-ea"/>
              </a:rPr>
              <a:t>又如，下面的代码指定除了最后一个子元素以外的段落字体大小为</a:t>
            </a:r>
            <a:r>
              <a:rPr lang="en-US" altLang="zh-CN" dirty="0" smtClean="0">
                <a:effectLst/>
                <a:latin typeface="+mn-ea"/>
              </a:rPr>
              <a:t>30px</a:t>
            </a:r>
            <a:r>
              <a:rPr lang="zh-CN" altLang="zh-CN" dirty="0" smtClean="0">
                <a:effectLst/>
                <a:latin typeface="+mn-ea"/>
              </a:rPr>
              <a:t>。</a:t>
            </a:r>
          </a:p>
          <a:p>
            <a:pPr marL="0" indent="0"/>
            <a:endParaRPr lang="zh-CN"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28676" name="AutoShape 5"/>
          <p:cNvSpPr>
            <a:spLocks noChangeArrowheads="1"/>
          </p:cNvSpPr>
          <p:nvPr/>
        </p:nvSpPr>
        <p:spPr bwMode="gray">
          <a:xfrm>
            <a:off x="2785270" y="1988840"/>
            <a:ext cx="4753271"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:not(p){ color:#00F;}</a:t>
            </a:r>
          </a:p>
        </p:txBody>
      </p:sp>
      <p:sp>
        <p:nvSpPr>
          <p:cNvPr id="28677" name="AutoShape 5"/>
          <p:cNvSpPr>
            <a:spLocks noChangeArrowheads="1"/>
          </p:cNvSpPr>
          <p:nvPr/>
        </p:nvSpPr>
        <p:spPr bwMode="gray">
          <a:xfrm>
            <a:off x="2785270" y="4008215"/>
            <a:ext cx="4681537"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p:not(:last-child){   font-size:30px;}</a:t>
            </a:r>
          </a:p>
        </p:txBody>
      </p:sp>
    </p:spTree>
    <p:extLst>
      <p:ext uri="{BB962C8B-B14F-4D97-AF65-F5344CB8AC3E}">
        <p14:creationId xmlns:p14="http://schemas.microsoft.com/office/powerpoint/2010/main" val="1821632308"/>
      </p:ext>
    </p:extLst>
  </p:cSld>
  <p:clrMapOvr>
    <a:masterClrMapping/>
  </p:clrMapOvr>
  <p:transition>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907382" y="228600"/>
            <a:ext cx="8393113" cy="458788"/>
          </a:xfrm>
        </p:spPr>
        <p:txBody>
          <a:bodyPr/>
          <a:lstStyle/>
          <a:p>
            <a:pPr eaLnBrk="1" hangingPunct="1">
              <a:defRPr/>
            </a:pPr>
            <a:r>
              <a:rPr lang="en-US" altLang="zh-CN" dirty="0">
                <a:latin typeface="+mj-ea"/>
              </a:rPr>
              <a:t>5.2.3 </a:t>
            </a:r>
            <a:r>
              <a:rPr lang="zh-CN" altLang="en-US" dirty="0">
                <a:latin typeface="+mj-ea"/>
              </a:rPr>
              <a:t>其他伪类和伪</a:t>
            </a:r>
            <a:r>
              <a:rPr lang="zh-CN" altLang="en-US" dirty="0" smtClean="0">
                <a:latin typeface="+mj-ea"/>
              </a:rPr>
              <a:t>元素</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850231" y="765175"/>
            <a:ext cx="8820150" cy="2951857"/>
          </a:xfrm>
        </p:spPr>
        <p:txBody>
          <a:bodyPr/>
          <a:lstStyle/>
          <a:p>
            <a:pPr marL="0" indent="0">
              <a:buNone/>
            </a:pPr>
            <a:r>
              <a:rPr lang="fr-FR" altLang="zh-CN" b="1" dirty="0" smtClean="0">
                <a:effectLst/>
                <a:latin typeface="+mn-ea"/>
              </a:rPr>
              <a:t>3. : enabled</a:t>
            </a:r>
            <a:endParaRPr lang="zh-CN" altLang="zh-CN" b="1" dirty="0" smtClean="0">
              <a:effectLst/>
              <a:latin typeface="+mn-ea"/>
            </a:endParaRPr>
          </a:p>
          <a:p>
            <a:pPr marL="0" indent="0">
              <a:buNone/>
            </a:pPr>
            <a:r>
              <a:rPr lang="en-US" altLang="zh-CN" dirty="0" smtClean="0">
                <a:effectLst/>
                <a:latin typeface="+mn-ea"/>
              </a:rPr>
              <a:t>:enabled</a:t>
            </a:r>
            <a:r>
              <a:rPr lang="zh-CN" altLang="zh-CN" dirty="0" smtClean="0">
                <a:effectLst/>
                <a:latin typeface="+mn-ea"/>
              </a:rPr>
              <a:t>伪类匹配每个已启用的元素（大多用在表单元素上）。例如，下面的代码为所有已启用的</a:t>
            </a:r>
            <a:r>
              <a:rPr lang="en-US" altLang="zh-CN" dirty="0" smtClean="0">
                <a:effectLst/>
                <a:latin typeface="+mn-ea"/>
              </a:rPr>
              <a:t> input </a:t>
            </a:r>
            <a:r>
              <a:rPr lang="zh-CN" altLang="zh-CN" dirty="0" smtClean="0">
                <a:effectLst/>
                <a:latin typeface="+mn-ea"/>
              </a:rPr>
              <a:t>元素设置背景色为绿色。</a:t>
            </a: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zh-CN" altLang="zh-CN" dirty="0" smtClean="0">
                <a:effectLst/>
                <a:latin typeface="+mn-ea"/>
              </a:rPr>
              <a:t>又如，下面的代码为所有</a:t>
            </a:r>
            <a:r>
              <a:rPr lang="en-US" altLang="zh-CN" dirty="0" smtClean="0">
                <a:effectLst/>
                <a:latin typeface="+mn-ea"/>
              </a:rPr>
              <a:t> type="text" </a:t>
            </a:r>
            <a:r>
              <a:rPr lang="zh-CN" altLang="zh-CN" dirty="0" smtClean="0">
                <a:effectLst/>
                <a:latin typeface="+mn-ea"/>
              </a:rPr>
              <a:t>的已启用的</a:t>
            </a:r>
            <a:r>
              <a:rPr lang="en-US" altLang="zh-CN" dirty="0" smtClean="0">
                <a:effectLst/>
                <a:latin typeface="+mn-ea"/>
              </a:rPr>
              <a:t> input </a:t>
            </a:r>
            <a:r>
              <a:rPr lang="zh-CN" altLang="zh-CN" dirty="0" smtClean="0">
                <a:effectLst/>
                <a:latin typeface="+mn-ea"/>
              </a:rPr>
              <a:t>元素设置背景色为红色。</a:t>
            </a:r>
          </a:p>
          <a:p>
            <a:pPr marL="0" indent="0"/>
            <a:endParaRPr lang="zh-CN"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29700" name="AutoShape 5"/>
          <p:cNvSpPr>
            <a:spLocks noChangeArrowheads="1"/>
          </p:cNvSpPr>
          <p:nvPr/>
        </p:nvSpPr>
        <p:spPr bwMode="gray">
          <a:xfrm>
            <a:off x="2468951" y="2060848"/>
            <a:ext cx="6696744"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err="1">
                <a:solidFill>
                  <a:schemeClr val="accent2"/>
                </a:solidFill>
                <a:latin typeface="Arial" panose="020B0604020202020204" pitchFamily="34" charset="0"/>
              </a:rPr>
              <a:t>input:enabled</a:t>
            </a:r>
            <a:r>
              <a:rPr kumimoji="1" lang="en-US" altLang="zh-CN" sz="2000" dirty="0">
                <a:solidFill>
                  <a:schemeClr val="accent2"/>
                </a:solidFill>
                <a:latin typeface="Arial" panose="020B0604020202020204" pitchFamily="34" charset="0"/>
              </a:rPr>
              <a:t>{ background-color:#0F0; }</a:t>
            </a:r>
          </a:p>
        </p:txBody>
      </p:sp>
      <p:sp>
        <p:nvSpPr>
          <p:cNvPr id="29701" name="AutoShape 5"/>
          <p:cNvSpPr>
            <a:spLocks noChangeArrowheads="1"/>
          </p:cNvSpPr>
          <p:nvPr/>
        </p:nvSpPr>
        <p:spPr bwMode="gray">
          <a:xfrm>
            <a:off x="2497981" y="3806825"/>
            <a:ext cx="6913562"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input[type="text"]:enabled{ background-color: #F00; }</a:t>
            </a:r>
          </a:p>
        </p:txBody>
      </p:sp>
    </p:spTree>
    <p:extLst>
      <p:ext uri="{BB962C8B-B14F-4D97-AF65-F5344CB8AC3E}">
        <p14:creationId xmlns:p14="http://schemas.microsoft.com/office/powerpoint/2010/main" val="1279608593"/>
      </p:ext>
    </p:extLst>
  </p:cSld>
  <p:clrMapOvr>
    <a:masterClrMapping/>
  </p:clrMapOvr>
  <p:transition>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907382" y="228600"/>
            <a:ext cx="8393113" cy="458788"/>
          </a:xfrm>
        </p:spPr>
        <p:txBody>
          <a:bodyPr/>
          <a:lstStyle/>
          <a:p>
            <a:pPr eaLnBrk="1" hangingPunct="1">
              <a:defRPr/>
            </a:pPr>
            <a:r>
              <a:rPr lang="en-US" altLang="zh-CN" dirty="0">
                <a:latin typeface="+mj-ea"/>
              </a:rPr>
              <a:t>5.2.3 </a:t>
            </a:r>
            <a:r>
              <a:rPr lang="zh-CN" altLang="en-US" dirty="0">
                <a:latin typeface="+mj-ea"/>
              </a:rPr>
              <a:t>其他伪类和伪元素</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850231" y="765175"/>
            <a:ext cx="8820150" cy="5400129"/>
          </a:xfrm>
        </p:spPr>
        <p:txBody>
          <a:bodyPr/>
          <a:lstStyle/>
          <a:p>
            <a:pPr marL="0" indent="0">
              <a:buNone/>
            </a:pPr>
            <a:r>
              <a:rPr lang="fr-FR" altLang="zh-CN" b="1" dirty="0" smtClean="0">
                <a:effectLst/>
                <a:latin typeface="+mn-ea"/>
              </a:rPr>
              <a:t>4. : disabled</a:t>
            </a:r>
            <a:endParaRPr lang="zh-CN" altLang="zh-CN" b="1" dirty="0" smtClean="0">
              <a:effectLst/>
              <a:latin typeface="+mn-ea"/>
            </a:endParaRPr>
          </a:p>
          <a:p>
            <a:pPr marL="0" indent="0">
              <a:buNone/>
            </a:pPr>
            <a:r>
              <a:rPr lang="en-US" altLang="zh-CN" dirty="0" smtClean="0">
                <a:effectLst/>
                <a:latin typeface="+mn-ea"/>
              </a:rPr>
              <a:t>:disabled</a:t>
            </a:r>
            <a:r>
              <a:rPr lang="zh-CN" altLang="zh-CN" dirty="0" smtClean="0">
                <a:effectLst/>
                <a:latin typeface="+mn-ea"/>
              </a:rPr>
              <a:t>伪类匹配每个被禁用的元素（大多用在表单元素上）。例如，下面的代码为所有被禁用的</a:t>
            </a:r>
            <a:r>
              <a:rPr lang="en-US" altLang="zh-CN" dirty="0" smtClean="0">
                <a:effectLst/>
                <a:latin typeface="+mn-ea"/>
              </a:rPr>
              <a:t> input </a:t>
            </a:r>
            <a:r>
              <a:rPr lang="zh-CN" altLang="zh-CN" dirty="0" smtClean="0">
                <a:effectLst/>
                <a:latin typeface="+mn-ea"/>
              </a:rPr>
              <a:t>元素设置背景色为绿色。</a:t>
            </a: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zh-CN" altLang="zh-CN" dirty="0" smtClean="0">
                <a:effectLst/>
                <a:latin typeface="+mn-ea"/>
              </a:rPr>
              <a:t>又如，下面的代码为所有</a:t>
            </a:r>
            <a:r>
              <a:rPr lang="en-US" altLang="zh-CN" dirty="0" smtClean="0">
                <a:effectLst/>
                <a:latin typeface="+mn-ea"/>
              </a:rPr>
              <a:t> type="text" </a:t>
            </a:r>
            <a:r>
              <a:rPr lang="zh-CN" altLang="zh-CN" dirty="0" smtClean="0">
                <a:effectLst/>
                <a:latin typeface="+mn-ea"/>
              </a:rPr>
              <a:t>的被禁用的</a:t>
            </a:r>
            <a:r>
              <a:rPr lang="en-US" altLang="zh-CN" dirty="0" smtClean="0">
                <a:effectLst/>
                <a:latin typeface="+mn-ea"/>
              </a:rPr>
              <a:t> input </a:t>
            </a:r>
            <a:r>
              <a:rPr lang="zh-CN" altLang="zh-CN" dirty="0" smtClean="0">
                <a:effectLst/>
                <a:latin typeface="+mn-ea"/>
              </a:rPr>
              <a:t>元素设置背景色为红色。</a:t>
            </a:r>
          </a:p>
          <a:p>
            <a:pPr marL="0" indent="0"/>
            <a:endParaRPr lang="zh-CN"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30724" name="AutoShape 5"/>
          <p:cNvSpPr>
            <a:spLocks noChangeArrowheads="1"/>
          </p:cNvSpPr>
          <p:nvPr/>
        </p:nvSpPr>
        <p:spPr bwMode="gray">
          <a:xfrm>
            <a:off x="2785269" y="1916832"/>
            <a:ext cx="5329237"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err="1">
                <a:solidFill>
                  <a:schemeClr val="accent2"/>
                </a:solidFill>
                <a:latin typeface="Arial" panose="020B0604020202020204" pitchFamily="34" charset="0"/>
              </a:rPr>
              <a:t>input:disabled</a:t>
            </a:r>
            <a:r>
              <a:rPr kumimoji="1" lang="en-US" altLang="zh-CN" sz="2000" dirty="0">
                <a:solidFill>
                  <a:schemeClr val="accent2"/>
                </a:solidFill>
                <a:latin typeface="Arial" panose="020B0604020202020204" pitchFamily="34" charset="0"/>
              </a:rPr>
              <a:t>{ background-color:#0F0; }</a:t>
            </a:r>
          </a:p>
        </p:txBody>
      </p:sp>
      <p:sp>
        <p:nvSpPr>
          <p:cNvPr id="30725" name="AutoShape 5"/>
          <p:cNvSpPr>
            <a:spLocks noChangeArrowheads="1"/>
          </p:cNvSpPr>
          <p:nvPr/>
        </p:nvSpPr>
        <p:spPr bwMode="gray">
          <a:xfrm>
            <a:off x="2770055" y="3616421"/>
            <a:ext cx="6913562"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input[type="text"]:disabled{ background-color: #F00; }</a:t>
            </a:r>
          </a:p>
        </p:txBody>
      </p:sp>
      <p:pic>
        <p:nvPicPr>
          <p:cNvPr id="307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117" y="4509120"/>
            <a:ext cx="370522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Tree>
    <p:extLst>
      <p:ext uri="{BB962C8B-B14F-4D97-AF65-F5344CB8AC3E}">
        <p14:creationId xmlns:p14="http://schemas.microsoft.com/office/powerpoint/2010/main" val="3183933602"/>
      </p:ext>
    </p:extLst>
  </p:cSld>
  <p:clrMapOvr>
    <a:masterClrMapping/>
  </p:clrMapOvr>
  <p:transition>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907382" y="228600"/>
            <a:ext cx="8393113" cy="458788"/>
          </a:xfrm>
        </p:spPr>
        <p:txBody>
          <a:bodyPr/>
          <a:lstStyle/>
          <a:p>
            <a:pPr eaLnBrk="1" hangingPunct="1">
              <a:defRPr/>
            </a:pPr>
            <a:r>
              <a:rPr lang="en-US" altLang="zh-CN" dirty="0">
                <a:latin typeface="+mj-ea"/>
              </a:rPr>
              <a:t>5.2.3 </a:t>
            </a:r>
            <a:r>
              <a:rPr lang="zh-CN" altLang="en-US" dirty="0">
                <a:latin typeface="+mj-ea"/>
              </a:rPr>
              <a:t>其他伪类和伪</a:t>
            </a:r>
            <a:r>
              <a:rPr lang="zh-CN" altLang="en-US" dirty="0" smtClean="0">
                <a:latin typeface="+mj-ea"/>
              </a:rPr>
              <a:t>元素</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850231" y="765175"/>
            <a:ext cx="8820150" cy="2807841"/>
          </a:xfrm>
        </p:spPr>
        <p:txBody>
          <a:bodyPr/>
          <a:lstStyle/>
          <a:p>
            <a:pPr marL="0" indent="0">
              <a:buNone/>
            </a:pPr>
            <a:r>
              <a:rPr lang="fr-FR" altLang="zh-CN" b="1" dirty="0" smtClean="0">
                <a:effectLst/>
                <a:latin typeface="+mn-ea"/>
              </a:rPr>
              <a:t>5. : checked</a:t>
            </a:r>
            <a:endParaRPr lang="zh-CN" altLang="zh-CN" b="1" dirty="0" smtClean="0">
              <a:effectLst/>
              <a:latin typeface="+mn-ea"/>
            </a:endParaRPr>
          </a:p>
          <a:p>
            <a:pPr marL="0" indent="0">
              <a:buNone/>
            </a:pPr>
            <a:r>
              <a:rPr lang="en-US" altLang="zh-CN" dirty="0" smtClean="0">
                <a:effectLst/>
                <a:latin typeface="+mn-ea"/>
              </a:rPr>
              <a:t>:checked </a:t>
            </a:r>
            <a:r>
              <a:rPr lang="zh-CN" altLang="zh-CN" dirty="0" smtClean="0">
                <a:effectLst/>
                <a:latin typeface="+mn-ea"/>
              </a:rPr>
              <a:t>伪元素匹配每个已被选中的</a:t>
            </a:r>
            <a:r>
              <a:rPr lang="en-US" altLang="zh-CN" dirty="0" smtClean="0">
                <a:effectLst/>
                <a:latin typeface="+mn-ea"/>
              </a:rPr>
              <a:t> input </a:t>
            </a:r>
            <a:r>
              <a:rPr lang="zh-CN" altLang="zh-CN" dirty="0" smtClean="0">
                <a:effectLst/>
                <a:latin typeface="+mn-ea"/>
              </a:rPr>
              <a:t>元素（只用于单选按钮和复选框）。例如，下面的代码为所有被选中的</a:t>
            </a:r>
            <a:r>
              <a:rPr lang="en-US" altLang="zh-CN" dirty="0" smtClean="0">
                <a:effectLst/>
                <a:latin typeface="+mn-ea"/>
              </a:rPr>
              <a:t> input </a:t>
            </a:r>
            <a:r>
              <a:rPr lang="zh-CN" altLang="zh-CN" dirty="0" smtClean="0">
                <a:effectLst/>
                <a:latin typeface="+mn-ea"/>
              </a:rPr>
              <a:t>元素设置背景色为红色。</a:t>
            </a: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zh-CN" altLang="zh-CN" dirty="0" smtClean="0">
                <a:effectLst/>
                <a:latin typeface="+mn-ea"/>
              </a:rPr>
              <a:t>又如，下面的代码设置所有被选中的</a:t>
            </a:r>
            <a:r>
              <a:rPr lang="en-US" altLang="zh-CN" dirty="0" smtClean="0">
                <a:effectLst/>
                <a:latin typeface="+mn-ea"/>
              </a:rPr>
              <a:t> input </a:t>
            </a:r>
            <a:r>
              <a:rPr lang="zh-CN" altLang="zh-CN" dirty="0" smtClean="0">
                <a:effectLst/>
                <a:latin typeface="+mn-ea"/>
              </a:rPr>
              <a:t>元素的相邻</a:t>
            </a:r>
            <a:r>
              <a:rPr lang="en-US" altLang="zh-CN" dirty="0" smtClean="0">
                <a:effectLst/>
                <a:latin typeface="+mn-ea"/>
              </a:rPr>
              <a:t>p</a:t>
            </a:r>
            <a:r>
              <a:rPr lang="zh-CN" altLang="zh-CN" dirty="0" smtClean="0">
                <a:effectLst/>
                <a:latin typeface="+mn-ea"/>
              </a:rPr>
              <a:t>元素背景颜色为粉色。</a:t>
            </a:r>
          </a:p>
          <a:p>
            <a:pPr marL="0" indent="0"/>
            <a:endParaRPr lang="zh-CN"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31748" name="AutoShape 5"/>
          <p:cNvSpPr>
            <a:spLocks noChangeArrowheads="1"/>
          </p:cNvSpPr>
          <p:nvPr/>
        </p:nvSpPr>
        <p:spPr bwMode="gray">
          <a:xfrm>
            <a:off x="2785270" y="1987550"/>
            <a:ext cx="5329237" cy="64928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err="1" smtClean="0">
                <a:solidFill>
                  <a:schemeClr val="accent2"/>
                </a:solidFill>
                <a:latin typeface="Arial" panose="020B0604020202020204" pitchFamily="34" charset="0"/>
              </a:rPr>
              <a:t>input:checked</a:t>
            </a:r>
            <a:r>
              <a:rPr kumimoji="1" lang="en-US" altLang="zh-CN" sz="2000" dirty="0">
                <a:solidFill>
                  <a:schemeClr val="accent2"/>
                </a:solidFill>
                <a:latin typeface="Arial" panose="020B0604020202020204" pitchFamily="34" charset="0"/>
              </a:rPr>
              <a:t>{ background-color:#F00; }</a:t>
            </a:r>
          </a:p>
        </p:txBody>
      </p:sp>
      <p:sp>
        <p:nvSpPr>
          <p:cNvPr id="31749" name="AutoShape 5"/>
          <p:cNvSpPr>
            <a:spLocks noChangeArrowheads="1"/>
          </p:cNvSpPr>
          <p:nvPr/>
        </p:nvSpPr>
        <p:spPr bwMode="gray">
          <a:xfrm>
            <a:off x="2791182" y="3717032"/>
            <a:ext cx="5395431"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input:checked + p{background:pink;}</a:t>
            </a:r>
          </a:p>
        </p:txBody>
      </p:sp>
    </p:spTree>
    <p:extLst>
      <p:ext uri="{BB962C8B-B14F-4D97-AF65-F5344CB8AC3E}">
        <p14:creationId xmlns:p14="http://schemas.microsoft.com/office/powerpoint/2010/main" val="2833422270"/>
      </p:ext>
    </p:extLst>
  </p:cSld>
  <p:clrMapOvr>
    <a:masterClrMapping/>
  </p:clrMapOvr>
  <p:transition>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2" y="228600"/>
            <a:ext cx="8882634" cy="458788"/>
          </a:xfrm>
        </p:spPr>
        <p:txBody>
          <a:bodyPr/>
          <a:lstStyle/>
          <a:p>
            <a:pPr eaLnBrk="1" hangingPunct="1">
              <a:defRPr/>
            </a:pPr>
            <a:r>
              <a:rPr lang="en-US" altLang="zh-CN" dirty="0">
                <a:latin typeface="+mj-ea"/>
              </a:rPr>
              <a:t>5.2.3 </a:t>
            </a:r>
            <a:r>
              <a:rPr lang="zh-CN" altLang="en-US" dirty="0">
                <a:latin typeface="+mj-ea"/>
              </a:rPr>
              <a:t>其他伪类和伪</a:t>
            </a:r>
            <a:r>
              <a:rPr lang="zh-CN" altLang="en-US" dirty="0" smtClean="0">
                <a:latin typeface="+mj-ea"/>
              </a:rPr>
              <a:t>元素</a:t>
            </a:r>
            <a:endParaRPr lang="zh-CN" altLang="en-US" b="1" dirty="0" smtClean="0">
              <a:ea typeface="宋体" pitchFamily="2" charset="-122"/>
            </a:endParaRPr>
          </a:p>
        </p:txBody>
      </p:sp>
      <p:sp>
        <p:nvSpPr>
          <p:cNvPr id="33797" name="Rectangle 5"/>
          <p:cNvSpPr>
            <a:spLocks noGrp="1" noChangeArrowheads="1"/>
          </p:cNvSpPr>
          <p:nvPr>
            <p:ph type="body" idx="1"/>
          </p:nvPr>
        </p:nvSpPr>
        <p:spPr>
          <a:xfrm>
            <a:off x="1633885" y="765175"/>
            <a:ext cx="9036496" cy="1439689"/>
          </a:xfrm>
        </p:spPr>
        <p:txBody>
          <a:bodyPr/>
          <a:lstStyle/>
          <a:p>
            <a:pPr marL="0" indent="0">
              <a:buNone/>
            </a:pPr>
            <a:r>
              <a:rPr lang="fr-FR" altLang="zh-CN" b="1" dirty="0" smtClean="0">
                <a:effectLst/>
                <a:latin typeface="+mn-ea"/>
              </a:rPr>
              <a:t>6. :: selection</a:t>
            </a:r>
            <a:endParaRPr lang="zh-CN" altLang="zh-CN" b="1" dirty="0" smtClean="0">
              <a:effectLst/>
              <a:latin typeface="+mn-ea"/>
            </a:endParaRPr>
          </a:p>
          <a:p>
            <a:pPr marL="0" indent="0">
              <a:buNone/>
            </a:pPr>
            <a:r>
              <a:rPr lang="fr-FR" altLang="zh-CN" dirty="0" smtClean="0">
                <a:effectLst/>
                <a:latin typeface="+mn-ea"/>
              </a:rPr>
              <a:t>::selection </a:t>
            </a:r>
            <a:r>
              <a:rPr lang="zh-CN" altLang="zh-CN" dirty="0" smtClean="0">
                <a:effectLst/>
                <a:latin typeface="+mn-ea"/>
              </a:rPr>
              <a:t>伪元素匹配元素中被用户选中或处于高亮状态的部分。只能向</a:t>
            </a:r>
            <a:r>
              <a:rPr lang="fr-FR" altLang="zh-CN" dirty="0" smtClean="0">
                <a:effectLst/>
                <a:latin typeface="+mn-ea"/>
              </a:rPr>
              <a:t> ::selection </a:t>
            </a:r>
            <a:r>
              <a:rPr lang="zh-CN" altLang="zh-CN" dirty="0" smtClean="0">
                <a:effectLst/>
                <a:latin typeface="+mn-ea"/>
              </a:rPr>
              <a:t>伪元素应用少量的</a:t>
            </a:r>
            <a:r>
              <a:rPr lang="fr-FR" altLang="zh-CN" dirty="0" smtClean="0">
                <a:effectLst/>
                <a:latin typeface="+mn-ea"/>
              </a:rPr>
              <a:t> CSS </a:t>
            </a:r>
            <a:r>
              <a:rPr lang="zh-CN" altLang="zh-CN" dirty="0" smtClean="0">
                <a:effectLst/>
                <a:latin typeface="+mn-ea"/>
              </a:rPr>
              <a:t>属性：</a:t>
            </a:r>
            <a:r>
              <a:rPr lang="fr-FR" altLang="zh-CN" dirty="0" smtClean="0">
                <a:effectLst/>
                <a:latin typeface="+mn-ea"/>
              </a:rPr>
              <a:t>color</a:t>
            </a:r>
            <a:r>
              <a:rPr lang="zh-CN" altLang="zh-CN" dirty="0" smtClean="0">
                <a:effectLst/>
                <a:latin typeface="+mn-ea"/>
              </a:rPr>
              <a:t>、</a:t>
            </a:r>
            <a:r>
              <a:rPr lang="fr-FR" altLang="zh-CN" dirty="0" smtClean="0">
                <a:effectLst/>
                <a:latin typeface="+mn-ea"/>
              </a:rPr>
              <a:t>background</a:t>
            </a:r>
            <a:r>
              <a:rPr lang="zh-CN" altLang="zh-CN" dirty="0" smtClean="0">
                <a:effectLst/>
                <a:latin typeface="+mn-ea"/>
              </a:rPr>
              <a:t>、</a:t>
            </a:r>
            <a:r>
              <a:rPr lang="fr-FR" altLang="zh-CN" dirty="0" smtClean="0">
                <a:effectLst/>
                <a:latin typeface="+mn-ea"/>
              </a:rPr>
              <a:t>cursor </a:t>
            </a:r>
            <a:r>
              <a:rPr lang="zh-CN" altLang="zh-CN" dirty="0" smtClean="0">
                <a:effectLst/>
                <a:latin typeface="+mn-ea"/>
              </a:rPr>
              <a:t>以及</a:t>
            </a:r>
            <a:r>
              <a:rPr lang="fr-FR" altLang="zh-CN" dirty="0" smtClean="0">
                <a:effectLst/>
                <a:latin typeface="+mn-ea"/>
              </a:rPr>
              <a:t> outline</a:t>
            </a:r>
            <a:r>
              <a:rPr lang="zh-CN" altLang="zh-CN" dirty="0" smtClean="0">
                <a:effectLst/>
                <a:latin typeface="+mn-ea"/>
              </a:rPr>
              <a:t>。</a:t>
            </a: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endParaRPr lang="zh-CN"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lang="zh-CN" altLang="zh-CN" dirty="0" smtClean="0">
              <a:effectLst/>
              <a:latin typeface="+mn-ea"/>
            </a:endParaRPr>
          </a:p>
          <a:p>
            <a:pPr marL="0" indent="0">
              <a:buNone/>
            </a:pPr>
            <a:endParaRPr kumimoji="1" lang="en-US" altLang="zh-CN" b="1" dirty="0" smtClean="0">
              <a:solidFill>
                <a:schemeClr val="accent1"/>
              </a:solidFill>
              <a:latin typeface="+mn-ea"/>
            </a:endParaRPr>
          </a:p>
        </p:txBody>
      </p:sp>
      <p:sp>
        <p:nvSpPr>
          <p:cNvPr id="32772" name="AutoShape 5"/>
          <p:cNvSpPr>
            <a:spLocks noChangeArrowheads="1"/>
          </p:cNvSpPr>
          <p:nvPr/>
        </p:nvSpPr>
        <p:spPr bwMode="gray">
          <a:xfrm>
            <a:off x="2858021" y="2282031"/>
            <a:ext cx="6192688" cy="64928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p::selection{ </a:t>
            </a:r>
            <a:r>
              <a:rPr kumimoji="1" lang="en-US" altLang="zh-CN" sz="2000" dirty="0" err="1">
                <a:solidFill>
                  <a:schemeClr val="accent2"/>
                </a:solidFill>
                <a:latin typeface="Arial" panose="020B0604020202020204" pitchFamily="34" charset="0"/>
              </a:rPr>
              <a:t>background-color:blue</a:t>
            </a:r>
            <a:r>
              <a:rPr kumimoji="1" lang="en-US" altLang="zh-CN" sz="2000" dirty="0">
                <a:solidFill>
                  <a:schemeClr val="accent2"/>
                </a:solidFill>
                <a:latin typeface="Arial" panose="020B0604020202020204" pitchFamily="34" charset="0"/>
              </a:rPr>
              <a:t>;}</a:t>
            </a:r>
          </a:p>
        </p:txBody>
      </p:sp>
      <p:pic>
        <p:nvPicPr>
          <p:cNvPr id="3277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635" y="3284984"/>
            <a:ext cx="70421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335394"/>
      </p:ext>
    </p:extLst>
  </p:cSld>
  <p:clrMapOvr>
    <a:masterClrMapping/>
  </p:clrMapOvr>
  <p:transition>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89870" y="228600"/>
            <a:ext cx="8810626" cy="458788"/>
          </a:xfrm>
        </p:spPr>
        <p:txBody>
          <a:bodyPr/>
          <a:lstStyle/>
          <a:p>
            <a:pPr>
              <a:defRPr/>
            </a:pPr>
            <a:r>
              <a:rPr kumimoji="1" lang="en-US" altLang="zh-CN" dirty="0">
                <a:latin typeface="+mj-ea"/>
              </a:rPr>
              <a:t>5.2.4 CSS3</a:t>
            </a:r>
            <a:r>
              <a:rPr kumimoji="1" lang="zh-CN" altLang="en-US" dirty="0">
                <a:latin typeface="+mj-ea"/>
              </a:rPr>
              <a:t>新增伪类案例</a:t>
            </a:r>
            <a:r>
              <a:rPr kumimoji="1" lang="zh-CN" altLang="en-US" dirty="0" smtClean="0">
                <a:latin typeface="+mj-ea"/>
              </a:rPr>
              <a:t>实践</a:t>
            </a:r>
            <a:endParaRPr lang="zh-CN" altLang="en-US" dirty="0" smtClean="0">
              <a:latin typeface="+mj-ea"/>
            </a:endParaRPr>
          </a:p>
        </p:txBody>
      </p:sp>
      <p:sp>
        <p:nvSpPr>
          <p:cNvPr id="33797" name="Rectangle 5"/>
          <p:cNvSpPr>
            <a:spLocks noGrp="1" noChangeArrowheads="1"/>
          </p:cNvSpPr>
          <p:nvPr>
            <p:ph type="body" idx="1"/>
          </p:nvPr>
        </p:nvSpPr>
        <p:spPr>
          <a:xfrm>
            <a:off x="985813" y="836712"/>
            <a:ext cx="9684568" cy="5328119"/>
          </a:xfrm>
        </p:spPr>
        <p:txBody>
          <a:bodyPr/>
          <a:lstStyle/>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en-US" altLang="zh-CN" dirty="0" smtClean="0">
                <a:effectLst/>
                <a:latin typeface="+mn-ea"/>
              </a:rPr>
              <a:t>         </a:t>
            </a:r>
          </a:p>
          <a:p>
            <a:pPr marL="0" indent="0">
              <a:buNone/>
            </a:pPr>
            <a:r>
              <a:rPr lang="en-US" altLang="zh-CN" dirty="0">
                <a:latin typeface="+mn-ea"/>
              </a:rPr>
              <a:t>              </a:t>
            </a:r>
            <a:r>
              <a:rPr lang="zh-CN" altLang="zh-CN" dirty="0">
                <a:latin typeface="+mn-ea"/>
              </a:rPr>
              <a:t>初始状态</a:t>
            </a:r>
            <a:r>
              <a:rPr lang="en-US" altLang="zh-CN" dirty="0">
                <a:latin typeface="+mn-ea"/>
              </a:rPr>
              <a:t>                             </a:t>
            </a:r>
            <a:r>
              <a:rPr lang="zh-CN" altLang="zh-CN" dirty="0">
                <a:latin typeface="+mn-ea"/>
              </a:rPr>
              <a:t>悬停效果</a:t>
            </a:r>
            <a:r>
              <a:rPr lang="en-US" altLang="zh-CN" dirty="0">
                <a:latin typeface="+mn-ea"/>
              </a:rPr>
              <a:t>                                 </a:t>
            </a:r>
            <a:r>
              <a:rPr lang="zh-CN" altLang="zh-CN" dirty="0">
                <a:latin typeface="+mn-ea"/>
              </a:rPr>
              <a:t>单击效果</a:t>
            </a:r>
            <a:endParaRPr lang="en-US" altLang="zh-CN" dirty="0">
              <a:latin typeface="+mn-ea"/>
            </a:endParaRPr>
          </a:p>
          <a:p>
            <a:pPr marL="0" indent="0">
              <a:buFont typeface="Arial" panose="020B0604020202020204" pitchFamily="34" charset="0"/>
              <a:buChar char="•"/>
            </a:pPr>
            <a:r>
              <a:rPr lang="zh-CN" altLang="zh-CN" dirty="0">
                <a:latin typeface="+mn-ea"/>
              </a:rPr>
              <a:t>可以使用与</a:t>
            </a:r>
            <a:r>
              <a:rPr lang="en-US" altLang="zh-CN" dirty="0">
                <a:latin typeface="+mn-ea"/>
              </a:rPr>
              <a:t>3</a:t>
            </a:r>
            <a:r>
              <a:rPr lang="zh-CN" altLang="zh-CN" dirty="0">
                <a:latin typeface="+mn-ea"/>
              </a:rPr>
              <a:t>个单选按钮（设置单选按钮隐藏）绑定的</a:t>
            </a:r>
            <a:r>
              <a:rPr lang="en-US" altLang="zh-CN" dirty="0">
                <a:latin typeface="+mn-ea"/>
              </a:rPr>
              <a:t>label</a:t>
            </a:r>
            <a:r>
              <a:rPr lang="zh-CN" altLang="zh-CN" dirty="0">
                <a:latin typeface="+mn-ea"/>
              </a:rPr>
              <a:t>标签制作本案例上方的</a:t>
            </a:r>
            <a:r>
              <a:rPr lang="en-US" altLang="zh-CN" dirty="0">
                <a:latin typeface="+mn-ea"/>
              </a:rPr>
              <a:t>3</a:t>
            </a:r>
            <a:r>
              <a:rPr lang="zh-CN" altLang="zh-CN" dirty="0">
                <a:latin typeface="+mn-ea"/>
              </a:rPr>
              <a:t>个选项卡标签。</a:t>
            </a:r>
          </a:p>
          <a:p>
            <a:pPr marL="0" indent="0">
              <a:buFont typeface="Arial" panose="020B0604020202020204" pitchFamily="34" charset="0"/>
              <a:buChar char="•"/>
            </a:pPr>
            <a:r>
              <a:rPr lang="zh-CN" altLang="zh-CN" dirty="0">
                <a:latin typeface="+mn-ea"/>
              </a:rPr>
              <a:t>通过改变单选按钮的</a:t>
            </a:r>
            <a:r>
              <a:rPr lang="en-US" altLang="zh-CN" dirty="0">
                <a:latin typeface="+mn-ea"/>
              </a:rPr>
              <a:t>:hover</a:t>
            </a:r>
            <a:r>
              <a:rPr lang="zh-CN" altLang="zh-CN" dirty="0">
                <a:latin typeface="+mn-ea"/>
              </a:rPr>
              <a:t>状态下的相邻元素（</a:t>
            </a:r>
            <a:r>
              <a:rPr lang="en-US" altLang="zh-CN" dirty="0">
                <a:latin typeface="+mn-ea"/>
              </a:rPr>
              <a:t>label</a:t>
            </a:r>
            <a:r>
              <a:rPr lang="zh-CN" altLang="zh-CN" dirty="0">
                <a:latin typeface="+mn-ea"/>
              </a:rPr>
              <a:t>标签）的</a:t>
            </a:r>
            <a:r>
              <a:rPr lang="en-US" altLang="zh-CN" dirty="0">
                <a:latin typeface="+mn-ea"/>
              </a:rPr>
              <a:t>CSS</a:t>
            </a:r>
            <a:r>
              <a:rPr lang="zh-CN" altLang="zh-CN" dirty="0">
                <a:latin typeface="+mn-ea"/>
              </a:rPr>
              <a:t>样式（背景颜色，向上位移等），实现相应的鼠标悬停效果。</a:t>
            </a:r>
          </a:p>
          <a:p>
            <a:pPr marL="0" indent="0">
              <a:buFont typeface="Arial" panose="020B0604020202020204" pitchFamily="34" charset="0"/>
              <a:buChar char="•"/>
            </a:pPr>
            <a:r>
              <a:rPr lang="zh-CN" altLang="zh-CN" dirty="0">
                <a:latin typeface="+mn-ea"/>
              </a:rPr>
              <a:t>通过改变单选按钮的</a:t>
            </a:r>
            <a:r>
              <a:rPr lang="en-US" altLang="zh-CN" dirty="0">
                <a:latin typeface="+mn-ea"/>
              </a:rPr>
              <a:t>:checked</a:t>
            </a:r>
            <a:r>
              <a:rPr lang="zh-CN" altLang="zh-CN" dirty="0">
                <a:latin typeface="+mn-ea"/>
              </a:rPr>
              <a:t>状态下的相邻元素（</a:t>
            </a:r>
            <a:r>
              <a:rPr lang="en-US" altLang="zh-CN" dirty="0">
                <a:latin typeface="+mn-ea"/>
              </a:rPr>
              <a:t>label</a:t>
            </a:r>
            <a:r>
              <a:rPr lang="zh-CN" altLang="zh-CN" dirty="0">
                <a:latin typeface="+mn-ea"/>
              </a:rPr>
              <a:t>标签）的</a:t>
            </a:r>
            <a:r>
              <a:rPr lang="en-US" altLang="zh-CN" dirty="0">
                <a:latin typeface="+mn-ea"/>
              </a:rPr>
              <a:t>CSS</a:t>
            </a:r>
            <a:r>
              <a:rPr lang="zh-CN" altLang="zh-CN" dirty="0">
                <a:latin typeface="+mn-ea"/>
              </a:rPr>
              <a:t>样式（背景颜色等），以及关联元素（下方对应的</a:t>
            </a:r>
            <a:r>
              <a:rPr lang="en-US" altLang="zh-CN" dirty="0">
                <a:latin typeface="+mn-ea"/>
              </a:rPr>
              <a:t>div</a:t>
            </a:r>
            <a:r>
              <a:rPr lang="zh-CN" altLang="zh-CN" dirty="0">
                <a:latin typeface="+mn-ea"/>
              </a:rPr>
              <a:t>文本区块）的</a:t>
            </a:r>
            <a:r>
              <a:rPr lang="en-US" altLang="zh-CN" dirty="0">
                <a:latin typeface="+mn-ea"/>
              </a:rPr>
              <a:t>CSS</a:t>
            </a:r>
            <a:r>
              <a:rPr lang="zh-CN" altLang="zh-CN" dirty="0">
                <a:latin typeface="+mn-ea"/>
              </a:rPr>
              <a:t>样式（增加绝对定位的</a:t>
            </a:r>
            <a:r>
              <a:rPr lang="en-US" altLang="zh-CN" dirty="0">
                <a:latin typeface="+mn-ea"/>
              </a:rPr>
              <a:t>z-index</a:t>
            </a:r>
            <a:r>
              <a:rPr lang="zh-CN" altLang="zh-CN" dirty="0">
                <a:latin typeface="+mn-ea"/>
              </a:rPr>
              <a:t>值，使其显示在上方），实现基本的</a:t>
            </a:r>
            <a:r>
              <a:rPr lang="en-US" altLang="zh-CN" dirty="0">
                <a:latin typeface="+mn-ea"/>
              </a:rPr>
              <a:t>Tab</a:t>
            </a:r>
            <a:r>
              <a:rPr lang="zh-CN" altLang="zh-CN" dirty="0">
                <a:latin typeface="+mn-ea"/>
              </a:rPr>
              <a:t>选项卡切换功能。</a:t>
            </a:r>
            <a:endParaRPr kumimoji="1" lang="en-US" altLang="zh-CN" b="1" dirty="0">
              <a:solidFill>
                <a:schemeClr val="accent1"/>
              </a:solidFill>
              <a:latin typeface="+mn-ea"/>
            </a:endParaRPr>
          </a:p>
        </p:txBody>
      </p:sp>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856" y="749301"/>
            <a:ext cx="256063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789" y="765176"/>
            <a:ext cx="259715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509" y="836712"/>
            <a:ext cx="250825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1127487"/>
      </p:ext>
    </p:extLst>
  </p:cSld>
  <p:clrMapOvr>
    <a:masterClrMapping/>
  </p:clrMapOvr>
  <p:transition>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907382" y="228600"/>
            <a:ext cx="8393113" cy="458788"/>
          </a:xfrm>
        </p:spPr>
        <p:txBody>
          <a:bodyPr/>
          <a:lstStyle/>
          <a:p>
            <a:pPr eaLnBrk="1" hangingPunct="1">
              <a:defRPr/>
            </a:pPr>
            <a:r>
              <a:rPr lang="en-US" altLang="zh-CN" dirty="0">
                <a:latin typeface="+mj-ea"/>
              </a:rPr>
              <a:t>5.3  CSS3</a:t>
            </a:r>
            <a:r>
              <a:rPr lang="zh-CN" altLang="en-US" dirty="0">
                <a:latin typeface="+mj-ea"/>
              </a:rPr>
              <a:t>变形、过渡及动画</a:t>
            </a:r>
            <a:endParaRPr lang="zh-CN" altLang="en-US" dirty="0" smtClean="0">
              <a:latin typeface="+mj-ea"/>
            </a:endParaRPr>
          </a:p>
        </p:txBody>
      </p:sp>
      <p:sp>
        <p:nvSpPr>
          <p:cNvPr id="33797" name="Rectangle 5"/>
          <p:cNvSpPr>
            <a:spLocks noGrp="1" noChangeArrowheads="1"/>
          </p:cNvSpPr>
          <p:nvPr>
            <p:ph type="body" idx="1"/>
          </p:nvPr>
        </p:nvSpPr>
        <p:spPr>
          <a:xfrm>
            <a:off x="1850231" y="765175"/>
            <a:ext cx="8820150" cy="1511697"/>
          </a:xfrm>
        </p:spPr>
        <p:txBody>
          <a:bodyPr/>
          <a:lstStyle/>
          <a:p>
            <a:pPr marL="0" indent="0">
              <a:buNone/>
            </a:pPr>
            <a:r>
              <a:rPr kumimoji="1" lang="en-US" altLang="zh-CN" b="1" dirty="0" smtClean="0">
                <a:solidFill>
                  <a:schemeClr val="accent1"/>
                </a:solidFill>
                <a:latin typeface="+mn-ea"/>
              </a:rPr>
              <a:t>5.3.1 </a:t>
            </a:r>
            <a:r>
              <a:rPr kumimoji="1" lang="zh-CN" altLang="en-US" b="1" dirty="0" smtClean="0">
                <a:solidFill>
                  <a:schemeClr val="accent1"/>
                </a:solidFill>
                <a:latin typeface="+mn-ea"/>
              </a:rPr>
              <a:t>变形（</a:t>
            </a:r>
            <a:r>
              <a:rPr kumimoji="1" lang="en-US" altLang="zh-CN" b="1" dirty="0" smtClean="0">
                <a:solidFill>
                  <a:schemeClr val="accent1"/>
                </a:solidFill>
                <a:latin typeface="+mn-ea"/>
              </a:rPr>
              <a:t>transform</a:t>
            </a:r>
            <a:r>
              <a:rPr kumimoji="1" lang="zh-CN" altLang="en-US" b="1" dirty="0" smtClean="0">
                <a:solidFill>
                  <a:schemeClr val="accent1"/>
                </a:solidFill>
                <a:latin typeface="+mn-ea"/>
              </a:rPr>
              <a:t>）</a:t>
            </a:r>
            <a:endParaRPr lang="en-US" altLang="zh-CN" dirty="0" smtClean="0">
              <a:effectLst/>
              <a:latin typeface="+mn-ea"/>
            </a:endParaRPr>
          </a:p>
          <a:p>
            <a:pPr marL="0" indent="0">
              <a:buNone/>
            </a:pPr>
            <a:r>
              <a:rPr lang="en-US" altLang="zh-CN" dirty="0" smtClean="0">
                <a:effectLst/>
                <a:latin typeface="+mn-ea"/>
              </a:rPr>
              <a:t>CSS</a:t>
            </a:r>
            <a:r>
              <a:rPr lang="zh-CN" altLang="en-US" dirty="0" smtClean="0">
                <a:effectLst/>
                <a:latin typeface="+mn-ea"/>
              </a:rPr>
              <a:t>变形的</a:t>
            </a:r>
            <a:r>
              <a:rPr lang="zh-CN" altLang="zh-CN" dirty="0" smtClean="0">
                <a:effectLst/>
                <a:latin typeface="+mn-ea"/>
              </a:rPr>
              <a:t>语法格式为：</a:t>
            </a:r>
          </a:p>
          <a:p>
            <a:pPr marL="0" indent="0">
              <a:buNone/>
            </a:pPr>
            <a:r>
              <a:rPr lang="en-US" altLang="zh-CN" dirty="0" smtClean="0">
                <a:effectLst/>
                <a:latin typeface="+mn-ea"/>
              </a:rPr>
              <a:t> </a:t>
            </a:r>
            <a:r>
              <a:rPr lang="en-US" altLang="zh-CN" b="1" dirty="0" err="1" smtClean="0">
                <a:effectLst/>
                <a:latin typeface="+mn-ea"/>
              </a:rPr>
              <a:t>transform:none|transform-functions</a:t>
            </a:r>
            <a:r>
              <a:rPr lang="en-US" altLang="zh-CN" b="1" dirty="0" smtClean="0">
                <a:effectLst/>
                <a:latin typeface="+mn-ea"/>
              </a:rPr>
              <a:t>(</a:t>
            </a:r>
            <a:r>
              <a:rPr lang="zh-CN" altLang="zh-CN" b="1" dirty="0" smtClean="0">
                <a:effectLst/>
                <a:latin typeface="+mn-ea"/>
              </a:rPr>
              <a:t>变形方法</a:t>
            </a:r>
            <a:r>
              <a:rPr lang="en-US" altLang="zh-CN" b="1" dirty="0" smtClean="0">
                <a:effectLst/>
                <a:latin typeface="+mn-ea"/>
              </a:rPr>
              <a:t>)</a:t>
            </a:r>
            <a:endParaRPr lang="en-US" altLang="zh-CN" dirty="0" smtClean="0">
              <a:effectLst/>
              <a:latin typeface="+mn-ea"/>
            </a:endParaRPr>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231" y="1988840"/>
            <a:ext cx="821055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Tree>
    <p:extLst>
      <p:ext uri="{BB962C8B-B14F-4D97-AF65-F5344CB8AC3E}">
        <p14:creationId xmlns:p14="http://schemas.microsoft.com/office/powerpoint/2010/main" val="3423917634"/>
      </p:ext>
    </p:extLst>
  </p:cSld>
  <p:clrMapOvr>
    <a:masterClrMapping/>
  </p:clrMapOvr>
  <p:transition>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2" y="228600"/>
            <a:ext cx="8882634" cy="458788"/>
          </a:xfrm>
        </p:spPr>
        <p:txBody>
          <a:bodyPr/>
          <a:lstStyle/>
          <a:p>
            <a:pPr>
              <a:defRPr/>
            </a:pPr>
            <a:r>
              <a:rPr kumimoji="1" lang="en-US" altLang="zh-CN" dirty="0">
                <a:latin typeface="+mj-ea"/>
              </a:rPr>
              <a:t>5.3.1 </a:t>
            </a:r>
            <a:r>
              <a:rPr kumimoji="1" lang="zh-CN" altLang="en-US" dirty="0">
                <a:latin typeface="+mj-ea"/>
              </a:rPr>
              <a:t>变形（</a:t>
            </a:r>
            <a:r>
              <a:rPr kumimoji="1" lang="en-US" altLang="zh-CN" dirty="0">
                <a:latin typeface="+mj-ea"/>
              </a:rPr>
              <a:t>transform</a:t>
            </a:r>
            <a:r>
              <a:rPr kumimoji="1" lang="zh-CN" altLang="en-US" dirty="0" smtClean="0">
                <a:latin typeface="+mj-ea"/>
              </a:rPr>
              <a:t>）</a:t>
            </a:r>
            <a:endParaRPr lang="zh-CN" altLang="en-US" dirty="0" smtClean="0">
              <a:latin typeface="+mj-ea"/>
            </a:endParaRPr>
          </a:p>
        </p:txBody>
      </p:sp>
      <p:sp>
        <p:nvSpPr>
          <p:cNvPr id="33797" name="Rectangle 5"/>
          <p:cNvSpPr>
            <a:spLocks noGrp="1" noChangeArrowheads="1"/>
          </p:cNvSpPr>
          <p:nvPr>
            <p:ph type="body" idx="1"/>
          </p:nvPr>
        </p:nvSpPr>
        <p:spPr>
          <a:xfrm>
            <a:off x="1417862" y="765175"/>
            <a:ext cx="9252519" cy="3671937"/>
          </a:xfrm>
        </p:spPr>
        <p:txBody>
          <a:bodyPr/>
          <a:lstStyle/>
          <a:p>
            <a:pPr marL="0" indent="0">
              <a:buNone/>
            </a:pPr>
            <a:r>
              <a:rPr lang="fr-FR" altLang="zh-CN" b="1" dirty="0" smtClean="0">
                <a:effectLst/>
                <a:latin typeface="+mn-ea"/>
              </a:rPr>
              <a:t>1. </a:t>
            </a:r>
            <a:r>
              <a:rPr lang="zh-CN" altLang="zh-CN" b="1" dirty="0" smtClean="0">
                <a:effectLst/>
                <a:latin typeface="+mn-ea"/>
              </a:rPr>
              <a:t>移动</a:t>
            </a:r>
            <a:r>
              <a:rPr lang="fr-FR" altLang="zh-CN" b="1" dirty="0" smtClean="0">
                <a:effectLst/>
                <a:latin typeface="+mn-ea"/>
              </a:rPr>
              <a:t>translate()</a:t>
            </a:r>
            <a:endParaRPr lang="zh-CN" altLang="zh-CN" b="1" dirty="0" smtClean="0">
              <a:effectLst/>
              <a:latin typeface="+mn-ea"/>
            </a:endParaRPr>
          </a:p>
          <a:p>
            <a:pPr marL="0" indent="0">
              <a:buNone/>
            </a:pPr>
            <a:r>
              <a:rPr lang="en-US" altLang="zh-CN" dirty="0" smtClean="0">
                <a:effectLst/>
                <a:latin typeface="+mn-ea"/>
              </a:rPr>
              <a:t>CSS3 transform</a:t>
            </a:r>
            <a:r>
              <a:rPr lang="zh-CN" altLang="zh-CN" dirty="0" smtClean="0">
                <a:effectLst/>
                <a:latin typeface="+mn-ea"/>
              </a:rPr>
              <a:t>属性的</a:t>
            </a:r>
            <a:r>
              <a:rPr lang="en-US" altLang="zh-CN" dirty="0" smtClean="0">
                <a:effectLst/>
                <a:latin typeface="+mn-ea"/>
              </a:rPr>
              <a:t>translate()</a:t>
            </a:r>
            <a:r>
              <a:rPr lang="zh-CN" altLang="zh-CN" dirty="0" smtClean="0">
                <a:effectLst/>
                <a:latin typeface="+mn-ea"/>
              </a:rPr>
              <a:t>方法可用于在页面上平移元素，包括水平方向与垂直方向均可指定偏移量。其语法格式如下。</a:t>
            </a:r>
          </a:p>
          <a:p>
            <a:pPr marL="0" indent="0">
              <a:buNone/>
            </a:pPr>
            <a:r>
              <a:rPr lang="en-US" altLang="zh-CN" dirty="0" smtClean="0">
                <a:effectLst/>
                <a:latin typeface="+mn-ea"/>
              </a:rPr>
              <a:t> </a:t>
            </a:r>
            <a:r>
              <a:rPr lang="en-US" altLang="zh-CN" b="1" dirty="0" smtClean="0">
                <a:effectLst/>
                <a:latin typeface="+mn-ea"/>
              </a:rPr>
              <a:t>transform: translate(x [, y]);</a:t>
            </a: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dirty="0" smtClean="0">
              <a:effectLst/>
              <a:latin typeface="+mn-ea"/>
            </a:endParaRPr>
          </a:p>
          <a:p>
            <a:pPr marL="0" indent="0">
              <a:buNone/>
            </a:pPr>
            <a:r>
              <a:rPr lang="zh-CN" altLang="zh-CN" dirty="0" smtClean="0">
                <a:effectLst/>
                <a:latin typeface="+mn-ea"/>
              </a:rPr>
              <a:t>上述代码表示段落元素</a:t>
            </a:r>
            <a:r>
              <a:rPr lang="en-US" altLang="zh-CN" dirty="0" smtClean="0">
                <a:effectLst/>
                <a:latin typeface="+mn-ea"/>
              </a:rPr>
              <a:t>&lt;p&gt;</a:t>
            </a:r>
            <a:r>
              <a:rPr lang="zh-CN" altLang="zh-CN" dirty="0" smtClean="0">
                <a:effectLst/>
                <a:latin typeface="+mn-ea"/>
              </a:rPr>
              <a:t>从初始位置往右移动</a:t>
            </a:r>
            <a:r>
              <a:rPr lang="en-US" altLang="zh-CN" dirty="0" smtClean="0">
                <a:effectLst/>
                <a:latin typeface="+mn-ea"/>
              </a:rPr>
              <a:t>10</a:t>
            </a:r>
            <a:r>
              <a:rPr lang="zh-CN" altLang="zh-CN" dirty="0" smtClean="0">
                <a:effectLst/>
                <a:latin typeface="+mn-ea"/>
              </a:rPr>
              <a:t>像素、往下移动</a:t>
            </a:r>
            <a:r>
              <a:rPr lang="en-US" altLang="zh-CN" dirty="0" smtClean="0">
                <a:effectLst/>
                <a:latin typeface="+mn-ea"/>
              </a:rPr>
              <a:t>20</a:t>
            </a:r>
            <a:r>
              <a:rPr lang="zh-CN" altLang="zh-CN" dirty="0" smtClean="0">
                <a:effectLst/>
                <a:latin typeface="+mn-ea"/>
              </a:rPr>
              <a:t>像素。</a:t>
            </a:r>
          </a:p>
          <a:p>
            <a:pPr marL="0" indent="0">
              <a:buNone/>
            </a:pPr>
            <a:r>
              <a:rPr lang="zh-CN" altLang="zh-CN" dirty="0" smtClean="0">
                <a:effectLst/>
                <a:latin typeface="+mn-ea"/>
              </a:rPr>
              <a:t>也可以单独使用</a:t>
            </a:r>
            <a:r>
              <a:rPr lang="en-US" altLang="zh-CN" dirty="0" err="1" smtClean="0">
                <a:effectLst/>
                <a:latin typeface="+mn-ea"/>
              </a:rPr>
              <a:t>translateX</a:t>
            </a:r>
            <a:r>
              <a:rPr lang="en-US" altLang="zh-CN" dirty="0" smtClean="0">
                <a:effectLst/>
                <a:latin typeface="+mn-ea"/>
              </a:rPr>
              <a:t>()</a:t>
            </a:r>
            <a:r>
              <a:rPr lang="zh-CN" altLang="zh-CN" dirty="0" smtClean="0">
                <a:effectLst/>
                <a:latin typeface="+mn-ea"/>
              </a:rPr>
              <a:t>或</a:t>
            </a:r>
            <a:r>
              <a:rPr lang="en-US" altLang="zh-CN" dirty="0" err="1" smtClean="0">
                <a:effectLst/>
                <a:latin typeface="+mn-ea"/>
              </a:rPr>
              <a:t>translateY</a:t>
            </a:r>
            <a:r>
              <a:rPr lang="en-US" altLang="zh-CN" dirty="0" smtClean="0">
                <a:effectLst/>
                <a:latin typeface="+mn-ea"/>
              </a:rPr>
              <a:t>()</a:t>
            </a:r>
            <a:r>
              <a:rPr lang="zh-CN" altLang="zh-CN" dirty="0" smtClean="0">
                <a:effectLst/>
                <a:latin typeface="+mn-ea"/>
              </a:rPr>
              <a:t>方法指定水平或垂直其中一个方向上的移动距离。</a:t>
            </a:r>
          </a:p>
          <a:p>
            <a:pPr marL="0" indent="0">
              <a:buNone/>
            </a:pPr>
            <a:endParaRPr lang="zh-CN"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p:txBody>
      </p:sp>
      <p:sp>
        <p:nvSpPr>
          <p:cNvPr id="35844" name="AutoShape 5"/>
          <p:cNvSpPr>
            <a:spLocks noChangeArrowheads="1"/>
          </p:cNvSpPr>
          <p:nvPr/>
        </p:nvSpPr>
        <p:spPr bwMode="gray">
          <a:xfrm>
            <a:off x="2497981" y="2370404"/>
            <a:ext cx="5327650" cy="6492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  transform: translate(10px, 20px);}</a:t>
            </a:r>
          </a:p>
        </p:txBody>
      </p:sp>
      <p:sp>
        <p:nvSpPr>
          <p:cNvPr id="35845" name="AutoShape 5"/>
          <p:cNvSpPr>
            <a:spLocks noChangeArrowheads="1"/>
          </p:cNvSpPr>
          <p:nvPr/>
        </p:nvSpPr>
        <p:spPr bwMode="gray">
          <a:xfrm>
            <a:off x="2533319" y="4624920"/>
            <a:ext cx="5437270"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 transform: translateX(10px);}</a:t>
            </a:r>
          </a:p>
        </p:txBody>
      </p:sp>
    </p:spTree>
    <p:extLst>
      <p:ext uri="{BB962C8B-B14F-4D97-AF65-F5344CB8AC3E}">
        <p14:creationId xmlns:p14="http://schemas.microsoft.com/office/powerpoint/2010/main" val="1511692843"/>
      </p:ext>
    </p:extLst>
  </p:cSld>
  <p:clrMapOvr>
    <a:masterClrMapping/>
  </p:clrMapOvr>
  <p:transition>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89870" y="228600"/>
            <a:ext cx="8810626" cy="4587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kumimoji="1" lang="en-US" altLang="zh-CN" dirty="0">
                <a:latin typeface="+mj-ea"/>
              </a:rPr>
              <a:t>5.3.1 </a:t>
            </a:r>
            <a:r>
              <a:rPr kumimoji="1" lang="zh-CN" altLang="en-US" dirty="0">
                <a:latin typeface="+mj-ea"/>
              </a:rPr>
              <a:t>变形（</a:t>
            </a:r>
            <a:r>
              <a:rPr kumimoji="1" lang="en-US" altLang="zh-CN" dirty="0">
                <a:latin typeface="+mj-ea"/>
              </a:rPr>
              <a:t>transform</a:t>
            </a:r>
            <a:r>
              <a:rPr kumimoji="1" lang="zh-CN" altLang="en-US" dirty="0">
                <a:latin typeface="+mj-ea"/>
              </a:rPr>
              <a:t>）</a:t>
            </a:r>
          </a:p>
        </p:txBody>
      </p:sp>
      <p:sp>
        <p:nvSpPr>
          <p:cNvPr id="33797" name="Rectangle 5"/>
          <p:cNvSpPr>
            <a:spLocks noGrp="1" noChangeArrowheads="1"/>
          </p:cNvSpPr>
          <p:nvPr>
            <p:ph type="body" idx="1"/>
          </p:nvPr>
        </p:nvSpPr>
        <p:spPr>
          <a:xfrm>
            <a:off x="1417861" y="765176"/>
            <a:ext cx="9252520" cy="6149975"/>
          </a:xfrm>
        </p:spPr>
        <p:txBody>
          <a:bodyPr/>
          <a:lstStyle/>
          <a:p>
            <a:pPr marL="0" indent="0">
              <a:buNone/>
            </a:pPr>
            <a:r>
              <a:rPr lang="fr-FR" altLang="zh-CN" b="1" dirty="0" smtClean="0">
                <a:effectLst/>
                <a:latin typeface="+mn-ea"/>
              </a:rPr>
              <a:t>2. </a:t>
            </a:r>
            <a:r>
              <a:rPr lang="zh-CN" altLang="zh-CN" b="1" dirty="0" smtClean="0">
                <a:effectLst/>
                <a:latin typeface="+mn-ea"/>
              </a:rPr>
              <a:t>缩放</a:t>
            </a:r>
            <a:r>
              <a:rPr lang="fr-FR" altLang="zh-CN" b="1" dirty="0" smtClean="0">
                <a:effectLst/>
                <a:latin typeface="+mn-ea"/>
              </a:rPr>
              <a:t>scale()</a:t>
            </a:r>
            <a:endParaRPr lang="zh-CN" altLang="zh-CN" b="1" dirty="0" smtClean="0">
              <a:effectLst/>
              <a:latin typeface="+mn-ea"/>
            </a:endParaRPr>
          </a:p>
          <a:p>
            <a:pPr marL="0" indent="0">
              <a:buNone/>
            </a:pPr>
            <a:r>
              <a:rPr lang="en-US" altLang="zh-CN" dirty="0" smtClean="0">
                <a:effectLst/>
                <a:latin typeface="+mn-ea"/>
              </a:rPr>
              <a:t>CSS3 transform</a:t>
            </a:r>
            <a:r>
              <a:rPr lang="zh-CN" altLang="zh-CN" dirty="0" smtClean="0">
                <a:effectLst/>
                <a:latin typeface="+mn-ea"/>
              </a:rPr>
              <a:t>属性的</a:t>
            </a:r>
            <a:r>
              <a:rPr lang="en-US" altLang="zh-CN" dirty="0" smtClean="0">
                <a:effectLst/>
                <a:latin typeface="+mn-ea"/>
              </a:rPr>
              <a:t>scale()</a:t>
            </a:r>
            <a:r>
              <a:rPr lang="zh-CN" altLang="zh-CN" dirty="0" smtClean="0">
                <a:effectLst/>
                <a:latin typeface="+mn-ea"/>
              </a:rPr>
              <a:t>方法可用于在页面上放大或缩小元素。其语法格式如下。</a:t>
            </a:r>
            <a:r>
              <a:rPr lang="en-US" altLang="zh-CN" dirty="0" smtClean="0">
                <a:effectLst/>
                <a:latin typeface="+mn-ea"/>
              </a:rPr>
              <a:t> </a:t>
            </a:r>
            <a:endParaRPr lang="zh-CN" altLang="zh-CN" dirty="0" smtClean="0">
              <a:effectLst/>
              <a:latin typeface="+mn-ea"/>
            </a:endParaRPr>
          </a:p>
          <a:p>
            <a:pPr marL="0" indent="0">
              <a:buNone/>
            </a:pPr>
            <a:r>
              <a:rPr lang="en-US" altLang="zh-CN" b="1" dirty="0" smtClean="0">
                <a:effectLst/>
                <a:latin typeface="+mn-ea"/>
              </a:rPr>
              <a:t>transform: scale(x [, y]);</a:t>
            </a:r>
            <a:endParaRPr lang="zh-CN"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a:p>
            <a:pPr marL="0" indent="0">
              <a:buNone/>
            </a:pPr>
            <a:r>
              <a:rPr lang="zh-CN" altLang="zh-CN" dirty="0" smtClean="0">
                <a:effectLst/>
                <a:latin typeface="+mn-ea"/>
              </a:rPr>
              <a:t>上述代码表示段落元素</a:t>
            </a:r>
            <a:r>
              <a:rPr lang="en-US" altLang="zh-CN" dirty="0" smtClean="0">
                <a:effectLst/>
                <a:latin typeface="+mn-ea"/>
              </a:rPr>
              <a:t>&lt;p&gt;</a:t>
            </a:r>
            <a:r>
              <a:rPr lang="zh-CN" altLang="zh-CN" dirty="0" smtClean="0">
                <a:effectLst/>
                <a:latin typeface="+mn-ea"/>
              </a:rPr>
              <a:t>宽度放大为原始</a:t>
            </a:r>
            <a:endParaRPr lang="en-US" altLang="zh-CN" dirty="0" smtClean="0">
              <a:effectLst/>
              <a:latin typeface="+mn-ea"/>
            </a:endParaRPr>
          </a:p>
          <a:p>
            <a:pPr marL="0" indent="0">
              <a:buNone/>
            </a:pPr>
            <a:r>
              <a:rPr lang="zh-CN" altLang="zh-CN" dirty="0" smtClean="0">
                <a:effectLst/>
                <a:latin typeface="+mn-ea"/>
              </a:rPr>
              <a:t>尺寸的</a:t>
            </a:r>
            <a:r>
              <a:rPr lang="en-US" altLang="zh-CN" dirty="0" smtClean="0">
                <a:effectLst/>
                <a:latin typeface="+mn-ea"/>
              </a:rPr>
              <a:t>2</a:t>
            </a:r>
            <a:r>
              <a:rPr lang="zh-CN" altLang="zh-CN" dirty="0" smtClean="0">
                <a:effectLst/>
                <a:latin typeface="+mn-ea"/>
              </a:rPr>
              <a:t>倍，高度放大为原先的</a:t>
            </a:r>
            <a:r>
              <a:rPr lang="en-US" altLang="zh-CN" dirty="0" smtClean="0">
                <a:effectLst/>
                <a:latin typeface="+mn-ea"/>
              </a:rPr>
              <a:t>3</a:t>
            </a:r>
            <a:r>
              <a:rPr lang="zh-CN" altLang="zh-CN" dirty="0" smtClean="0">
                <a:effectLst/>
                <a:latin typeface="+mn-ea"/>
              </a:rPr>
              <a:t>倍。</a:t>
            </a:r>
          </a:p>
          <a:p>
            <a:pPr marL="0" indent="0">
              <a:buNone/>
            </a:pPr>
            <a:r>
              <a:rPr lang="zh-CN" altLang="zh-CN" dirty="0" smtClean="0">
                <a:effectLst/>
                <a:latin typeface="+mn-ea"/>
              </a:rPr>
              <a:t>也可以单独使用</a:t>
            </a:r>
            <a:r>
              <a:rPr lang="en-US" altLang="zh-CN" dirty="0" err="1" smtClean="0">
                <a:effectLst/>
                <a:latin typeface="+mn-ea"/>
              </a:rPr>
              <a:t>scaleX</a:t>
            </a:r>
            <a:r>
              <a:rPr lang="en-US" altLang="zh-CN" dirty="0" smtClean="0">
                <a:effectLst/>
                <a:latin typeface="+mn-ea"/>
              </a:rPr>
              <a:t>()</a:t>
            </a:r>
            <a:r>
              <a:rPr lang="zh-CN" altLang="zh-CN" dirty="0" smtClean="0">
                <a:effectLst/>
                <a:latin typeface="+mn-ea"/>
              </a:rPr>
              <a:t>或</a:t>
            </a:r>
            <a:r>
              <a:rPr lang="en-US" altLang="zh-CN" dirty="0" err="1" smtClean="0">
                <a:effectLst/>
                <a:latin typeface="+mn-ea"/>
              </a:rPr>
              <a:t>scaleY</a:t>
            </a:r>
            <a:r>
              <a:rPr lang="en-US" altLang="zh-CN" dirty="0" smtClean="0">
                <a:effectLst/>
                <a:latin typeface="+mn-ea"/>
              </a:rPr>
              <a:t>()</a:t>
            </a:r>
            <a:r>
              <a:rPr lang="zh-CN" altLang="zh-CN" dirty="0" smtClean="0">
                <a:effectLst/>
                <a:latin typeface="+mn-ea"/>
              </a:rPr>
              <a:t>方法指定</a:t>
            </a:r>
            <a:endParaRPr lang="en-US" altLang="zh-CN" dirty="0" smtClean="0">
              <a:effectLst/>
              <a:latin typeface="+mn-ea"/>
            </a:endParaRPr>
          </a:p>
          <a:p>
            <a:pPr marL="0" indent="0">
              <a:buNone/>
            </a:pPr>
            <a:r>
              <a:rPr lang="zh-CN" altLang="zh-CN" dirty="0" smtClean="0">
                <a:effectLst/>
                <a:latin typeface="+mn-ea"/>
              </a:rPr>
              <a:t>水平或垂直其中一个方向上的缩放倍数。</a:t>
            </a:r>
          </a:p>
          <a:p>
            <a:pPr marL="0" indent="0">
              <a:buNone/>
            </a:pPr>
            <a:endParaRPr lang="zh-CN" altLang="zh-CN" dirty="0" smtClean="0">
              <a:effectLst/>
              <a:latin typeface="+mn-ea"/>
            </a:endParaRPr>
          </a:p>
          <a:p>
            <a:pPr marL="0" indent="0">
              <a:buNone/>
            </a:pPr>
            <a:endParaRPr lang="en-US" altLang="zh-CN" dirty="0" smtClean="0">
              <a:effectLst/>
              <a:latin typeface="+mn-ea"/>
            </a:endParaRPr>
          </a:p>
          <a:p>
            <a:pPr marL="0" indent="0">
              <a:buNone/>
            </a:pPr>
            <a:endParaRPr lang="en-US" altLang="zh-CN" dirty="0" smtClean="0">
              <a:effectLst/>
              <a:latin typeface="+mn-ea"/>
            </a:endParaRPr>
          </a:p>
        </p:txBody>
      </p:sp>
      <p:sp>
        <p:nvSpPr>
          <p:cNvPr id="36868" name="AutoShape 5"/>
          <p:cNvSpPr>
            <a:spLocks noChangeArrowheads="1"/>
          </p:cNvSpPr>
          <p:nvPr/>
        </p:nvSpPr>
        <p:spPr bwMode="gray">
          <a:xfrm>
            <a:off x="2489994" y="2203452"/>
            <a:ext cx="4537075" cy="6492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 transform: scale(2,3); }</a:t>
            </a:r>
          </a:p>
        </p:txBody>
      </p:sp>
      <p:sp>
        <p:nvSpPr>
          <p:cNvPr id="36869" name="AutoShape 5"/>
          <p:cNvSpPr>
            <a:spLocks noChangeArrowheads="1"/>
          </p:cNvSpPr>
          <p:nvPr/>
        </p:nvSpPr>
        <p:spPr bwMode="gray">
          <a:xfrm>
            <a:off x="2489994" y="4650549"/>
            <a:ext cx="4537075"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p{transform: scaleX(2);}</a:t>
            </a:r>
          </a:p>
        </p:txBody>
      </p:sp>
      <p:pic>
        <p:nvPicPr>
          <p:cNvPr id="368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594" y="1988840"/>
            <a:ext cx="2747963"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39776"/>
      </p:ext>
    </p:extLst>
  </p:cSld>
  <p:clrMapOvr>
    <a:masterClrMapping/>
  </p:clrMapOvr>
  <p:transition>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4" y="228600"/>
            <a:ext cx="8954642" cy="458788"/>
          </a:xfrm>
        </p:spPr>
        <p:txBody>
          <a:bodyPr/>
          <a:lstStyle/>
          <a:p>
            <a:pPr>
              <a:defRPr/>
            </a:pPr>
            <a:r>
              <a:rPr kumimoji="1" lang="en-US" altLang="zh-CN" dirty="0">
                <a:latin typeface="+mj-ea"/>
              </a:rPr>
              <a:t>5.3.1 </a:t>
            </a:r>
            <a:r>
              <a:rPr kumimoji="1" lang="zh-CN" altLang="en-US" dirty="0">
                <a:latin typeface="+mj-ea"/>
              </a:rPr>
              <a:t>变形（</a:t>
            </a:r>
            <a:r>
              <a:rPr kumimoji="1" lang="en-US" altLang="zh-CN" dirty="0">
                <a:latin typeface="+mj-ea"/>
              </a:rPr>
              <a:t>transform</a:t>
            </a:r>
            <a:r>
              <a:rPr kumimoji="1" lang="zh-CN" altLang="en-US" dirty="0" smtClean="0">
                <a:latin typeface="+mj-ea"/>
              </a:rPr>
              <a:t>）</a:t>
            </a:r>
            <a:endParaRPr lang="zh-CN" altLang="en-US" dirty="0" smtClean="0">
              <a:latin typeface="+mj-ea"/>
            </a:endParaRPr>
          </a:p>
        </p:txBody>
      </p:sp>
      <p:sp>
        <p:nvSpPr>
          <p:cNvPr id="33797" name="Rectangle 5"/>
          <p:cNvSpPr>
            <a:spLocks noGrp="1" noChangeArrowheads="1"/>
          </p:cNvSpPr>
          <p:nvPr>
            <p:ph type="body" idx="1"/>
          </p:nvPr>
        </p:nvSpPr>
        <p:spPr>
          <a:xfrm>
            <a:off x="1273845" y="765176"/>
            <a:ext cx="9396536" cy="4672013"/>
          </a:xfrm>
        </p:spPr>
        <p:txBody>
          <a:bodyPr/>
          <a:lstStyle/>
          <a:p>
            <a:pPr marL="0" indent="0">
              <a:buNone/>
            </a:pPr>
            <a:r>
              <a:rPr lang="fr-FR" altLang="zh-CN" b="1" dirty="0" smtClean="0">
                <a:effectLst/>
                <a:latin typeface="+mn-ea"/>
              </a:rPr>
              <a:t>3.  </a:t>
            </a:r>
            <a:r>
              <a:rPr lang="zh-CN" altLang="zh-CN" b="1" dirty="0" smtClean="0">
                <a:effectLst/>
                <a:latin typeface="+mn-ea"/>
              </a:rPr>
              <a:t>旋转</a:t>
            </a:r>
            <a:r>
              <a:rPr lang="fr-FR" altLang="zh-CN" b="1" dirty="0" smtClean="0">
                <a:effectLst/>
                <a:latin typeface="+mn-ea"/>
              </a:rPr>
              <a:t>rotate()</a:t>
            </a:r>
            <a:endParaRPr lang="zh-CN" altLang="zh-CN" b="1" dirty="0" smtClean="0">
              <a:effectLst/>
              <a:latin typeface="+mn-ea"/>
            </a:endParaRPr>
          </a:p>
          <a:p>
            <a:pPr marL="0" indent="0">
              <a:buNone/>
            </a:pPr>
            <a:r>
              <a:rPr lang="en-US" altLang="zh-CN" dirty="0" smtClean="0">
                <a:effectLst/>
                <a:latin typeface="+mn-ea"/>
              </a:rPr>
              <a:t>CSS3 transform</a:t>
            </a:r>
            <a:r>
              <a:rPr lang="zh-CN" altLang="zh-CN" dirty="0" smtClean="0">
                <a:effectLst/>
                <a:latin typeface="+mn-ea"/>
              </a:rPr>
              <a:t>属性的</a:t>
            </a:r>
            <a:r>
              <a:rPr lang="en-US" altLang="zh-CN" dirty="0" smtClean="0">
                <a:effectLst/>
                <a:latin typeface="+mn-ea"/>
              </a:rPr>
              <a:t>rotate()</a:t>
            </a:r>
            <a:r>
              <a:rPr lang="zh-CN" altLang="zh-CN" dirty="0" smtClean="0">
                <a:effectLst/>
                <a:latin typeface="+mn-ea"/>
              </a:rPr>
              <a:t>方法可用于在页面上旋转元素。其语法格式如下。</a:t>
            </a:r>
          </a:p>
          <a:p>
            <a:pPr marL="0" indent="0">
              <a:buNone/>
            </a:pPr>
            <a:r>
              <a:rPr lang="en-US" altLang="zh-CN" dirty="0" smtClean="0">
                <a:effectLst/>
                <a:latin typeface="+mn-ea"/>
              </a:rPr>
              <a:t> </a:t>
            </a:r>
            <a:r>
              <a:rPr lang="en-US" altLang="zh-CN" b="1" dirty="0" smtClean="0">
                <a:effectLst/>
                <a:latin typeface="+mn-ea"/>
              </a:rPr>
              <a:t>transform: rotate (&lt;angle&gt;);</a:t>
            </a:r>
            <a:endParaRPr lang="zh-CN" altLang="zh-CN" dirty="0" smtClean="0">
              <a:effectLst/>
              <a:latin typeface="+mn-ea"/>
            </a:endParaRPr>
          </a:p>
          <a:p>
            <a:pPr marL="0" indent="0">
              <a:buNone/>
            </a:pPr>
            <a:r>
              <a:rPr lang="zh-CN" altLang="zh-CN" dirty="0" smtClean="0">
                <a:effectLst/>
                <a:latin typeface="+mn-ea"/>
              </a:rPr>
              <a:t>参数</a:t>
            </a:r>
            <a:r>
              <a:rPr lang="en-US" altLang="zh-CN" dirty="0" smtClean="0">
                <a:effectLst/>
                <a:latin typeface="+mn-ea"/>
              </a:rPr>
              <a:t>&lt;angle&gt;</a:t>
            </a:r>
            <a:r>
              <a:rPr lang="zh-CN" altLang="zh-CN" dirty="0" smtClean="0">
                <a:effectLst/>
                <a:latin typeface="+mn-ea"/>
              </a:rPr>
              <a:t>表示元素顺时针旋转指定的角度，属性值为</a:t>
            </a:r>
            <a:r>
              <a:rPr lang="en-US" altLang="zh-CN" dirty="0" smtClean="0">
                <a:effectLst/>
                <a:latin typeface="+mn-ea"/>
              </a:rPr>
              <a:t>CSS3</a:t>
            </a:r>
            <a:r>
              <a:rPr lang="zh-CN" altLang="zh-CN" dirty="0" smtClean="0">
                <a:effectLst/>
                <a:latin typeface="+mn-ea"/>
              </a:rPr>
              <a:t>角度值，有</a:t>
            </a:r>
            <a:r>
              <a:rPr lang="en-US" altLang="zh-CN" dirty="0" err="1" smtClean="0">
                <a:effectLst/>
                <a:latin typeface="+mn-ea"/>
              </a:rPr>
              <a:t>deg</a:t>
            </a:r>
            <a:r>
              <a:rPr lang="zh-CN" altLang="zh-CN" dirty="0" smtClean="0">
                <a:effectLst/>
                <a:latin typeface="+mn-ea"/>
              </a:rPr>
              <a:t>（角度）、</a:t>
            </a:r>
            <a:r>
              <a:rPr lang="en-US" altLang="zh-CN" dirty="0" smtClean="0">
                <a:effectLst/>
                <a:latin typeface="+mn-ea"/>
              </a:rPr>
              <a:t>turn</a:t>
            </a:r>
            <a:r>
              <a:rPr lang="zh-CN" altLang="zh-CN" dirty="0" smtClean="0">
                <a:effectLst/>
                <a:latin typeface="+mn-ea"/>
              </a:rPr>
              <a:t>（圈）、</a:t>
            </a:r>
            <a:r>
              <a:rPr lang="en-US" altLang="zh-CN" dirty="0" smtClean="0">
                <a:effectLst/>
                <a:latin typeface="+mn-ea"/>
              </a:rPr>
              <a:t>rad</a:t>
            </a:r>
            <a:r>
              <a:rPr lang="zh-CN" altLang="zh-CN" dirty="0" smtClean="0">
                <a:effectLst/>
                <a:latin typeface="+mn-ea"/>
              </a:rPr>
              <a:t>（弧度）、</a:t>
            </a:r>
            <a:r>
              <a:rPr lang="en-US" altLang="zh-CN" dirty="0" smtClean="0">
                <a:effectLst/>
                <a:latin typeface="+mn-ea"/>
              </a:rPr>
              <a:t>grad</a:t>
            </a:r>
            <a:r>
              <a:rPr lang="zh-CN" altLang="zh-CN" dirty="0" smtClean="0">
                <a:effectLst/>
                <a:latin typeface="+mn-ea"/>
              </a:rPr>
              <a:t>（梯度）四种单位。例如：</a:t>
            </a:r>
          </a:p>
        </p:txBody>
      </p:sp>
      <p:sp>
        <p:nvSpPr>
          <p:cNvPr id="37892" name="AutoShape 5"/>
          <p:cNvSpPr>
            <a:spLocks noChangeArrowheads="1"/>
          </p:cNvSpPr>
          <p:nvPr/>
        </p:nvSpPr>
        <p:spPr bwMode="gray">
          <a:xfrm>
            <a:off x="3290069" y="2632200"/>
            <a:ext cx="4537075" cy="6492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 transform: rotate(90deg); } </a:t>
            </a:r>
          </a:p>
        </p:txBody>
      </p:sp>
      <p:pic>
        <p:nvPicPr>
          <p:cNvPr id="3789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8141" y="3645024"/>
            <a:ext cx="3395662"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196353"/>
      </p:ext>
    </p:extLst>
  </p:cSld>
  <p:clrMapOvr>
    <a:masterClrMapping/>
  </p:clrMapOvr>
  <p:transition>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3" y="235331"/>
            <a:ext cx="8393113" cy="4573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latin typeface="+mj-ea"/>
              </a:rPr>
              <a:t>5.1  HTML5</a:t>
            </a:r>
            <a:r>
              <a:rPr lang="zh-CN" altLang="en-US" dirty="0">
                <a:latin typeface="+mj-ea"/>
              </a:rPr>
              <a:t>新增标签</a:t>
            </a:r>
          </a:p>
        </p:txBody>
      </p:sp>
      <p:sp>
        <p:nvSpPr>
          <p:cNvPr id="33797" name="Rectangle 5"/>
          <p:cNvSpPr>
            <a:spLocks noGrp="1" noChangeArrowheads="1"/>
          </p:cNvSpPr>
          <p:nvPr>
            <p:ph type="body" idx="1"/>
          </p:nvPr>
        </p:nvSpPr>
        <p:spPr>
          <a:xfrm>
            <a:off x="841797" y="818845"/>
            <a:ext cx="10873208" cy="5562483"/>
          </a:xfrm>
        </p:spPr>
        <p:txBody>
          <a:bodyPr/>
          <a:lstStyle/>
          <a:p>
            <a:pPr marL="0" indent="0">
              <a:buNone/>
              <a:defRPr/>
            </a:pPr>
            <a:r>
              <a:rPr kumimoji="1" lang="en-US" altLang="zh-CN" b="1" dirty="0" smtClean="0">
                <a:solidFill>
                  <a:schemeClr val="accent1"/>
                </a:solidFill>
                <a:latin typeface="+mn-ea"/>
              </a:rPr>
              <a:t>5.1.1  HTML5</a:t>
            </a:r>
            <a:r>
              <a:rPr kumimoji="1" lang="zh-CN" altLang="en-US" b="1" dirty="0" smtClean="0">
                <a:solidFill>
                  <a:schemeClr val="accent1"/>
                </a:solidFill>
                <a:latin typeface="+mn-ea"/>
              </a:rPr>
              <a:t>概述</a:t>
            </a:r>
            <a:endParaRPr kumimoji="1" lang="en-US" altLang="zh-CN" b="1" dirty="0" smtClean="0">
              <a:solidFill>
                <a:schemeClr val="accent1"/>
              </a:solidFill>
              <a:latin typeface="+mn-ea"/>
            </a:endParaRPr>
          </a:p>
          <a:p>
            <a:pPr marL="0" indent="0">
              <a:buNone/>
              <a:defRPr/>
            </a:pPr>
            <a:r>
              <a:rPr lang="en-US" altLang="zh-CN" dirty="0" smtClean="0">
                <a:effectLst/>
                <a:latin typeface="+mn-ea"/>
              </a:rPr>
              <a:t>HTML5</a:t>
            </a:r>
            <a:r>
              <a:rPr lang="zh-CN" altLang="zh-CN" dirty="0" smtClean="0">
                <a:effectLst/>
                <a:latin typeface="+mn-ea"/>
              </a:rPr>
              <a:t>的设计目的是为了在移动设备上支持多媒体。其新特性包括：</a:t>
            </a:r>
          </a:p>
          <a:p>
            <a:pPr marL="0" indent="0">
              <a:buNone/>
            </a:pPr>
            <a:r>
              <a:rPr lang="en-US" altLang="zh-CN" dirty="0"/>
              <a:t>(1).</a:t>
            </a:r>
            <a:r>
              <a:rPr lang="zh-CN" altLang="en-US" dirty="0">
                <a:solidFill>
                  <a:srgbClr val="0000FF"/>
                </a:solidFill>
              </a:rPr>
              <a:t>语义特性（</a:t>
            </a:r>
            <a:r>
              <a:rPr lang="en-US" altLang="zh-CN" dirty="0">
                <a:solidFill>
                  <a:srgbClr val="0000FF"/>
                </a:solidFill>
              </a:rPr>
              <a:t>Semantic</a:t>
            </a:r>
            <a:r>
              <a:rPr lang="zh-CN" altLang="en-US" dirty="0">
                <a:solidFill>
                  <a:srgbClr val="0000FF"/>
                </a:solidFill>
              </a:rPr>
              <a:t>）</a:t>
            </a:r>
            <a:r>
              <a:rPr lang="zh-CN" altLang="en-US" dirty="0"/>
              <a:t>。</a:t>
            </a:r>
            <a:r>
              <a:rPr lang="en-US" altLang="zh-CN" dirty="0"/>
              <a:t>HTML5</a:t>
            </a:r>
            <a:r>
              <a:rPr lang="zh-CN" altLang="en-US" dirty="0"/>
              <a:t>赋予网页更好的意义和结构。</a:t>
            </a:r>
          </a:p>
          <a:p>
            <a:pPr marL="0" indent="0">
              <a:buNone/>
            </a:pPr>
            <a:r>
              <a:rPr lang="en-US" altLang="zh-CN" dirty="0"/>
              <a:t>(2).</a:t>
            </a:r>
            <a:r>
              <a:rPr lang="zh-CN" altLang="en-US" dirty="0">
                <a:solidFill>
                  <a:srgbClr val="0000FF"/>
                </a:solidFill>
              </a:rPr>
              <a:t>离线与存储特性（</a:t>
            </a:r>
            <a:r>
              <a:rPr lang="en-US" altLang="zh-CN" dirty="0">
                <a:solidFill>
                  <a:srgbClr val="0000FF"/>
                </a:solidFill>
              </a:rPr>
              <a:t>Offline &amp; Storage</a:t>
            </a:r>
            <a:r>
              <a:rPr lang="zh-CN" altLang="en-US" dirty="0">
                <a:solidFill>
                  <a:srgbClr val="0000FF"/>
                </a:solidFill>
              </a:rPr>
              <a:t>）</a:t>
            </a:r>
            <a:r>
              <a:rPr lang="zh-CN" altLang="en-US" dirty="0"/>
              <a:t>。</a:t>
            </a:r>
            <a:r>
              <a:rPr lang="en-US" altLang="zh-CN" dirty="0"/>
              <a:t>HTML5</a:t>
            </a:r>
            <a:r>
              <a:rPr lang="zh-CN" altLang="en-US" dirty="0"/>
              <a:t>开发的网页</a:t>
            </a:r>
            <a:r>
              <a:rPr lang="en-US" altLang="zh-CN" dirty="0"/>
              <a:t>APP</a:t>
            </a:r>
            <a:r>
              <a:rPr lang="zh-CN" altLang="en-US" dirty="0"/>
              <a:t>，启动时间更短，联网速度更快。由于有</a:t>
            </a:r>
            <a:r>
              <a:rPr lang="en-US" altLang="zh-CN" dirty="0"/>
              <a:t>HTML5 APP Cache</a:t>
            </a:r>
            <a:r>
              <a:rPr lang="zh-CN" altLang="en-US" dirty="0"/>
              <a:t>、本地存储功能、</a:t>
            </a:r>
            <a:r>
              <a:rPr lang="en-US" altLang="zh-CN" dirty="0"/>
              <a:t>Indexed DB</a:t>
            </a:r>
            <a:r>
              <a:rPr lang="zh-CN" altLang="en-US" dirty="0"/>
              <a:t>和</a:t>
            </a:r>
            <a:r>
              <a:rPr lang="en-US" altLang="zh-CN" dirty="0"/>
              <a:t>File API</a:t>
            </a:r>
            <a:r>
              <a:rPr lang="zh-CN" altLang="en-US" dirty="0"/>
              <a:t>说明文档。</a:t>
            </a:r>
          </a:p>
          <a:p>
            <a:pPr marL="0" indent="0">
              <a:buNone/>
            </a:pPr>
            <a:r>
              <a:rPr lang="en-US" altLang="zh-CN" dirty="0"/>
              <a:t>(3).</a:t>
            </a:r>
            <a:r>
              <a:rPr lang="zh-CN" altLang="en-US" dirty="0">
                <a:solidFill>
                  <a:srgbClr val="0000FF"/>
                </a:solidFill>
              </a:rPr>
              <a:t>设备访问特性 </a:t>
            </a:r>
            <a:r>
              <a:rPr lang="en-US" altLang="zh-CN" dirty="0">
                <a:solidFill>
                  <a:srgbClr val="0000FF"/>
                </a:solidFill>
              </a:rPr>
              <a:t>(Device Access)</a:t>
            </a:r>
            <a:r>
              <a:rPr lang="zh-CN" altLang="en-US" dirty="0"/>
              <a:t>。</a:t>
            </a:r>
            <a:r>
              <a:rPr lang="en-US" altLang="zh-CN" dirty="0"/>
              <a:t>HTML5</a:t>
            </a:r>
            <a:r>
              <a:rPr lang="zh-CN" altLang="en-US" dirty="0"/>
              <a:t>提供了前所未有的数据与应用接入开放接口。使外部应用可以直接与浏览器内部的数据直接相连，例如视频影音可直接与麦克风及摄像头相联。</a:t>
            </a:r>
          </a:p>
          <a:p>
            <a:pPr marL="0" indent="0">
              <a:buNone/>
            </a:pPr>
            <a:r>
              <a:rPr lang="en-US" altLang="zh-CN" dirty="0"/>
              <a:t>(4). </a:t>
            </a:r>
            <a:r>
              <a:rPr lang="zh-CN" altLang="en-US" dirty="0">
                <a:solidFill>
                  <a:srgbClr val="0000FF"/>
                </a:solidFill>
              </a:rPr>
              <a:t>多媒体特性</a:t>
            </a:r>
            <a:r>
              <a:rPr lang="en-US" altLang="zh-CN" dirty="0">
                <a:solidFill>
                  <a:srgbClr val="0000FF"/>
                </a:solidFill>
              </a:rPr>
              <a:t>(Multimedia)</a:t>
            </a:r>
            <a:r>
              <a:rPr lang="zh-CN" altLang="en-US" dirty="0"/>
              <a:t>。 支持网页端的</a:t>
            </a:r>
            <a:r>
              <a:rPr lang="en-US" altLang="zh-CN" dirty="0"/>
              <a:t>Audio</a:t>
            </a:r>
            <a:r>
              <a:rPr lang="zh-CN" altLang="en-US" dirty="0"/>
              <a:t>、</a:t>
            </a:r>
            <a:r>
              <a:rPr lang="en-US" altLang="zh-CN" dirty="0"/>
              <a:t>Video</a:t>
            </a:r>
            <a:r>
              <a:rPr lang="zh-CN" altLang="en-US" dirty="0"/>
              <a:t>等多媒体功能，与网站自带的</a:t>
            </a:r>
            <a:r>
              <a:rPr lang="en-US" altLang="zh-CN" dirty="0"/>
              <a:t>APPS</a:t>
            </a:r>
            <a:r>
              <a:rPr lang="zh-CN" altLang="en-US" dirty="0"/>
              <a:t>、摄像头、影音功能相得益彰。</a:t>
            </a:r>
          </a:p>
          <a:p>
            <a:pPr marL="0" indent="0">
              <a:buNone/>
            </a:pPr>
            <a:r>
              <a:rPr lang="en-US" altLang="zh-CN" dirty="0"/>
              <a:t>(5). </a:t>
            </a:r>
            <a:r>
              <a:rPr lang="zh-CN" altLang="en-US" dirty="0">
                <a:solidFill>
                  <a:srgbClr val="0000FF"/>
                </a:solidFill>
              </a:rPr>
              <a:t>三维、图形与特效特性（</a:t>
            </a:r>
            <a:r>
              <a:rPr lang="en-US" altLang="zh-CN" dirty="0">
                <a:solidFill>
                  <a:srgbClr val="0000FF"/>
                </a:solidFill>
              </a:rPr>
              <a:t>3D</a:t>
            </a:r>
            <a:r>
              <a:rPr lang="zh-CN" altLang="en-US" dirty="0">
                <a:solidFill>
                  <a:srgbClr val="0000FF"/>
                </a:solidFill>
              </a:rPr>
              <a:t>、</a:t>
            </a:r>
            <a:r>
              <a:rPr lang="en-US" altLang="zh-CN" dirty="0">
                <a:solidFill>
                  <a:srgbClr val="0000FF"/>
                </a:solidFill>
              </a:rPr>
              <a:t>Graphics &amp; Effects</a:t>
            </a:r>
            <a:r>
              <a:rPr lang="zh-CN" altLang="en-US" dirty="0">
                <a:solidFill>
                  <a:srgbClr val="0000FF"/>
                </a:solidFill>
              </a:rPr>
              <a:t>）</a:t>
            </a:r>
            <a:r>
              <a:rPr lang="zh-CN" altLang="en-US" dirty="0"/>
              <a:t>。基于</a:t>
            </a:r>
            <a:r>
              <a:rPr lang="en-US" altLang="zh-CN" dirty="0"/>
              <a:t>SVG</a:t>
            </a:r>
            <a:r>
              <a:rPr lang="zh-CN" altLang="en-US" dirty="0"/>
              <a:t>、</a:t>
            </a:r>
            <a:r>
              <a:rPr lang="en-US" altLang="zh-CN" dirty="0"/>
              <a:t>Canvas</a:t>
            </a:r>
            <a:r>
              <a:rPr lang="zh-CN" altLang="en-US" dirty="0"/>
              <a:t>、</a:t>
            </a:r>
            <a:r>
              <a:rPr lang="en-US" altLang="zh-CN" dirty="0" err="1"/>
              <a:t>WebGL</a:t>
            </a:r>
            <a:r>
              <a:rPr lang="zh-CN" altLang="en-US" dirty="0"/>
              <a:t>及</a:t>
            </a:r>
            <a:r>
              <a:rPr lang="en-US" altLang="zh-CN" dirty="0"/>
              <a:t>CSS3</a:t>
            </a:r>
            <a:r>
              <a:rPr lang="zh-CN" altLang="en-US" dirty="0"/>
              <a:t>的</a:t>
            </a:r>
            <a:r>
              <a:rPr lang="en-US" altLang="zh-CN" dirty="0"/>
              <a:t>3D</a:t>
            </a:r>
            <a:r>
              <a:rPr lang="zh-CN" altLang="en-US" dirty="0"/>
              <a:t>功能，用户会惊叹于在浏览器中，所呈现的惊人视觉效果。</a:t>
            </a:r>
          </a:p>
          <a:p>
            <a:pPr marL="0" indent="0">
              <a:buNone/>
            </a:pPr>
            <a:r>
              <a:rPr lang="en-US" altLang="zh-CN" dirty="0"/>
              <a:t>(6). </a:t>
            </a:r>
            <a:r>
              <a:rPr lang="zh-CN" altLang="en-US" dirty="0">
                <a:solidFill>
                  <a:srgbClr val="0000FF"/>
                </a:solidFill>
              </a:rPr>
              <a:t>性能与集成特性（</a:t>
            </a:r>
            <a:r>
              <a:rPr lang="en-US" altLang="zh-CN" dirty="0">
                <a:solidFill>
                  <a:srgbClr val="0000FF"/>
                </a:solidFill>
              </a:rPr>
              <a:t>Performance &amp; Integration</a:t>
            </a:r>
            <a:r>
              <a:rPr lang="zh-CN" altLang="en-US" dirty="0">
                <a:solidFill>
                  <a:srgbClr val="0000FF"/>
                </a:solidFill>
              </a:rPr>
              <a:t>）</a:t>
            </a:r>
            <a:r>
              <a:rPr lang="zh-CN" altLang="en-US" dirty="0"/>
              <a:t>。 </a:t>
            </a:r>
            <a:r>
              <a:rPr lang="en-US" altLang="zh-CN" dirty="0"/>
              <a:t>HTML5</a:t>
            </a:r>
            <a:r>
              <a:rPr lang="zh-CN" altLang="en-US" dirty="0"/>
              <a:t>会通过</a:t>
            </a:r>
            <a:r>
              <a:rPr lang="en-US" altLang="zh-CN" dirty="0"/>
              <a:t>Web Workers</a:t>
            </a:r>
            <a:r>
              <a:rPr lang="zh-CN" altLang="en-US" dirty="0"/>
              <a:t>和</a:t>
            </a:r>
            <a:r>
              <a:rPr lang="en-US" altLang="zh-CN" dirty="0"/>
              <a:t>XMLHttpRequest2</a:t>
            </a:r>
            <a:r>
              <a:rPr lang="zh-CN" altLang="en-US" dirty="0"/>
              <a:t>等技术，帮助您的</a:t>
            </a:r>
            <a:r>
              <a:rPr lang="en-US" altLang="zh-CN" dirty="0"/>
              <a:t>Web</a:t>
            </a:r>
            <a:r>
              <a:rPr lang="zh-CN" altLang="en-US" dirty="0"/>
              <a:t>应用和网站在多样化的环境中更快速的工作。</a:t>
            </a:r>
          </a:p>
          <a:p>
            <a:pPr marL="0" indent="0">
              <a:buNone/>
            </a:pPr>
            <a:r>
              <a:rPr lang="en-US" altLang="zh-CN" dirty="0"/>
              <a:t>(7). </a:t>
            </a:r>
            <a:r>
              <a:rPr lang="zh-CN" altLang="en-US" dirty="0">
                <a:solidFill>
                  <a:srgbClr val="0000FF"/>
                </a:solidFill>
              </a:rPr>
              <a:t>连接特性（</a:t>
            </a:r>
            <a:r>
              <a:rPr lang="en-US" altLang="zh-CN" dirty="0">
                <a:solidFill>
                  <a:srgbClr val="0000FF"/>
                </a:solidFill>
              </a:rPr>
              <a:t>Connectivity</a:t>
            </a:r>
            <a:r>
              <a:rPr lang="zh-CN" altLang="en-US" dirty="0">
                <a:solidFill>
                  <a:srgbClr val="0000FF"/>
                </a:solidFill>
              </a:rPr>
              <a:t>）</a:t>
            </a:r>
            <a:r>
              <a:rPr lang="zh-CN" altLang="en-US" dirty="0"/>
              <a:t>。</a:t>
            </a:r>
            <a:r>
              <a:rPr lang="en-US" altLang="zh-CN" dirty="0"/>
              <a:t>HTML5</a:t>
            </a:r>
            <a:r>
              <a:rPr lang="zh-CN" altLang="en-US" dirty="0"/>
              <a:t>拥有更有效的服务器推送技术</a:t>
            </a:r>
            <a:r>
              <a:rPr lang="en-US" altLang="zh-CN" dirty="0"/>
              <a:t>(Server-Sent Event</a:t>
            </a:r>
            <a:r>
              <a:rPr lang="zh-CN" altLang="en-US" dirty="0"/>
              <a:t>和</a:t>
            </a:r>
            <a:r>
              <a:rPr lang="en-US" altLang="zh-CN" dirty="0" err="1"/>
              <a:t>WebSockets</a:t>
            </a:r>
            <a:r>
              <a:rPr lang="en-US" altLang="zh-CN" dirty="0"/>
              <a:t>)</a:t>
            </a:r>
            <a:r>
              <a:rPr lang="zh-CN" altLang="en-US" dirty="0"/>
              <a:t>，能够帮助我们实现服务器将数据“推送”到客户端的功能。</a:t>
            </a:r>
          </a:p>
          <a:p>
            <a:pPr marL="0" indent="0">
              <a:buNone/>
            </a:pPr>
            <a:r>
              <a:rPr lang="en-US" altLang="zh-CN" dirty="0"/>
              <a:t>(8). </a:t>
            </a:r>
            <a:r>
              <a:rPr lang="en-US" altLang="zh-CN" dirty="0">
                <a:solidFill>
                  <a:srgbClr val="0000FF"/>
                </a:solidFill>
              </a:rPr>
              <a:t>CSS3</a:t>
            </a:r>
            <a:r>
              <a:rPr lang="zh-CN" altLang="en-US" dirty="0">
                <a:solidFill>
                  <a:srgbClr val="0000FF"/>
                </a:solidFill>
              </a:rPr>
              <a:t>特性</a:t>
            </a:r>
            <a:r>
              <a:rPr lang="en-US" altLang="zh-CN" dirty="0">
                <a:solidFill>
                  <a:srgbClr val="0000FF"/>
                </a:solidFill>
              </a:rPr>
              <a:t>(CSS3)</a:t>
            </a:r>
            <a:r>
              <a:rPr lang="zh-CN" altLang="en-US" dirty="0"/>
              <a:t>。</a:t>
            </a:r>
            <a:r>
              <a:rPr lang="en-US" altLang="zh-CN" dirty="0"/>
              <a:t>CSS3</a:t>
            </a:r>
            <a:r>
              <a:rPr lang="zh-CN" altLang="en-US" dirty="0"/>
              <a:t>中提供了更多的风格和更强的效果。</a:t>
            </a:r>
          </a:p>
          <a:p>
            <a:pPr marL="0" indent="0">
              <a:buNone/>
              <a:defRPr/>
            </a:pPr>
            <a:endParaRPr lang="en-US" altLang="zh-CN" dirty="0" smtClean="0">
              <a:latin typeface="+mn-ea"/>
            </a:endParaRPr>
          </a:p>
        </p:txBody>
      </p:sp>
    </p:spTree>
    <p:extLst>
      <p:ext uri="{BB962C8B-B14F-4D97-AF65-F5344CB8AC3E}">
        <p14:creationId xmlns:p14="http://schemas.microsoft.com/office/powerpoint/2010/main" val="2326576586"/>
      </p:ext>
    </p:extLst>
  </p:cSld>
  <p:clrMapOvr>
    <a:masterClrMapping/>
  </p:clrMapOvr>
  <p:transition>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345853" y="855240"/>
            <a:ext cx="9793088" cy="1421632"/>
          </a:xfrm>
        </p:spPr>
        <p:txBody>
          <a:bodyPr/>
          <a:lstStyle/>
          <a:p>
            <a:pPr marL="0" indent="0">
              <a:buNone/>
            </a:pPr>
            <a:r>
              <a:rPr lang="fr-FR" altLang="zh-CN" b="1" dirty="0" smtClean="0">
                <a:effectLst/>
                <a:latin typeface="+mn-ea"/>
              </a:rPr>
              <a:t>4. </a:t>
            </a:r>
            <a:r>
              <a:rPr lang="zh-CN" altLang="zh-CN" b="1" dirty="0" smtClean="0">
                <a:effectLst/>
                <a:latin typeface="+mn-ea"/>
              </a:rPr>
              <a:t>倾斜</a:t>
            </a:r>
            <a:r>
              <a:rPr lang="fr-FR" altLang="zh-CN" b="1" dirty="0" smtClean="0">
                <a:effectLst/>
                <a:latin typeface="+mn-ea"/>
              </a:rPr>
              <a:t>skew()</a:t>
            </a:r>
            <a:endParaRPr lang="zh-CN" altLang="zh-CN" b="1" dirty="0" smtClean="0">
              <a:effectLst/>
              <a:latin typeface="+mn-ea"/>
            </a:endParaRPr>
          </a:p>
          <a:p>
            <a:pPr marL="0" indent="0">
              <a:buNone/>
            </a:pPr>
            <a:r>
              <a:rPr lang="fr-FR" altLang="zh-CN" dirty="0" smtClean="0">
                <a:effectLst/>
                <a:latin typeface="+mn-ea"/>
              </a:rPr>
              <a:t>CSS3 transform</a:t>
            </a:r>
            <a:r>
              <a:rPr lang="zh-CN" altLang="zh-CN" dirty="0" smtClean="0">
                <a:effectLst/>
                <a:latin typeface="+mn-ea"/>
              </a:rPr>
              <a:t>属性的</a:t>
            </a:r>
            <a:r>
              <a:rPr lang="fr-FR" altLang="zh-CN" dirty="0" smtClean="0">
                <a:effectLst/>
                <a:latin typeface="+mn-ea"/>
              </a:rPr>
              <a:t>skew()</a:t>
            </a:r>
            <a:r>
              <a:rPr lang="zh-CN" altLang="zh-CN" dirty="0" smtClean="0">
                <a:effectLst/>
                <a:latin typeface="+mn-ea"/>
              </a:rPr>
              <a:t>方法可用于在页面上倾斜元素。其语法格式如下。</a:t>
            </a:r>
            <a:r>
              <a:rPr lang="fr-FR" altLang="zh-CN" dirty="0" smtClean="0">
                <a:effectLst/>
                <a:latin typeface="+mn-ea"/>
              </a:rPr>
              <a:t> </a:t>
            </a:r>
            <a:endParaRPr lang="zh-CN" altLang="zh-CN" dirty="0" smtClean="0">
              <a:effectLst/>
              <a:latin typeface="+mn-ea"/>
            </a:endParaRPr>
          </a:p>
          <a:p>
            <a:pPr marL="0" indent="0">
              <a:buNone/>
            </a:pPr>
            <a:r>
              <a:rPr lang="fr-FR" altLang="zh-CN" b="1" dirty="0" smtClean="0">
                <a:effectLst/>
                <a:latin typeface="+mn-ea"/>
              </a:rPr>
              <a:t>transform: skew(&lt;angleX&gt; [, &lt;angleY&gt;]);</a:t>
            </a:r>
            <a:endParaRPr lang="zh-CN" altLang="zh-CN" dirty="0" smtClean="0">
              <a:effectLst/>
              <a:latin typeface="+mn-ea"/>
            </a:endParaRPr>
          </a:p>
        </p:txBody>
      </p:sp>
      <p:sp>
        <p:nvSpPr>
          <p:cNvPr id="38916" name="AutoShape 5"/>
          <p:cNvSpPr>
            <a:spLocks noChangeArrowheads="1"/>
          </p:cNvSpPr>
          <p:nvPr/>
        </p:nvSpPr>
        <p:spPr bwMode="gray">
          <a:xfrm>
            <a:off x="1685916" y="2522075"/>
            <a:ext cx="4537075"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  transform: skew(20deg,10deg); }</a:t>
            </a:r>
          </a:p>
        </p:txBody>
      </p:sp>
      <p:pic>
        <p:nvPicPr>
          <p:cNvPr id="3891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637" y="2492896"/>
            <a:ext cx="3395662"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Grp="1" noChangeArrowheads="1"/>
          </p:cNvSpPr>
          <p:nvPr>
            <p:ph type="title"/>
          </p:nvPr>
        </p:nvSpPr>
        <p:spPr/>
        <p:txBody>
          <a:bodyPr/>
          <a:lstStyle/>
          <a:p>
            <a:pPr>
              <a:defRPr/>
            </a:pPr>
            <a:r>
              <a:rPr kumimoji="1" lang="en-US" altLang="zh-CN" dirty="0">
                <a:latin typeface="+mj-ea"/>
              </a:rPr>
              <a:t>5.3.1 </a:t>
            </a:r>
            <a:r>
              <a:rPr kumimoji="1" lang="zh-CN" altLang="en-US" dirty="0">
                <a:latin typeface="+mj-ea"/>
              </a:rPr>
              <a:t>变形（</a:t>
            </a:r>
            <a:r>
              <a:rPr kumimoji="1" lang="en-US" altLang="zh-CN" dirty="0">
                <a:latin typeface="+mj-ea"/>
              </a:rPr>
              <a:t>transform</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1723275226"/>
      </p:ext>
    </p:extLst>
  </p:cSld>
  <p:clrMapOvr>
    <a:masterClrMapping/>
  </p:clrMapOvr>
  <p:transition>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787400"/>
            <a:ext cx="9180512" cy="4729832"/>
          </a:xfrm>
        </p:spPr>
        <p:txBody>
          <a:bodyPr/>
          <a:lstStyle/>
          <a:p>
            <a:pPr marL="0" indent="0">
              <a:buNone/>
            </a:pPr>
            <a:r>
              <a:rPr lang="fr-FR" altLang="zh-CN" b="1" dirty="0" smtClean="0">
                <a:effectLst/>
                <a:latin typeface="+mn-ea"/>
              </a:rPr>
              <a:t>5. </a:t>
            </a:r>
            <a:r>
              <a:rPr lang="zh-CN" altLang="zh-CN" b="1" dirty="0" smtClean="0">
                <a:effectLst/>
                <a:latin typeface="+mn-ea"/>
              </a:rPr>
              <a:t>变形基准点的设置</a:t>
            </a:r>
          </a:p>
          <a:p>
            <a:pPr marL="0" indent="0">
              <a:buNone/>
            </a:pPr>
            <a:r>
              <a:rPr lang="zh-CN" altLang="zh-CN" dirty="0" smtClean="0">
                <a:effectLst/>
                <a:latin typeface="+mn-ea"/>
              </a:rPr>
              <a:t>使用</a:t>
            </a:r>
            <a:r>
              <a:rPr lang="en-US" altLang="zh-CN" dirty="0" smtClean="0">
                <a:effectLst/>
                <a:latin typeface="+mn-ea"/>
              </a:rPr>
              <a:t>transform</a:t>
            </a:r>
            <a:r>
              <a:rPr lang="zh-CN" altLang="zh-CN" dirty="0" smtClean="0">
                <a:effectLst/>
                <a:latin typeface="+mn-ea"/>
              </a:rPr>
              <a:t>方法进行文字或图像变形的时候，是以元素的中心点为基准点进行的。使用</a:t>
            </a:r>
            <a:r>
              <a:rPr lang="en-US" altLang="zh-CN" dirty="0" smtClean="0">
                <a:effectLst/>
                <a:latin typeface="+mn-ea"/>
              </a:rPr>
              <a:t>transform-origin</a:t>
            </a:r>
            <a:r>
              <a:rPr lang="zh-CN" altLang="zh-CN" dirty="0" smtClean="0">
                <a:effectLst/>
                <a:latin typeface="+mn-ea"/>
              </a:rPr>
              <a:t>属性，可以改变变形的基准点。对</a:t>
            </a:r>
            <a:r>
              <a:rPr lang="en-US" altLang="zh-CN" dirty="0" smtClean="0">
                <a:effectLst/>
                <a:latin typeface="+mn-ea"/>
              </a:rPr>
              <a:t>2D</a:t>
            </a:r>
            <a:r>
              <a:rPr lang="zh-CN" altLang="zh-CN" dirty="0" smtClean="0">
                <a:effectLst/>
                <a:latin typeface="+mn-ea"/>
              </a:rPr>
              <a:t>变形来说，变形基准点设置的格式为：</a:t>
            </a:r>
          </a:p>
          <a:p>
            <a:pPr marL="0" indent="0">
              <a:buNone/>
            </a:pPr>
            <a:r>
              <a:rPr lang="en-US" altLang="zh-CN" dirty="0" smtClean="0">
                <a:effectLst/>
                <a:latin typeface="+mn-ea"/>
              </a:rPr>
              <a:t> </a:t>
            </a:r>
            <a:r>
              <a:rPr lang="en-US" altLang="zh-CN" b="1" dirty="0" smtClean="0">
                <a:effectLst/>
                <a:latin typeface="+mn-ea"/>
              </a:rPr>
              <a:t>transform-origin: x-axis y-axis</a:t>
            </a: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r>
              <a:rPr lang="en-US" altLang="zh-CN" dirty="0" smtClean="0">
                <a:effectLst/>
                <a:latin typeface="+mn-ea"/>
              </a:rPr>
              <a:t>                                                                        </a:t>
            </a:r>
            <a:r>
              <a:rPr lang="zh-CN" altLang="zh-CN" dirty="0">
                <a:latin typeface="+mn-ea"/>
              </a:rPr>
              <a:t>设置变形基准点</a:t>
            </a:r>
            <a:r>
              <a:rPr lang="en-US" altLang="zh-CN" dirty="0">
                <a:latin typeface="+mn-ea"/>
              </a:rPr>
              <a:t>(</a:t>
            </a:r>
            <a:r>
              <a:rPr lang="zh-CN" altLang="zh-CN" dirty="0">
                <a:latin typeface="+mn-ea"/>
              </a:rPr>
              <a:t>右下角</a:t>
            </a:r>
            <a:r>
              <a:rPr lang="en-US" altLang="zh-CN" dirty="0">
                <a:latin typeface="+mn-ea"/>
              </a:rPr>
              <a:t>)</a:t>
            </a:r>
            <a:r>
              <a:rPr lang="zh-CN" altLang="zh-CN" dirty="0">
                <a:latin typeface="+mn-ea"/>
              </a:rPr>
              <a:t>后</a:t>
            </a:r>
          </a:p>
        </p:txBody>
      </p:sp>
      <p:sp>
        <p:nvSpPr>
          <p:cNvPr id="39940" name="AutoShape 5"/>
          <p:cNvSpPr>
            <a:spLocks noChangeArrowheads="1"/>
          </p:cNvSpPr>
          <p:nvPr/>
        </p:nvSpPr>
        <p:spPr bwMode="gray">
          <a:xfrm>
            <a:off x="1705893" y="2740744"/>
            <a:ext cx="4752975" cy="194468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div#box2{</a:t>
            </a:r>
          </a:p>
          <a:p>
            <a:pPr algn="l" eaLnBrk="1" hangingPunct="1"/>
            <a:r>
              <a:rPr kumimoji="1" lang="en-US" altLang="zh-CN" sz="2000" dirty="0">
                <a:solidFill>
                  <a:schemeClr val="accent2"/>
                </a:solidFill>
                <a:latin typeface="Arial" panose="020B0604020202020204" pitchFamily="34" charset="0"/>
              </a:rPr>
              <a:t>background-color: </a:t>
            </a:r>
            <a:r>
              <a:rPr kumimoji="1" lang="en-US" altLang="zh-CN" sz="2000" dirty="0" err="1">
                <a:solidFill>
                  <a:schemeClr val="accent2"/>
                </a:solidFill>
                <a:latin typeface="Arial" panose="020B0604020202020204" pitchFamily="34" charset="0"/>
              </a:rPr>
              <a:t>rgba</a:t>
            </a:r>
            <a:r>
              <a:rPr kumimoji="1" lang="en-US" altLang="zh-CN" sz="2000" dirty="0">
                <a:solidFill>
                  <a:schemeClr val="accent2"/>
                </a:solidFill>
                <a:latin typeface="Arial" panose="020B0604020202020204" pitchFamily="34" charset="0"/>
              </a:rPr>
              <a:t>(255,0,0,0.5);</a:t>
            </a:r>
          </a:p>
          <a:p>
            <a:pPr algn="l" eaLnBrk="1" hangingPunct="1"/>
            <a:r>
              <a:rPr kumimoji="1" lang="en-US" altLang="zh-CN" sz="2000" dirty="0">
                <a:solidFill>
                  <a:schemeClr val="accent2"/>
                </a:solidFill>
                <a:latin typeface="Arial" panose="020B0604020202020204" pitchFamily="34" charset="0"/>
              </a:rPr>
              <a:t>transform: skew(20deg,20deg);</a:t>
            </a:r>
          </a:p>
          <a:p>
            <a:pPr algn="l" eaLnBrk="1" hangingPunct="1"/>
            <a:r>
              <a:rPr kumimoji="1" lang="en-US" altLang="zh-CN" sz="2000" dirty="0" err="1">
                <a:solidFill>
                  <a:schemeClr val="accent2"/>
                </a:solidFill>
                <a:latin typeface="Arial" panose="020B0604020202020204" pitchFamily="34" charset="0"/>
              </a:rPr>
              <a:t>transform-origin:right</a:t>
            </a:r>
            <a:r>
              <a:rPr kumimoji="1" lang="en-US" altLang="zh-CN" sz="2000" dirty="0">
                <a:solidFill>
                  <a:schemeClr val="accent2"/>
                </a:solidFill>
                <a:latin typeface="Arial" panose="020B0604020202020204" pitchFamily="34" charset="0"/>
              </a:rPr>
              <a:t> bottom;</a:t>
            </a:r>
          </a:p>
          <a:p>
            <a:pPr algn="l" eaLnBrk="1" hangingPunct="1"/>
            <a:r>
              <a:rPr kumimoji="1" lang="en-US" altLang="zh-CN" sz="2000" dirty="0">
                <a:solidFill>
                  <a:schemeClr val="accent2"/>
                </a:solidFill>
                <a:latin typeface="Arial" panose="020B0604020202020204" pitchFamily="34" charset="0"/>
              </a:rPr>
              <a:t>}</a:t>
            </a:r>
          </a:p>
        </p:txBody>
      </p:sp>
      <p:pic>
        <p:nvPicPr>
          <p:cNvPr id="39941"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647" y="1916832"/>
            <a:ext cx="3065462"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Grp="1" noChangeArrowheads="1"/>
          </p:cNvSpPr>
          <p:nvPr>
            <p:ph type="title"/>
          </p:nvPr>
        </p:nvSpPr>
        <p:spPr>
          <a:xfrm>
            <a:off x="1345853" y="228600"/>
            <a:ext cx="8955435" cy="458788"/>
          </a:xfrm>
        </p:spPr>
        <p:txBody>
          <a:bodyPr/>
          <a:lstStyle/>
          <a:p>
            <a:pPr>
              <a:defRPr/>
            </a:pPr>
            <a:r>
              <a:rPr kumimoji="1" lang="en-US" altLang="zh-CN" dirty="0">
                <a:latin typeface="+mj-ea"/>
              </a:rPr>
              <a:t>5.3.1 </a:t>
            </a:r>
            <a:r>
              <a:rPr kumimoji="1" lang="zh-CN" altLang="en-US" dirty="0">
                <a:latin typeface="+mj-ea"/>
              </a:rPr>
              <a:t>变形（</a:t>
            </a:r>
            <a:r>
              <a:rPr kumimoji="1" lang="en-US" altLang="zh-CN" dirty="0">
                <a:latin typeface="+mj-ea"/>
              </a:rPr>
              <a:t>transform</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2462893776"/>
      </p:ext>
    </p:extLst>
  </p:cSld>
  <p:clrMapOvr>
    <a:masterClrMapping/>
  </p:clrMapOvr>
  <p:transition>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705893" y="1018469"/>
            <a:ext cx="8820150" cy="1439688"/>
          </a:xfrm>
        </p:spPr>
        <p:txBody>
          <a:bodyPr/>
          <a:lstStyle/>
          <a:p>
            <a:pPr marL="0" indent="0">
              <a:buNone/>
            </a:pPr>
            <a:r>
              <a:rPr lang="fr-FR" altLang="zh-CN" b="1" dirty="0" smtClean="0">
                <a:effectLst/>
                <a:latin typeface="+mn-ea"/>
              </a:rPr>
              <a:t>6. transform</a:t>
            </a:r>
            <a:r>
              <a:rPr lang="zh-CN" altLang="zh-CN" b="1" dirty="0" smtClean="0">
                <a:effectLst/>
                <a:latin typeface="+mn-ea"/>
              </a:rPr>
              <a:t>的复合写法</a:t>
            </a:r>
          </a:p>
          <a:p>
            <a:pPr marL="0" indent="0"/>
            <a:r>
              <a:rPr lang="zh-CN" altLang="zh-CN" dirty="0" smtClean="0">
                <a:effectLst/>
                <a:latin typeface="+mn-ea"/>
              </a:rPr>
              <a:t>可以对</a:t>
            </a:r>
            <a:r>
              <a:rPr lang="en-US" altLang="zh-CN" dirty="0" smtClean="0">
                <a:effectLst/>
                <a:latin typeface="+mn-ea"/>
              </a:rPr>
              <a:t>transform</a:t>
            </a:r>
            <a:r>
              <a:rPr lang="zh-CN" altLang="zh-CN" dirty="0" smtClean="0">
                <a:effectLst/>
                <a:latin typeface="+mn-ea"/>
              </a:rPr>
              <a:t>属性一次使用多个值的方法同时应用前面所介绍的各种变形方法，不同的值用空格隔开</a:t>
            </a: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r>
              <a:rPr lang="zh-CN" altLang="zh-CN" dirty="0" smtClean="0">
                <a:effectLst/>
                <a:latin typeface="+mn-ea"/>
              </a:rPr>
              <a:t>代码使用了</a:t>
            </a:r>
            <a:r>
              <a:rPr lang="en-US" altLang="zh-CN" dirty="0" smtClean="0">
                <a:effectLst/>
                <a:latin typeface="+mn-ea"/>
              </a:rPr>
              <a:t>4</a:t>
            </a:r>
            <a:r>
              <a:rPr lang="zh-CN" altLang="zh-CN" dirty="0" smtClean="0">
                <a:effectLst/>
                <a:latin typeface="+mn-ea"/>
              </a:rPr>
              <a:t>种变形方法，对</a:t>
            </a:r>
            <a:r>
              <a:rPr lang="en-US" altLang="zh-CN" dirty="0" smtClean="0">
                <a:effectLst/>
                <a:latin typeface="+mn-ea"/>
              </a:rPr>
              <a:t>id</a:t>
            </a:r>
            <a:r>
              <a:rPr lang="zh-CN" altLang="zh-CN" dirty="0" smtClean="0">
                <a:effectLst/>
                <a:latin typeface="+mn-ea"/>
              </a:rPr>
              <a:t>为</a:t>
            </a:r>
            <a:r>
              <a:rPr lang="en-US" altLang="zh-CN" dirty="0" smtClean="0">
                <a:effectLst/>
                <a:latin typeface="+mn-ea"/>
              </a:rPr>
              <a:t>box2</a:t>
            </a:r>
            <a:r>
              <a:rPr lang="zh-CN" altLang="zh-CN" dirty="0" smtClean="0">
                <a:effectLst/>
                <a:latin typeface="+mn-ea"/>
              </a:rPr>
              <a:t>的</a:t>
            </a:r>
            <a:r>
              <a:rPr lang="en-US" altLang="zh-CN" dirty="0" smtClean="0">
                <a:effectLst/>
                <a:latin typeface="+mn-ea"/>
              </a:rPr>
              <a:t>div</a:t>
            </a:r>
            <a:r>
              <a:rPr lang="zh-CN" altLang="zh-CN" dirty="0" smtClean="0">
                <a:effectLst/>
                <a:latin typeface="+mn-ea"/>
              </a:rPr>
              <a:t>元素同时进行了旋转</a:t>
            </a:r>
            <a:r>
              <a:rPr lang="en-US" altLang="zh-CN" dirty="0" smtClean="0">
                <a:effectLst/>
                <a:latin typeface="+mn-ea"/>
              </a:rPr>
              <a:t>30</a:t>
            </a:r>
            <a:r>
              <a:rPr lang="zh-CN" altLang="zh-CN" dirty="0" smtClean="0">
                <a:effectLst/>
                <a:latin typeface="+mn-ea"/>
              </a:rPr>
              <a:t>度、</a:t>
            </a:r>
            <a:r>
              <a:rPr lang="en-US" altLang="zh-CN" dirty="0" smtClean="0">
                <a:effectLst/>
                <a:latin typeface="+mn-ea"/>
              </a:rPr>
              <a:t>x</a:t>
            </a:r>
            <a:r>
              <a:rPr lang="zh-CN" altLang="zh-CN" dirty="0" smtClean="0">
                <a:effectLst/>
                <a:latin typeface="+mn-ea"/>
              </a:rPr>
              <a:t>轴和</a:t>
            </a:r>
            <a:r>
              <a:rPr lang="en-US" altLang="zh-CN" dirty="0" smtClean="0">
                <a:effectLst/>
                <a:latin typeface="+mn-ea"/>
              </a:rPr>
              <a:t>y</a:t>
            </a:r>
            <a:r>
              <a:rPr lang="zh-CN" altLang="zh-CN" dirty="0" smtClean="0">
                <a:effectLst/>
                <a:latin typeface="+mn-ea"/>
              </a:rPr>
              <a:t>轴方向各位移</a:t>
            </a:r>
            <a:r>
              <a:rPr lang="en-US" altLang="zh-CN" dirty="0" smtClean="0">
                <a:effectLst/>
                <a:latin typeface="+mn-ea"/>
              </a:rPr>
              <a:t>100px</a:t>
            </a:r>
            <a:r>
              <a:rPr lang="zh-CN" altLang="zh-CN" dirty="0" smtClean="0">
                <a:effectLst/>
                <a:latin typeface="+mn-ea"/>
              </a:rPr>
              <a:t>、缩小一半，以及倾斜</a:t>
            </a:r>
            <a:r>
              <a:rPr lang="en-US" altLang="zh-CN" dirty="0" smtClean="0">
                <a:effectLst/>
                <a:latin typeface="+mn-ea"/>
              </a:rPr>
              <a:t>30</a:t>
            </a:r>
            <a:r>
              <a:rPr lang="zh-CN" altLang="zh-CN" dirty="0" smtClean="0">
                <a:effectLst/>
                <a:latin typeface="+mn-ea"/>
              </a:rPr>
              <a:t>度这</a:t>
            </a:r>
            <a:r>
              <a:rPr lang="en-US" altLang="zh-CN" dirty="0" smtClean="0">
                <a:effectLst/>
                <a:latin typeface="+mn-ea"/>
              </a:rPr>
              <a:t>4</a:t>
            </a:r>
            <a:r>
              <a:rPr lang="zh-CN" altLang="zh-CN" dirty="0" smtClean="0">
                <a:effectLst/>
                <a:latin typeface="+mn-ea"/>
              </a:rPr>
              <a:t>种变形操作</a:t>
            </a:r>
            <a:r>
              <a:rPr lang="zh-CN" altLang="en-US" dirty="0" smtClean="0">
                <a:effectLst/>
                <a:latin typeface="+mn-ea"/>
              </a:rPr>
              <a:t>。</a:t>
            </a:r>
            <a:endParaRPr lang="zh-CN" altLang="zh-CN" dirty="0">
              <a:latin typeface="+mn-ea"/>
            </a:endParaRPr>
          </a:p>
        </p:txBody>
      </p:sp>
      <p:sp>
        <p:nvSpPr>
          <p:cNvPr id="40964" name="AutoShape 5"/>
          <p:cNvSpPr>
            <a:spLocks noChangeArrowheads="1"/>
          </p:cNvSpPr>
          <p:nvPr/>
        </p:nvSpPr>
        <p:spPr bwMode="gray">
          <a:xfrm>
            <a:off x="1807781" y="2789238"/>
            <a:ext cx="8847138" cy="171926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div#box2{</a:t>
            </a:r>
          </a:p>
          <a:p>
            <a:pPr algn="l" eaLnBrk="1" hangingPunct="1"/>
            <a:r>
              <a:rPr kumimoji="1" lang="en-US" altLang="zh-CN" sz="2000" dirty="0">
                <a:solidFill>
                  <a:schemeClr val="accent2"/>
                </a:solidFill>
                <a:latin typeface="Arial" panose="020B0604020202020204" pitchFamily="34" charset="0"/>
              </a:rPr>
              <a:t>background-color: </a:t>
            </a:r>
            <a:r>
              <a:rPr kumimoji="1" lang="en-US" altLang="zh-CN" sz="2000" dirty="0" err="1">
                <a:solidFill>
                  <a:schemeClr val="accent2"/>
                </a:solidFill>
                <a:latin typeface="Arial" panose="020B0604020202020204" pitchFamily="34" charset="0"/>
              </a:rPr>
              <a:t>rgba</a:t>
            </a:r>
            <a:r>
              <a:rPr kumimoji="1" lang="en-US" altLang="zh-CN" sz="2000" dirty="0">
                <a:solidFill>
                  <a:schemeClr val="accent2"/>
                </a:solidFill>
                <a:latin typeface="Arial" panose="020B0604020202020204" pitchFamily="34" charset="0"/>
              </a:rPr>
              <a:t>(255,0,0,0.5);</a:t>
            </a:r>
          </a:p>
          <a:p>
            <a:pPr algn="l" eaLnBrk="1" hangingPunct="1"/>
            <a:r>
              <a:rPr kumimoji="1" lang="en-US" altLang="zh-CN" sz="2000" dirty="0" err="1">
                <a:solidFill>
                  <a:schemeClr val="accent2"/>
                </a:solidFill>
                <a:latin typeface="Arial" panose="020B0604020202020204" pitchFamily="34" charset="0"/>
              </a:rPr>
              <a:t>transform:rotate</a:t>
            </a:r>
            <a:r>
              <a:rPr kumimoji="1" lang="en-US" altLang="zh-CN" sz="2000" dirty="0">
                <a:solidFill>
                  <a:schemeClr val="accent2"/>
                </a:solidFill>
                <a:latin typeface="Arial" panose="020B0604020202020204" pitchFamily="34" charset="0"/>
              </a:rPr>
              <a:t>(30deg) translate(100px,100px) scale(0.5) skew(30deg);</a:t>
            </a:r>
          </a:p>
          <a:p>
            <a:pPr algn="l" eaLnBrk="1" hangingPunct="1"/>
            <a:r>
              <a:rPr kumimoji="1" lang="en-US" altLang="zh-CN" sz="2000" dirty="0" err="1">
                <a:solidFill>
                  <a:schemeClr val="accent2"/>
                </a:solidFill>
                <a:latin typeface="Arial" panose="020B0604020202020204" pitchFamily="34" charset="0"/>
              </a:rPr>
              <a:t>transform-origin:right</a:t>
            </a:r>
            <a:r>
              <a:rPr kumimoji="1" lang="en-US" altLang="zh-CN" sz="2000" dirty="0">
                <a:solidFill>
                  <a:schemeClr val="accent2"/>
                </a:solidFill>
                <a:latin typeface="Arial" panose="020B0604020202020204" pitchFamily="34" charset="0"/>
              </a:rPr>
              <a:t> bottom;</a:t>
            </a:r>
          </a:p>
          <a:p>
            <a:pPr algn="l" eaLnBrk="1" hangingPunct="1"/>
            <a:r>
              <a:rPr kumimoji="1" lang="en-US" altLang="zh-CN" sz="2000" dirty="0">
                <a:solidFill>
                  <a:schemeClr val="accent2"/>
                </a:solidFill>
                <a:latin typeface="Arial" panose="020B0604020202020204" pitchFamily="34" charset="0"/>
              </a:rPr>
              <a:t>}</a:t>
            </a:r>
          </a:p>
        </p:txBody>
      </p:sp>
      <p:sp>
        <p:nvSpPr>
          <p:cNvPr id="5" name="Rectangle 4"/>
          <p:cNvSpPr>
            <a:spLocks noGrp="1" noChangeArrowheads="1"/>
          </p:cNvSpPr>
          <p:nvPr>
            <p:ph type="title"/>
          </p:nvPr>
        </p:nvSpPr>
        <p:spPr>
          <a:xfrm>
            <a:off x="1561877" y="228600"/>
            <a:ext cx="8393113" cy="458788"/>
          </a:xfrm>
        </p:spPr>
        <p:txBody>
          <a:bodyPr/>
          <a:lstStyle/>
          <a:p>
            <a:pPr>
              <a:defRPr/>
            </a:pPr>
            <a:r>
              <a:rPr kumimoji="1" lang="en-US" altLang="zh-CN" dirty="0">
                <a:latin typeface="+mj-ea"/>
              </a:rPr>
              <a:t>5.3.1 </a:t>
            </a:r>
            <a:r>
              <a:rPr kumimoji="1" lang="zh-CN" altLang="en-US" dirty="0">
                <a:latin typeface="+mj-ea"/>
              </a:rPr>
              <a:t>变形（</a:t>
            </a:r>
            <a:r>
              <a:rPr kumimoji="1" lang="en-US" altLang="zh-CN" dirty="0">
                <a:latin typeface="+mj-ea"/>
              </a:rPr>
              <a:t>transform</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1628204236"/>
      </p:ext>
    </p:extLst>
  </p:cSld>
  <p:clrMapOvr>
    <a:masterClrMapping/>
  </p:clrMapOvr>
  <p:transition>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2" y="228600"/>
            <a:ext cx="8882634" cy="458788"/>
          </a:xfrm>
        </p:spPr>
        <p:txBody>
          <a:bodyPr/>
          <a:lstStyle/>
          <a:p>
            <a:pPr>
              <a:defRPr/>
            </a:pPr>
            <a:r>
              <a:rPr kumimoji="1" lang="en-US" altLang="zh-CN" dirty="0">
                <a:latin typeface="+mj-ea"/>
              </a:rPr>
              <a:t>5.3.2 </a:t>
            </a:r>
            <a:r>
              <a:rPr kumimoji="1" lang="zh-CN" altLang="en-US" dirty="0">
                <a:latin typeface="+mj-ea"/>
              </a:rPr>
              <a:t>过渡（</a:t>
            </a:r>
            <a:r>
              <a:rPr kumimoji="1" lang="en-US" altLang="zh-CN" dirty="0">
                <a:latin typeface="+mj-ea"/>
              </a:rPr>
              <a:t>transition</a:t>
            </a:r>
            <a:r>
              <a:rPr kumimoji="1" lang="zh-CN" altLang="en-US" dirty="0" smtClean="0">
                <a:latin typeface="+mj-ea"/>
              </a:rPr>
              <a:t>）</a:t>
            </a:r>
            <a:endParaRPr lang="zh-CN" altLang="en-US" dirty="0" smtClean="0">
              <a:latin typeface="+mj-ea"/>
            </a:endParaRPr>
          </a:p>
        </p:txBody>
      </p:sp>
      <p:sp>
        <p:nvSpPr>
          <p:cNvPr id="33797" name="Rectangle 5"/>
          <p:cNvSpPr>
            <a:spLocks noGrp="1" noChangeArrowheads="1"/>
          </p:cNvSpPr>
          <p:nvPr>
            <p:ph type="body" idx="1"/>
          </p:nvPr>
        </p:nvSpPr>
        <p:spPr>
          <a:xfrm>
            <a:off x="1561877" y="765175"/>
            <a:ext cx="9108504" cy="4536033"/>
          </a:xfrm>
        </p:spPr>
        <p:txBody>
          <a:bodyPr/>
          <a:lstStyle/>
          <a:p>
            <a:pPr marL="0" indent="0">
              <a:buNone/>
            </a:pPr>
            <a:r>
              <a:rPr lang="en-US" altLang="zh-CN" dirty="0" smtClean="0">
                <a:effectLst/>
                <a:latin typeface="+mn-ea"/>
              </a:rPr>
              <a:t>CSS3 </a:t>
            </a:r>
            <a:r>
              <a:rPr lang="zh-CN" altLang="zh-CN" dirty="0" smtClean="0">
                <a:effectLst/>
                <a:latin typeface="+mn-ea"/>
              </a:rPr>
              <a:t>过渡是元素从一种样式逐渐改变为另一种的效果。要实现这一点，一般需要规定两项内容： </a:t>
            </a:r>
          </a:p>
          <a:p>
            <a:pPr marL="0" indent="0"/>
            <a:r>
              <a:rPr lang="zh-CN" altLang="zh-CN" dirty="0" smtClean="0">
                <a:effectLst/>
                <a:latin typeface="+mn-ea"/>
              </a:rPr>
              <a:t>规定应用过渡的</a:t>
            </a:r>
            <a:r>
              <a:rPr lang="en-US" altLang="zh-CN" dirty="0" smtClean="0">
                <a:effectLst/>
                <a:latin typeface="+mn-ea"/>
              </a:rPr>
              <a:t> CSS </a:t>
            </a:r>
            <a:r>
              <a:rPr lang="zh-CN" altLang="zh-CN" dirty="0" smtClean="0">
                <a:effectLst/>
                <a:latin typeface="+mn-ea"/>
              </a:rPr>
              <a:t>属性</a:t>
            </a:r>
          </a:p>
          <a:p>
            <a:pPr marL="0" indent="0"/>
            <a:r>
              <a:rPr lang="zh-CN" altLang="zh-CN" dirty="0" smtClean="0">
                <a:effectLst/>
                <a:latin typeface="+mn-ea"/>
              </a:rPr>
              <a:t>规定效果的时长</a:t>
            </a:r>
            <a:endParaRPr lang="en-US" altLang="zh-CN" dirty="0" smtClean="0">
              <a:effectLst/>
              <a:latin typeface="+mn-ea"/>
            </a:endParaRPr>
          </a:p>
          <a:p>
            <a:pPr marL="0" indent="0"/>
            <a:endParaRPr lang="en-US" altLang="zh-CN" dirty="0" smtClean="0">
              <a:effectLst/>
              <a:latin typeface="+mn-ea"/>
            </a:endParaRPr>
          </a:p>
          <a:p>
            <a:pPr marL="0" indent="0"/>
            <a:endParaRPr lang="en-US" altLang="zh-CN" dirty="0" smtClean="0">
              <a:effectLst/>
              <a:latin typeface="+mn-ea"/>
            </a:endParaRPr>
          </a:p>
          <a:p>
            <a:pPr marL="0" indent="0"/>
            <a:endParaRPr lang="en-US" altLang="zh-CN" dirty="0" smtClean="0">
              <a:effectLst/>
              <a:latin typeface="+mn-ea"/>
            </a:endParaRPr>
          </a:p>
          <a:p>
            <a:pPr marL="0" indent="0"/>
            <a:endParaRPr lang="en-US" altLang="zh-CN" dirty="0" smtClean="0">
              <a:effectLst/>
              <a:latin typeface="+mn-ea"/>
            </a:endParaRPr>
          </a:p>
          <a:p>
            <a:pPr marL="0" indent="0"/>
            <a:endParaRPr lang="en-US" altLang="zh-CN" dirty="0" smtClean="0">
              <a:effectLst/>
              <a:latin typeface="+mn-ea"/>
            </a:endParaRPr>
          </a:p>
          <a:p>
            <a:pPr marL="0" indent="0"/>
            <a:endParaRPr lang="en-US" altLang="zh-CN" dirty="0" smtClean="0">
              <a:effectLst/>
              <a:latin typeface="+mn-ea"/>
            </a:endParaRPr>
          </a:p>
          <a:p>
            <a:pPr marL="0" indent="0">
              <a:buNone/>
            </a:pPr>
            <a:r>
              <a:rPr lang="zh-CN" altLang="en-US" dirty="0" smtClean="0">
                <a:effectLst/>
                <a:latin typeface="+mn-ea"/>
              </a:rPr>
              <a:t>以上</a:t>
            </a:r>
            <a:r>
              <a:rPr lang="zh-CN" altLang="zh-CN" dirty="0" smtClean="0">
                <a:effectLst/>
                <a:latin typeface="+mn-ea"/>
              </a:rPr>
              <a:t>过渡效果开始于指定的</a:t>
            </a:r>
            <a:r>
              <a:rPr lang="en-US" altLang="zh-CN" dirty="0" smtClean="0">
                <a:effectLst/>
                <a:latin typeface="+mn-ea"/>
              </a:rPr>
              <a:t> CSS </a:t>
            </a:r>
            <a:r>
              <a:rPr lang="zh-CN" altLang="zh-CN" dirty="0" smtClean="0">
                <a:effectLst/>
                <a:latin typeface="+mn-ea"/>
              </a:rPr>
              <a:t>属性改变值时。</a:t>
            </a:r>
            <a:r>
              <a:rPr lang="en-US" altLang="zh-CN" dirty="0" smtClean="0">
                <a:effectLst/>
                <a:latin typeface="+mn-ea"/>
              </a:rPr>
              <a:t>CSS </a:t>
            </a:r>
            <a:r>
              <a:rPr lang="zh-CN" altLang="zh-CN" dirty="0" smtClean="0">
                <a:effectLst/>
                <a:latin typeface="+mn-ea"/>
              </a:rPr>
              <a:t>属性改变的典型时间是鼠标指针位于元素上时。</a:t>
            </a:r>
          </a:p>
          <a:p>
            <a:pPr marL="0" indent="0"/>
            <a:endParaRPr lang="zh-CN" altLang="zh-CN" dirty="0" smtClean="0">
              <a:effectLst/>
              <a:latin typeface="+mn-ea"/>
            </a:endParaRPr>
          </a:p>
        </p:txBody>
      </p:sp>
      <p:sp>
        <p:nvSpPr>
          <p:cNvPr id="41988" name="AutoShape 5"/>
          <p:cNvSpPr>
            <a:spLocks noChangeArrowheads="1"/>
          </p:cNvSpPr>
          <p:nvPr/>
        </p:nvSpPr>
        <p:spPr bwMode="gray">
          <a:xfrm>
            <a:off x="2425973" y="2276872"/>
            <a:ext cx="6615113" cy="18637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div{</a:t>
            </a:r>
          </a:p>
          <a:p>
            <a:pPr algn="l" eaLnBrk="1" hangingPunct="1"/>
            <a:r>
              <a:rPr kumimoji="1" lang="en-US" altLang="zh-CN" sz="2000" dirty="0">
                <a:solidFill>
                  <a:schemeClr val="accent2"/>
                </a:solidFill>
                <a:latin typeface="Arial" panose="020B0604020202020204" pitchFamily="34" charset="0"/>
              </a:rPr>
              <a:t>transition: width 2s;</a:t>
            </a:r>
          </a:p>
          <a:p>
            <a:pPr algn="l" eaLnBrk="1" hangingPunct="1"/>
            <a:r>
              <a:rPr kumimoji="1" lang="en-US" altLang="zh-CN" sz="2000" dirty="0">
                <a:solidFill>
                  <a:schemeClr val="accent2"/>
                </a:solidFill>
                <a:latin typeface="Arial" panose="020B0604020202020204" pitchFamily="34" charset="0"/>
              </a:rPr>
              <a:t>-</a:t>
            </a:r>
            <a:r>
              <a:rPr kumimoji="1" lang="en-US" altLang="zh-CN" sz="2000" dirty="0" err="1">
                <a:solidFill>
                  <a:schemeClr val="accent2"/>
                </a:solidFill>
                <a:latin typeface="Arial" panose="020B0604020202020204" pitchFamily="34" charset="0"/>
              </a:rPr>
              <a:t>moz</a:t>
            </a:r>
            <a:r>
              <a:rPr kumimoji="1" lang="en-US" altLang="zh-CN" sz="2000" dirty="0">
                <a:solidFill>
                  <a:schemeClr val="accent2"/>
                </a:solidFill>
                <a:latin typeface="Arial" panose="020B0604020202020204" pitchFamily="34" charset="0"/>
              </a:rPr>
              <a:t>-transition: width 2s;	/* Firefox 4 */</a:t>
            </a:r>
          </a:p>
          <a:p>
            <a:pPr algn="l" eaLnBrk="1" hangingPunct="1"/>
            <a:r>
              <a:rPr kumimoji="1" lang="en-US" altLang="zh-CN" sz="2000" dirty="0">
                <a:solidFill>
                  <a:schemeClr val="accent2"/>
                </a:solidFill>
                <a:latin typeface="Arial" panose="020B0604020202020204" pitchFamily="34" charset="0"/>
              </a:rPr>
              <a:t>-</a:t>
            </a:r>
            <a:r>
              <a:rPr kumimoji="1" lang="en-US" altLang="zh-CN" sz="2000" dirty="0" err="1">
                <a:solidFill>
                  <a:schemeClr val="accent2"/>
                </a:solidFill>
                <a:latin typeface="Arial" panose="020B0604020202020204" pitchFamily="34" charset="0"/>
              </a:rPr>
              <a:t>webkit</a:t>
            </a:r>
            <a:r>
              <a:rPr kumimoji="1" lang="en-US" altLang="zh-CN" sz="2000" dirty="0">
                <a:solidFill>
                  <a:schemeClr val="accent2"/>
                </a:solidFill>
                <a:latin typeface="Arial" panose="020B0604020202020204" pitchFamily="34" charset="0"/>
              </a:rPr>
              <a:t>-transition: width 2s;	/* Safari </a:t>
            </a:r>
            <a:r>
              <a:rPr kumimoji="1" lang="zh-CN" altLang="en-US" sz="2000" dirty="0">
                <a:solidFill>
                  <a:schemeClr val="accent2"/>
                </a:solidFill>
                <a:latin typeface="Arial" panose="020B0604020202020204" pitchFamily="34" charset="0"/>
              </a:rPr>
              <a:t>和 </a:t>
            </a:r>
            <a:r>
              <a:rPr kumimoji="1" lang="en-US" altLang="zh-CN" sz="2000" dirty="0">
                <a:solidFill>
                  <a:schemeClr val="accent2"/>
                </a:solidFill>
                <a:latin typeface="Arial" panose="020B0604020202020204" pitchFamily="34" charset="0"/>
              </a:rPr>
              <a:t>Chrome */</a:t>
            </a:r>
          </a:p>
          <a:p>
            <a:pPr algn="l" eaLnBrk="1" hangingPunct="1"/>
            <a:r>
              <a:rPr kumimoji="1" lang="en-US" altLang="zh-CN" sz="2000" dirty="0">
                <a:solidFill>
                  <a:schemeClr val="accent2"/>
                </a:solidFill>
                <a:latin typeface="Arial" panose="020B0604020202020204" pitchFamily="34" charset="0"/>
              </a:rPr>
              <a:t>-o-transition: width 2s;	/* Opera */</a:t>
            </a:r>
          </a:p>
          <a:p>
            <a:pPr algn="l" eaLnBrk="1" hangingPunct="1"/>
            <a:r>
              <a:rPr kumimoji="1" lang="en-US" altLang="zh-CN" sz="2000" dirty="0">
                <a:solidFill>
                  <a:schemeClr val="accent2"/>
                </a:solidFill>
                <a:latin typeface="Arial" panose="020B0604020202020204" pitchFamily="34" charset="0"/>
              </a:rPr>
              <a:t>}</a:t>
            </a:r>
          </a:p>
        </p:txBody>
      </p:sp>
    </p:spTree>
    <p:extLst>
      <p:ext uri="{BB962C8B-B14F-4D97-AF65-F5344CB8AC3E}">
        <p14:creationId xmlns:p14="http://schemas.microsoft.com/office/powerpoint/2010/main" val="2284083732"/>
      </p:ext>
    </p:extLst>
  </p:cSld>
  <p:clrMapOvr>
    <a:masterClrMapping/>
  </p:clrMapOvr>
  <p:transition>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4" y="228600"/>
            <a:ext cx="8954642" cy="458788"/>
          </a:xfrm>
        </p:spPr>
        <p:txBody>
          <a:bodyPr/>
          <a:lstStyle/>
          <a:p>
            <a:pPr>
              <a:defRPr/>
            </a:pPr>
            <a:r>
              <a:rPr kumimoji="1" lang="en-US" altLang="zh-CN" dirty="0">
                <a:latin typeface="+mj-ea"/>
              </a:rPr>
              <a:t>5.3.2 </a:t>
            </a:r>
            <a:r>
              <a:rPr kumimoji="1" lang="zh-CN" altLang="en-US" dirty="0">
                <a:latin typeface="+mj-ea"/>
              </a:rPr>
              <a:t>过渡（</a:t>
            </a:r>
            <a:r>
              <a:rPr kumimoji="1" lang="en-US" altLang="zh-CN" dirty="0">
                <a:latin typeface="+mj-ea"/>
              </a:rPr>
              <a:t>transition</a:t>
            </a:r>
            <a:r>
              <a:rPr kumimoji="1" lang="zh-CN" altLang="en-US" dirty="0" smtClean="0">
                <a:latin typeface="+mj-ea"/>
              </a:rPr>
              <a:t>）</a:t>
            </a:r>
            <a:endParaRPr lang="zh-CN" altLang="en-US" dirty="0" smtClean="0">
              <a:latin typeface="+mj-ea"/>
            </a:endParaRPr>
          </a:p>
        </p:txBody>
      </p:sp>
      <p:sp>
        <p:nvSpPr>
          <p:cNvPr id="33797" name="Rectangle 5"/>
          <p:cNvSpPr>
            <a:spLocks noGrp="1" noChangeArrowheads="1"/>
          </p:cNvSpPr>
          <p:nvPr>
            <p:ph type="body" idx="1"/>
          </p:nvPr>
        </p:nvSpPr>
        <p:spPr>
          <a:xfrm>
            <a:off x="1274192" y="908720"/>
            <a:ext cx="9324527" cy="1347788"/>
          </a:xfrm>
        </p:spPr>
        <p:txBody>
          <a:bodyPr/>
          <a:lstStyle/>
          <a:p>
            <a:pPr marL="0" indent="0">
              <a:buNone/>
            </a:pPr>
            <a:r>
              <a:rPr lang="zh-CN" altLang="zh-CN" dirty="0" smtClean="0">
                <a:effectLst/>
                <a:latin typeface="+mn-ea"/>
              </a:rPr>
              <a:t>完整的</a:t>
            </a:r>
            <a:r>
              <a:rPr lang="en-US" altLang="zh-CN" dirty="0" smtClean="0">
                <a:effectLst/>
                <a:latin typeface="+mn-ea"/>
              </a:rPr>
              <a:t>transition</a:t>
            </a:r>
            <a:r>
              <a:rPr lang="zh-CN" altLang="zh-CN" dirty="0" smtClean="0">
                <a:effectLst/>
                <a:latin typeface="+mn-ea"/>
              </a:rPr>
              <a:t>过渡包含</a:t>
            </a:r>
            <a:r>
              <a:rPr lang="en-US" altLang="zh-CN" dirty="0" smtClean="0">
                <a:effectLst/>
                <a:latin typeface="+mn-ea"/>
              </a:rPr>
              <a:t>5</a:t>
            </a:r>
            <a:r>
              <a:rPr lang="zh-CN" altLang="zh-CN" dirty="0" smtClean="0">
                <a:effectLst/>
                <a:latin typeface="+mn-ea"/>
              </a:rPr>
              <a:t>种属性，如表</a:t>
            </a:r>
            <a:r>
              <a:rPr lang="en-US" altLang="zh-CN" dirty="0" smtClean="0">
                <a:effectLst/>
                <a:latin typeface="+mn-ea"/>
              </a:rPr>
              <a:t>5-6</a:t>
            </a:r>
            <a:r>
              <a:rPr lang="zh-CN" altLang="zh-CN" dirty="0" smtClean="0">
                <a:effectLst/>
                <a:latin typeface="+mn-ea"/>
              </a:rPr>
              <a:t>所示。</a:t>
            </a:r>
          </a:p>
          <a:p>
            <a:pPr marL="0" indent="0"/>
            <a:endParaRPr lang="en-US" altLang="zh-CN" dirty="0" smtClean="0">
              <a:effectLst/>
              <a:latin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1419220348"/>
              </p:ext>
            </p:extLst>
          </p:nvPr>
        </p:nvGraphicFramePr>
        <p:xfrm>
          <a:off x="1705893" y="1771597"/>
          <a:ext cx="8208912" cy="1657403"/>
        </p:xfrm>
        <a:graphic>
          <a:graphicData uri="http://schemas.openxmlformats.org/drawingml/2006/table">
            <a:tbl>
              <a:tblPr>
                <a:tableStyleId>{5DA37D80-6434-44D0-A028-1B22A696006F}</a:tableStyleId>
              </a:tblPr>
              <a:tblGrid>
                <a:gridCol w="3562358">
                  <a:extLst>
                    <a:ext uri="{9D8B030D-6E8A-4147-A177-3AD203B41FA5}">
                      <a16:colId xmlns:a16="http://schemas.microsoft.com/office/drawing/2014/main" xmlns="" val="20000"/>
                    </a:ext>
                  </a:extLst>
                </a:gridCol>
                <a:gridCol w="4646554">
                  <a:extLst>
                    <a:ext uri="{9D8B030D-6E8A-4147-A177-3AD203B41FA5}">
                      <a16:colId xmlns:a16="http://schemas.microsoft.com/office/drawing/2014/main" xmlns="" val="20001"/>
                    </a:ext>
                  </a:extLst>
                </a:gridCol>
              </a:tblGrid>
              <a:tr h="275530">
                <a:tc>
                  <a:txBody>
                    <a:bodyPr/>
                    <a:lstStyle/>
                    <a:p>
                      <a:pPr algn="ctr">
                        <a:lnSpc>
                          <a:spcPts val="1200"/>
                        </a:lnSpc>
                        <a:spcAft>
                          <a:spcPts val="0"/>
                        </a:spcAft>
                      </a:pPr>
                      <a:r>
                        <a:rPr lang="zh-CN" sz="1600" kern="100" dirty="0">
                          <a:solidFill>
                            <a:srgbClr val="0000FF"/>
                          </a:solidFill>
                          <a:latin typeface="微软雅黑" pitchFamily="34" charset="-122"/>
                          <a:ea typeface="微软雅黑" pitchFamily="34" charset="-122"/>
                        </a:rPr>
                        <a:t>值</a:t>
                      </a:r>
                    </a:p>
                  </a:txBody>
                  <a:tcPr marL="68580" marR="68580" marT="0" marB="0" anchor="ctr"/>
                </a:tc>
                <a:tc>
                  <a:txBody>
                    <a:bodyPr/>
                    <a:lstStyle/>
                    <a:p>
                      <a:pPr algn="ctr">
                        <a:lnSpc>
                          <a:spcPts val="1200"/>
                        </a:lnSpc>
                        <a:spcAft>
                          <a:spcPts val="0"/>
                        </a:spcAft>
                      </a:pPr>
                      <a:r>
                        <a:rPr lang="zh-CN" sz="1600" kern="100" dirty="0">
                          <a:solidFill>
                            <a:srgbClr val="0000FF"/>
                          </a:solidFill>
                          <a:latin typeface="微软雅黑" pitchFamily="34" charset="-122"/>
                          <a:ea typeface="微软雅黑" pitchFamily="34" charset="-122"/>
                        </a:rPr>
                        <a:t>描述</a:t>
                      </a:r>
                    </a:p>
                  </a:txBody>
                  <a:tcPr marL="68580" marR="68580" marT="0" marB="0" anchor="ctr"/>
                </a:tc>
                <a:extLst>
                  <a:ext uri="{0D108BD9-81ED-4DB2-BD59-A6C34878D82A}">
                    <a16:rowId xmlns:a16="http://schemas.microsoft.com/office/drawing/2014/main" xmlns="" val="10000"/>
                  </a:ext>
                </a:extLst>
              </a:tr>
              <a:tr h="300578">
                <a:tc>
                  <a:txBody>
                    <a:bodyPr/>
                    <a:lstStyle/>
                    <a:p>
                      <a:pPr algn="just">
                        <a:lnSpc>
                          <a:spcPts val="1200"/>
                        </a:lnSpc>
                        <a:spcAft>
                          <a:spcPts val="0"/>
                        </a:spcAft>
                      </a:pPr>
                      <a:r>
                        <a:rPr lang="en-US" sz="1600" kern="100" dirty="0">
                          <a:solidFill>
                            <a:srgbClr val="0000FF"/>
                          </a:solidFill>
                          <a:latin typeface="微软雅黑" pitchFamily="34" charset="-122"/>
                          <a:ea typeface="微软雅黑" pitchFamily="34" charset="-122"/>
                        </a:rPr>
                        <a:t>transition-property</a:t>
                      </a:r>
                      <a:endParaRPr lang="zh-CN" sz="1600" kern="100" dirty="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规定设置过渡效果的</a:t>
                      </a:r>
                      <a:r>
                        <a:rPr lang="en-US" sz="1600" kern="100" dirty="0">
                          <a:solidFill>
                            <a:srgbClr val="0000FF"/>
                          </a:solidFill>
                          <a:latin typeface="微软雅黑" pitchFamily="34" charset="-122"/>
                          <a:ea typeface="微软雅黑" pitchFamily="34" charset="-122"/>
                        </a:rPr>
                        <a:t>CSS</a:t>
                      </a:r>
                      <a:r>
                        <a:rPr lang="zh-CN" sz="1600" kern="100" dirty="0">
                          <a:solidFill>
                            <a:srgbClr val="0000FF"/>
                          </a:solidFill>
                          <a:latin typeface="微软雅黑" pitchFamily="34" charset="-122"/>
                          <a:ea typeface="微软雅黑" pitchFamily="34" charset="-122"/>
                        </a:rPr>
                        <a:t>属性的名称。</a:t>
                      </a:r>
                    </a:p>
                  </a:txBody>
                  <a:tcPr marL="68580" marR="68580" marT="0" marB="0" anchor="ctr"/>
                </a:tc>
                <a:extLst>
                  <a:ext uri="{0D108BD9-81ED-4DB2-BD59-A6C34878D82A}">
                    <a16:rowId xmlns:a16="http://schemas.microsoft.com/office/drawing/2014/main" xmlns="" val="10001"/>
                  </a:ext>
                </a:extLst>
              </a:tr>
              <a:tr h="300578">
                <a:tc>
                  <a:txBody>
                    <a:bodyPr/>
                    <a:lstStyle/>
                    <a:p>
                      <a:pPr algn="just">
                        <a:lnSpc>
                          <a:spcPts val="1200"/>
                        </a:lnSpc>
                        <a:spcAft>
                          <a:spcPts val="0"/>
                        </a:spcAft>
                      </a:pPr>
                      <a:r>
                        <a:rPr lang="en-US" sz="1600" kern="100" dirty="0">
                          <a:solidFill>
                            <a:srgbClr val="0000FF"/>
                          </a:solidFill>
                          <a:latin typeface="微软雅黑" pitchFamily="34" charset="-122"/>
                          <a:ea typeface="微软雅黑" pitchFamily="34" charset="-122"/>
                        </a:rPr>
                        <a:t>transition-duration</a:t>
                      </a:r>
                      <a:endParaRPr lang="zh-CN" sz="1600" kern="100" dirty="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规定完成过渡效果需要多少秒或</a:t>
                      </a:r>
                      <a:r>
                        <a:rPr lang="zh-CN" sz="1600" kern="100" dirty="0" smtClean="0">
                          <a:solidFill>
                            <a:srgbClr val="0000FF"/>
                          </a:solidFill>
                          <a:latin typeface="微软雅黑" pitchFamily="34" charset="-122"/>
                          <a:ea typeface="微软雅黑" pitchFamily="34" charset="-122"/>
                        </a:rPr>
                        <a:t>毫秒</a:t>
                      </a:r>
                      <a:r>
                        <a:rPr lang="zh-CN" altLang="en-US" sz="1600" kern="100" dirty="0" smtClean="0">
                          <a:solidFill>
                            <a:srgbClr val="0000FF"/>
                          </a:solidFill>
                          <a:latin typeface="微软雅黑" pitchFamily="34" charset="-122"/>
                          <a:ea typeface="微软雅黑" pitchFamily="34" charset="-122"/>
                        </a:rPr>
                        <a:t>，默认</a:t>
                      </a:r>
                      <a:r>
                        <a:rPr lang="en-US" altLang="zh-CN" sz="1600" kern="100" dirty="0" smtClean="0">
                          <a:solidFill>
                            <a:srgbClr val="0000FF"/>
                          </a:solidFill>
                          <a:latin typeface="微软雅黑" pitchFamily="34" charset="-122"/>
                          <a:ea typeface="微软雅黑" pitchFamily="34" charset="-122"/>
                        </a:rPr>
                        <a:t>0</a:t>
                      </a:r>
                      <a:r>
                        <a:rPr lang="zh-CN" sz="1600" kern="100" dirty="0" smtClean="0">
                          <a:solidFill>
                            <a:srgbClr val="0000FF"/>
                          </a:solidFill>
                          <a:latin typeface="微软雅黑" pitchFamily="34" charset="-122"/>
                          <a:ea typeface="微软雅黑" pitchFamily="34" charset="-122"/>
                        </a:rPr>
                        <a:t>。</a:t>
                      </a:r>
                      <a:endParaRPr lang="zh-CN" sz="1600" kern="100" dirty="0">
                        <a:solidFill>
                          <a:srgbClr val="0000FF"/>
                        </a:solidFill>
                        <a:latin typeface="微软雅黑" pitchFamily="34" charset="-122"/>
                        <a:ea typeface="微软雅黑" pitchFamily="34" charset="-122"/>
                      </a:endParaRPr>
                    </a:p>
                  </a:txBody>
                  <a:tcPr marL="68580" marR="68580" marT="0" marB="0" anchor="ctr"/>
                </a:tc>
                <a:extLst>
                  <a:ext uri="{0D108BD9-81ED-4DB2-BD59-A6C34878D82A}">
                    <a16:rowId xmlns:a16="http://schemas.microsoft.com/office/drawing/2014/main" xmlns="" val="10002"/>
                  </a:ext>
                </a:extLst>
              </a:tr>
              <a:tr h="480139">
                <a:tc>
                  <a:txBody>
                    <a:bodyPr/>
                    <a:lstStyle/>
                    <a:p>
                      <a:pPr algn="just">
                        <a:lnSpc>
                          <a:spcPts val="1200"/>
                        </a:lnSpc>
                        <a:spcAft>
                          <a:spcPts val="0"/>
                        </a:spcAft>
                      </a:pPr>
                      <a:r>
                        <a:rPr lang="en-US" sz="1600" kern="100" dirty="0">
                          <a:solidFill>
                            <a:srgbClr val="0000FF"/>
                          </a:solidFill>
                          <a:latin typeface="微软雅黑" pitchFamily="34" charset="-122"/>
                          <a:ea typeface="微软雅黑" pitchFamily="34" charset="-122"/>
                        </a:rPr>
                        <a:t>transition-timing-function</a:t>
                      </a:r>
                      <a:endParaRPr lang="zh-CN" sz="1600" kern="100" dirty="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规定速度效果的速度</a:t>
                      </a:r>
                      <a:r>
                        <a:rPr lang="zh-CN" sz="1600" kern="100" dirty="0" smtClean="0">
                          <a:solidFill>
                            <a:srgbClr val="0000FF"/>
                          </a:solidFill>
                          <a:latin typeface="微软雅黑" pitchFamily="34" charset="-122"/>
                          <a:ea typeface="微软雅黑" pitchFamily="34" charset="-122"/>
                        </a:rPr>
                        <a:t>曲线</a:t>
                      </a:r>
                      <a:r>
                        <a:rPr lang="zh-CN" altLang="en-US" sz="1600" kern="100" dirty="0" smtClean="0">
                          <a:solidFill>
                            <a:srgbClr val="0000FF"/>
                          </a:solidFill>
                          <a:latin typeface="微软雅黑" pitchFamily="34" charset="-122"/>
                          <a:ea typeface="微软雅黑" pitchFamily="34" charset="-122"/>
                        </a:rPr>
                        <a:t>，默认</a:t>
                      </a:r>
                      <a:r>
                        <a:rPr lang="en-US" altLang="zh-CN" sz="1600" kern="100" dirty="0" smtClean="0">
                          <a:solidFill>
                            <a:srgbClr val="0000FF"/>
                          </a:solidFill>
                          <a:latin typeface="微软雅黑" pitchFamily="34" charset="-122"/>
                          <a:ea typeface="微软雅黑" pitchFamily="34" charset="-122"/>
                        </a:rPr>
                        <a:t>ease</a:t>
                      </a:r>
                      <a:r>
                        <a:rPr lang="zh-CN" sz="1600" kern="100" dirty="0" smtClean="0">
                          <a:solidFill>
                            <a:srgbClr val="0000FF"/>
                          </a:solidFill>
                          <a:latin typeface="微软雅黑" pitchFamily="34" charset="-122"/>
                          <a:ea typeface="微软雅黑" pitchFamily="34" charset="-122"/>
                        </a:rPr>
                        <a:t>。</a:t>
                      </a:r>
                      <a:endParaRPr lang="zh-CN" sz="1600" kern="100" dirty="0">
                        <a:solidFill>
                          <a:srgbClr val="0000FF"/>
                        </a:solidFill>
                        <a:latin typeface="微软雅黑" pitchFamily="34" charset="-122"/>
                        <a:ea typeface="微软雅黑" pitchFamily="34" charset="-122"/>
                      </a:endParaRPr>
                    </a:p>
                  </a:txBody>
                  <a:tcPr marL="68580" marR="68580" marT="0" marB="0" anchor="ctr"/>
                </a:tc>
                <a:extLst>
                  <a:ext uri="{0D108BD9-81ED-4DB2-BD59-A6C34878D82A}">
                    <a16:rowId xmlns:a16="http://schemas.microsoft.com/office/drawing/2014/main" xmlns="" val="10003"/>
                  </a:ext>
                </a:extLst>
              </a:tr>
              <a:tr h="300578">
                <a:tc>
                  <a:txBody>
                    <a:bodyPr/>
                    <a:lstStyle/>
                    <a:p>
                      <a:pPr algn="just">
                        <a:lnSpc>
                          <a:spcPts val="1200"/>
                        </a:lnSpc>
                        <a:spcAft>
                          <a:spcPts val="0"/>
                        </a:spcAft>
                      </a:pPr>
                      <a:r>
                        <a:rPr lang="en-US" sz="1600" kern="100">
                          <a:solidFill>
                            <a:srgbClr val="0000FF"/>
                          </a:solidFill>
                          <a:latin typeface="微软雅黑" pitchFamily="34" charset="-122"/>
                          <a:ea typeface="微软雅黑" pitchFamily="34" charset="-122"/>
                        </a:rPr>
                        <a:t>transition-delay</a:t>
                      </a:r>
                      <a:endParaRPr lang="zh-CN" sz="1600" kern="100">
                        <a:solidFill>
                          <a:srgbClr val="0000FF"/>
                        </a:solidFill>
                        <a:latin typeface="微软雅黑" pitchFamily="34" charset="-122"/>
                        <a:ea typeface="微软雅黑" pitchFamily="34" charset="-122"/>
                      </a:endParaRPr>
                    </a:p>
                  </a:txBody>
                  <a:tcPr marL="68580" marR="68580" marT="0" marB="0" anchor="ctr"/>
                </a:tc>
                <a:tc>
                  <a:txBody>
                    <a:bodyPr/>
                    <a:lstStyle/>
                    <a:p>
                      <a:pPr algn="just">
                        <a:lnSpc>
                          <a:spcPts val="1200"/>
                        </a:lnSpc>
                        <a:spcAft>
                          <a:spcPts val="0"/>
                        </a:spcAft>
                      </a:pPr>
                      <a:r>
                        <a:rPr lang="zh-CN" sz="1600" kern="100" dirty="0">
                          <a:solidFill>
                            <a:srgbClr val="0000FF"/>
                          </a:solidFill>
                          <a:latin typeface="微软雅黑" pitchFamily="34" charset="-122"/>
                          <a:ea typeface="微软雅黑" pitchFamily="34" charset="-122"/>
                        </a:rPr>
                        <a:t>定义过渡效果何时</a:t>
                      </a:r>
                      <a:r>
                        <a:rPr lang="zh-CN" sz="1600" kern="100" dirty="0" smtClean="0">
                          <a:solidFill>
                            <a:srgbClr val="0000FF"/>
                          </a:solidFill>
                          <a:latin typeface="微软雅黑" pitchFamily="34" charset="-122"/>
                          <a:ea typeface="微软雅黑" pitchFamily="34" charset="-122"/>
                        </a:rPr>
                        <a:t>开始</a:t>
                      </a:r>
                      <a:r>
                        <a:rPr lang="zh-CN" altLang="en-US" sz="1600" kern="100" dirty="0" smtClean="0">
                          <a:solidFill>
                            <a:srgbClr val="0000FF"/>
                          </a:solidFill>
                          <a:latin typeface="微软雅黑" pitchFamily="34" charset="-122"/>
                          <a:ea typeface="微软雅黑" pitchFamily="34" charset="-122"/>
                        </a:rPr>
                        <a:t>，默认</a:t>
                      </a:r>
                      <a:r>
                        <a:rPr lang="en-US" altLang="zh-CN" sz="1600" kern="100" dirty="0" smtClean="0">
                          <a:solidFill>
                            <a:srgbClr val="0000FF"/>
                          </a:solidFill>
                          <a:latin typeface="微软雅黑" pitchFamily="34" charset="-122"/>
                          <a:ea typeface="微软雅黑" pitchFamily="34" charset="-122"/>
                        </a:rPr>
                        <a:t>0</a:t>
                      </a:r>
                      <a:r>
                        <a:rPr lang="zh-CN" sz="1600" kern="100" dirty="0" smtClean="0">
                          <a:solidFill>
                            <a:srgbClr val="0000FF"/>
                          </a:solidFill>
                          <a:latin typeface="微软雅黑" pitchFamily="34" charset="-122"/>
                          <a:ea typeface="微软雅黑" pitchFamily="34" charset="-122"/>
                        </a:rPr>
                        <a:t>。</a:t>
                      </a:r>
                      <a:endParaRPr lang="zh-CN" sz="1600" kern="100" dirty="0">
                        <a:solidFill>
                          <a:srgbClr val="0000FF"/>
                        </a:solidFill>
                        <a:latin typeface="微软雅黑" pitchFamily="34" charset="-122"/>
                        <a:ea typeface="微软雅黑" pitchFamily="34" charset="-122"/>
                      </a:endParaRPr>
                    </a:p>
                  </a:txBody>
                  <a:tcPr marL="68580" marR="68580" marT="0" marB="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544471188"/>
      </p:ext>
    </p:extLst>
  </p:cSld>
  <p:clrMapOvr>
    <a:masterClrMapping/>
  </p:clrMapOvr>
  <p:transition>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01837" y="765176"/>
            <a:ext cx="9468544" cy="5484813"/>
          </a:xfrm>
        </p:spPr>
        <p:txBody>
          <a:bodyPr/>
          <a:lstStyle/>
          <a:p>
            <a:pPr marL="0" indent="0">
              <a:buNone/>
            </a:pPr>
            <a:r>
              <a:rPr lang="fr-FR" altLang="zh-CN" b="1" dirty="0" smtClean="0">
                <a:effectLst/>
                <a:latin typeface="+mn-ea"/>
              </a:rPr>
              <a:t>1. </a:t>
            </a:r>
            <a:r>
              <a:rPr lang="zh-CN" altLang="zh-CN" b="1" dirty="0" smtClean="0">
                <a:effectLst/>
                <a:latin typeface="+mn-ea"/>
              </a:rPr>
              <a:t>过渡属性</a:t>
            </a:r>
            <a:r>
              <a:rPr lang="fr-FR" altLang="zh-CN" b="1" dirty="0" smtClean="0">
                <a:effectLst/>
                <a:latin typeface="+mn-ea"/>
              </a:rPr>
              <a:t>transition-property</a:t>
            </a:r>
            <a:endParaRPr lang="zh-CN" altLang="zh-CN" b="1" dirty="0" smtClean="0">
              <a:effectLst/>
              <a:latin typeface="+mn-ea"/>
            </a:endParaRPr>
          </a:p>
          <a:p>
            <a:pPr marL="0" indent="0">
              <a:buNone/>
            </a:pPr>
            <a:r>
              <a:rPr lang="zh-CN" altLang="zh-CN" dirty="0" smtClean="0">
                <a:effectLst/>
                <a:latin typeface="+mn-ea"/>
              </a:rPr>
              <a:t>在</a:t>
            </a:r>
            <a:r>
              <a:rPr lang="fr-FR" altLang="zh-CN" dirty="0" smtClean="0">
                <a:effectLst/>
                <a:latin typeface="+mn-ea"/>
              </a:rPr>
              <a:t>CSS3</a:t>
            </a:r>
            <a:r>
              <a:rPr lang="zh-CN" altLang="zh-CN" dirty="0" smtClean="0">
                <a:effectLst/>
                <a:latin typeface="+mn-ea"/>
              </a:rPr>
              <a:t>中</a:t>
            </a:r>
            <a:r>
              <a:rPr lang="fr-FR" altLang="zh-CN" dirty="0" smtClean="0">
                <a:effectLst/>
                <a:latin typeface="+mn-ea"/>
              </a:rPr>
              <a:t>transition-property</a:t>
            </a:r>
            <a:r>
              <a:rPr lang="zh-CN" altLang="zh-CN" dirty="0" smtClean="0">
                <a:effectLst/>
                <a:latin typeface="+mn-ea"/>
              </a:rPr>
              <a:t>属性用于指定需要发生过渡的</a:t>
            </a:r>
            <a:r>
              <a:rPr lang="fr-FR" altLang="zh-CN" dirty="0" smtClean="0">
                <a:effectLst/>
                <a:latin typeface="+mn-ea"/>
              </a:rPr>
              <a:t>CSS</a:t>
            </a:r>
            <a:r>
              <a:rPr lang="zh-CN" altLang="zh-CN" dirty="0" smtClean="0">
                <a:effectLst/>
                <a:latin typeface="+mn-ea"/>
              </a:rPr>
              <a:t>属性名称，该属性通常需要与</a:t>
            </a:r>
            <a:r>
              <a:rPr lang="fr-FR" altLang="zh-CN" dirty="0" smtClean="0">
                <a:effectLst/>
                <a:latin typeface="+mn-ea"/>
              </a:rPr>
              <a:t>tranisition-duration</a:t>
            </a:r>
            <a:r>
              <a:rPr lang="zh-CN" altLang="zh-CN" dirty="0" smtClean="0">
                <a:effectLst/>
                <a:latin typeface="+mn-ea"/>
              </a:rPr>
              <a:t>属性配合使用，否则时长为</a:t>
            </a:r>
            <a:r>
              <a:rPr lang="fr-FR" altLang="zh-CN" dirty="0" smtClean="0">
                <a:effectLst/>
                <a:latin typeface="+mn-ea"/>
              </a:rPr>
              <a:t>0</a:t>
            </a:r>
            <a:r>
              <a:rPr lang="zh-CN" altLang="zh-CN" dirty="0" smtClean="0">
                <a:effectLst/>
                <a:latin typeface="+mn-ea"/>
              </a:rPr>
              <a:t>看不出过渡效果。其语法格式如下：</a:t>
            </a:r>
          </a:p>
          <a:p>
            <a:pPr marL="0" indent="0">
              <a:buNone/>
            </a:pPr>
            <a:r>
              <a:rPr lang="en-US" altLang="zh-CN" b="1" dirty="0" smtClean="0">
                <a:effectLst/>
                <a:latin typeface="+mn-ea"/>
              </a:rPr>
              <a:t>transition-property: none| all | </a:t>
            </a:r>
            <a:r>
              <a:rPr lang="en-US" altLang="zh-CN" b="1" i="1" dirty="0" smtClean="0">
                <a:effectLst/>
                <a:latin typeface="+mn-ea"/>
              </a:rPr>
              <a:t>property</a:t>
            </a:r>
            <a:r>
              <a:rPr lang="en-US" altLang="zh-CN" b="1" dirty="0" smtClean="0">
                <a:effectLst/>
                <a:latin typeface="+mn-ea"/>
              </a:rPr>
              <a:t>;</a:t>
            </a: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endParaRPr lang="en-US" altLang="zh-CN" b="1" dirty="0" smtClean="0">
              <a:effectLst/>
              <a:latin typeface="+mn-ea"/>
            </a:endParaRPr>
          </a:p>
          <a:p>
            <a:pPr marL="0" indent="0">
              <a:buNone/>
            </a:pPr>
            <a:r>
              <a:rPr lang="zh-CN" altLang="zh-CN" b="1" dirty="0" smtClean="0">
                <a:effectLst/>
                <a:latin typeface="+mn-ea"/>
              </a:rPr>
              <a:t>注意：</a:t>
            </a:r>
            <a:r>
              <a:rPr lang="en-US" altLang="zh-CN" dirty="0" smtClean="0">
                <a:effectLst/>
                <a:latin typeface="+mn-ea"/>
              </a:rPr>
              <a:t>transition-property</a:t>
            </a:r>
            <a:r>
              <a:rPr lang="zh-CN" altLang="zh-CN" dirty="0" smtClean="0">
                <a:effectLst/>
                <a:latin typeface="+mn-ea"/>
              </a:rPr>
              <a:t>不能用在</a:t>
            </a:r>
            <a:r>
              <a:rPr lang="en-US" altLang="zh-CN" dirty="0" smtClean="0">
                <a:effectLst/>
                <a:latin typeface="+mn-ea"/>
              </a:rPr>
              <a:t>display</a:t>
            </a:r>
            <a:r>
              <a:rPr lang="zh-CN" altLang="zh-CN" dirty="0" smtClean="0">
                <a:effectLst/>
                <a:latin typeface="+mn-ea"/>
              </a:rPr>
              <a:t>属性值（</a:t>
            </a:r>
            <a:r>
              <a:rPr lang="en-US" altLang="zh-CN" dirty="0" smtClean="0">
                <a:effectLst/>
                <a:latin typeface="+mn-ea"/>
              </a:rPr>
              <a:t>none</a:t>
            </a:r>
            <a:r>
              <a:rPr lang="zh-CN" altLang="zh-CN" dirty="0" smtClean="0">
                <a:effectLst/>
                <a:latin typeface="+mn-ea"/>
              </a:rPr>
              <a:t>、</a:t>
            </a:r>
            <a:r>
              <a:rPr lang="en-US" altLang="zh-CN" dirty="0" smtClean="0">
                <a:effectLst/>
                <a:latin typeface="+mn-ea"/>
              </a:rPr>
              <a:t>block</a:t>
            </a:r>
            <a:r>
              <a:rPr lang="zh-CN" altLang="zh-CN" dirty="0" smtClean="0">
                <a:effectLst/>
                <a:latin typeface="+mn-ea"/>
              </a:rPr>
              <a:t>等）的转化上，如果需要实现某元素从无到有的过渡效果，建议使用</a:t>
            </a:r>
            <a:r>
              <a:rPr lang="en-US" altLang="zh-CN" dirty="0" smtClean="0">
                <a:effectLst/>
                <a:latin typeface="+mn-ea"/>
              </a:rPr>
              <a:t>visibility</a:t>
            </a:r>
            <a:r>
              <a:rPr lang="zh-CN" altLang="zh-CN" dirty="0" smtClean="0">
                <a:effectLst/>
                <a:latin typeface="+mn-ea"/>
              </a:rPr>
              <a:t>属性的</a:t>
            </a:r>
            <a:r>
              <a:rPr lang="en-US" altLang="zh-CN" dirty="0" smtClean="0">
                <a:effectLst/>
                <a:latin typeface="+mn-ea"/>
              </a:rPr>
              <a:t>hidden</a:t>
            </a:r>
            <a:r>
              <a:rPr lang="zh-CN" altLang="zh-CN" dirty="0" smtClean="0">
                <a:effectLst/>
                <a:latin typeface="+mn-ea"/>
              </a:rPr>
              <a:t>和</a:t>
            </a:r>
            <a:r>
              <a:rPr lang="en-US" altLang="zh-CN" dirty="0" smtClean="0">
                <a:effectLst/>
                <a:latin typeface="+mn-ea"/>
              </a:rPr>
              <a:t> visible </a:t>
            </a:r>
            <a:r>
              <a:rPr lang="zh-CN" altLang="zh-CN" dirty="0" smtClean="0">
                <a:effectLst/>
                <a:latin typeface="+mn-ea"/>
              </a:rPr>
              <a:t>两个值来实现。</a:t>
            </a:r>
          </a:p>
          <a:p>
            <a:pPr marL="0" indent="0"/>
            <a:endParaRPr lang="en-US" altLang="zh-CN" b="1" dirty="0" smtClean="0">
              <a:effectLst/>
              <a:latin typeface="+mn-ea"/>
            </a:endParaRPr>
          </a:p>
        </p:txBody>
      </p:sp>
      <p:sp>
        <p:nvSpPr>
          <p:cNvPr id="44036" name="AutoShape 5"/>
          <p:cNvSpPr>
            <a:spLocks noChangeArrowheads="1"/>
          </p:cNvSpPr>
          <p:nvPr/>
        </p:nvSpPr>
        <p:spPr bwMode="gray">
          <a:xfrm>
            <a:off x="2425973" y="2636912"/>
            <a:ext cx="6008688" cy="7207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smtClean="0">
                <a:solidFill>
                  <a:schemeClr val="accent2"/>
                </a:solidFill>
                <a:latin typeface="+mn-ea"/>
                <a:ea typeface="+mn-ea"/>
              </a:rPr>
              <a:t>p{ transition-property</a:t>
            </a:r>
            <a:r>
              <a:rPr kumimoji="1" lang="en-US" altLang="zh-CN" sz="2000" dirty="0">
                <a:solidFill>
                  <a:schemeClr val="accent2"/>
                </a:solidFill>
                <a:latin typeface="+mn-ea"/>
                <a:ea typeface="+mn-ea"/>
              </a:rPr>
              <a:t>: width, height;  }</a:t>
            </a:r>
          </a:p>
        </p:txBody>
      </p:sp>
      <p:sp>
        <p:nvSpPr>
          <p:cNvPr id="6" name="Rectangle 4"/>
          <p:cNvSpPr>
            <a:spLocks noGrp="1" noChangeArrowheads="1"/>
          </p:cNvSpPr>
          <p:nvPr>
            <p:ph type="title"/>
          </p:nvPr>
        </p:nvSpPr>
        <p:spPr>
          <a:xfrm>
            <a:off x="1417861" y="228600"/>
            <a:ext cx="8883427" cy="458788"/>
          </a:xfrm>
        </p:spPr>
        <p:txBody>
          <a:bodyPr/>
          <a:lstStyle/>
          <a:p>
            <a:pPr>
              <a:defRPr/>
            </a:pPr>
            <a:r>
              <a:rPr kumimoji="1" lang="en-US" altLang="zh-CN" dirty="0">
                <a:latin typeface="+mj-ea"/>
              </a:rPr>
              <a:t>5.3.2 </a:t>
            </a:r>
            <a:r>
              <a:rPr kumimoji="1" lang="zh-CN" altLang="en-US" dirty="0">
                <a:latin typeface="+mj-ea"/>
              </a:rPr>
              <a:t>过渡（</a:t>
            </a:r>
            <a:r>
              <a:rPr kumimoji="1" lang="en-US" altLang="zh-CN" dirty="0">
                <a:latin typeface="+mj-ea"/>
              </a:rPr>
              <a:t>transition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216561273"/>
      </p:ext>
    </p:extLst>
  </p:cSld>
  <p:clrMapOvr>
    <a:masterClrMapping/>
  </p:clrMapOvr>
  <p:transition>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73175" y="765176"/>
            <a:ext cx="9397206" cy="5114925"/>
          </a:xfrm>
        </p:spPr>
        <p:txBody>
          <a:bodyPr/>
          <a:lstStyle/>
          <a:p>
            <a:pPr marL="0" indent="0">
              <a:buNone/>
            </a:pPr>
            <a:r>
              <a:rPr lang="fr-FR" altLang="zh-CN" b="1" dirty="0" smtClean="0">
                <a:effectLst/>
                <a:latin typeface="+mn-ea"/>
              </a:rPr>
              <a:t>2. </a:t>
            </a:r>
            <a:r>
              <a:rPr lang="zh-CN" altLang="zh-CN" b="1" dirty="0" smtClean="0">
                <a:effectLst/>
                <a:latin typeface="+mn-ea"/>
              </a:rPr>
              <a:t>过渡持续时间</a:t>
            </a:r>
            <a:r>
              <a:rPr lang="fr-FR" altLang="zh-CN" b="1" dirty="0" smtClean="0">
                <a:effectLst/>
                <a:latin typeface="+mn-ea"/>
              </a:rPr>
              <a:t>transition-duration</a:t>
            </a:r>
            <a:endParaRPr lang="zh-CN" altLang="zh-CN" b="1" dirty="0" smtClean="0">
              <a:effectLst/>
              <a:latin typeface="+mn-ea"/>
            </a:endParaRPr>
          </a:p>
          <a:p>
            <a:pPr marL="0" indent="0">
              <a:buNone/>
            </a:pPr>
            <a:r>
              <a:rPr lang="zh-CN" altLang="zh-CN" dirty="0" smtClean="0">
                <a:effectLst/>
                <a:latin typeface="+mn-ea"/>
              </a:rPr>
              <a:t>在</a:t>
            </a:r>
            <a:r>
              <a:rPr lang="fr-FR" altLang="zh-CN" dirty="0" smtClean="0">
                <a:effectLst/>
                <a:latin typeface="+mn-ea"/>
              </a:rPr>
              <a:t>CSS3</a:t>
            </a:r>
            <a:r>
              <a:rPr lang="zh-CN" altLang="zh-CN" dirty="0" smtClean="0">
                <a:effectLst/>
                <a:latin typeface="+mn-ea"/>
              </a:rPr>
              <a:t>中</a:t>
            </a:r>
            <a:r>
              <a:rPr lang="fr-FR" altLang="zh-CN" dirty="0" smtClean="0">
                <a:effectLst/>
                <a:latin typeface="+mn-ea"/>
              </a:rPr>
              <a:t>transition-duration</a:t>
            </a:r>
            <a:r>
              <a:rPr lang="zh-CN" altLang="zh-CN" dirty="0" smtClean="0">
                <a:effectLst/>
                <a:latin typeface="+mn-ea"/>
              </a:rPr>
              <a:t>属性用于指定过渡动画效果的持续时长，持续时间越长过渡效果越慢。其语法格式如下：</a:t>
            </a:r>
          </a:p>
          <a:p>
            <a:pPr marL="0" indent="0">
              <a:buNone/>
            </a:pPr>
            <a:r>
              <a:rPr lang="en-US" altLang="zh-CN" dirty="0" smtClean="0">
                <a:effectLst/>
                <a:latin typeface="+mn-ea"/>
              </a:rPr>
              <a:t> </a:t>
            </a:r>
            <a:endParaRPr lang="zh-CN" altLang="zh-CN" dirty="0" smtClean="0">
              <a:effectLst/>
              <a:latin typeface="+mn-ea"/>
            </a:endParaRPr>
          </a:p>
          <a:p>
            <a:pPr marL="0" indent="0">
              <a:buNone/>
            </a:pPr>
            <a:r>
              <a:rPr lang="en-US" altLang="zh-CN" b="1" dirty="0" smtClean="0">
                <a:effectLst/>
                <a:latin typeface="+mn-ea"/>
              </a:rPr>
              <a:t>transition-duration: &lt;time&gt;;</a:t>
            </a:r>
          </a:p>
          <a:p>
            <a:pPr marL="0" indent="0">
              <a:buNone/>
            </a:pPr>
            <a:endParaRPr lang="en-US" altLang="zh-CN" b="1" dirty="0" smtClean="0">
              <a:effectLst/>
              <a:latin typeface="+mn-ea"/>
            </a:endParaRPr>
          </a:p>
          <a:p>
            <a:pPr marL="0" indent="0">
              <a:buNone/>
            </a:pPr>
            <a:r>
              <a:rPr lang="zh-CN" altLang="zh-CN" dirty="0" smtClean="0">
                <a:effectLst/>
                <a:latin typeface="+mn-ea"/>
              </a:rPr>
              <a:t>该属性值单位为秒或者毫秒。其缺省状态为</a:t>
            </a:r>
            <a:r>
              <a:rPr lang="en-US" altLang="zh-CN" dirty="0" smtClean="0">
                <a:effectLst/>
                <a:latin typeface="+mn-ea"/>
              </a:rPr>
              <a:t>0s</a:t>
            </a:r>
            <a:r>
              <a:rPr lang="zh-CN" altLang="zh-CN" dirty="0" smtClean="0">
                <a:effectLst/>
                <a:latin typeface="+mn-ea"/>
              </a:rPr>
              <a:t>，元素会瞬间从原始状态变成最终状态，无法显示动画过渡过程，因此不建议省略</a:t>
            </a:r>
            <a:r>
              <a:rPr lang="en-US" altLang="zh-CN" dirty="0" smtClean="0">
                <a:effectLst/>
                <a:latin typeface="+mn-ea"/>
              </a:rPr>
              <a:t>transition-duration</a:t>
            </a:r>
            <a:r>
              <a:rPr lang="zh-CN" altLang="zh-CN" dirty="0" smtClean="0">
                <a:effectLst/>
                <a:latin typeface="+mn-ea"/>
              </a:rPr>
              <a:t>属性的设置。</a:t>
            </a:r>
          </a:p>
          <a:p>
            <a:pPr marL="0" indent="0"/>
            <a:endParaRPr lang="zh-CN" altLang="zh-CN" dirty="0" smtClean="0">
              <a:effectLst/>
              <a:latin typeface="+mn-ea"/>
            </a:endParaRPr>
          </a:p>
          <a:p>
            <a:pPr marL="0" indent="0"/>
            <a:endParaRPr lang="en-US" altLang="zh-CN" b="1" dirty="0" smtClean="0">
              <a:effectLst/>
              <a:latin typeface="+mn-ea"/>
            </a:endParaRPr>
          </a:p>
        </p:txBody>
      </p:sp>
      <p:sp>
        <p:nvSpPr>
          <p:cNvPr id="45060" name="AutoShape 5"/>
          <p:cNvSpPr>
            <a:spLocks noChangeArrowheads="1"/>
          </p:cNvSpPr>
          <p:nvPr/>
        </p:nvSpPr>
        <p:spPr bwMode="gray">
          <a:xfrm>
            <a:off x="2497981" y="4005064"/>
            <a:ext cx="6008688" cy="7207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   transition-duration: 10s; }</a:t>
            </a:r>
          </a:p>
        </p:txBody>
      </p:sp>
      <p:sp>
        <p:nvSpPr>
          <p:cNvPr id="6" name="Rectangle 4"/>
          <p:cNvSpPr>
            <a:spLocks noGrp="1" noChangeArrowheads="1"/>
          </p:cNvSpPr>
          <p:nvPr>
            <p:ph type="title"/>
          </p:nvPr>
        </p:nvSpPr>
        <p:spPr>
          <a:xfrm>
            <a:off x="1273175" y="228600"/>
            <a:ext cx="9028113" cy="458788"/>
          </a:xfrm>
        </p:spPr>
        <p:txBody>
          <a:bodyPr/>
          <a:lstStyle/>
          <a:p>
            <a:pPr>
              <a:defRPr/>
            </a:pPr>
            <a:r>
              <a:rPr kumimoji="1" lang="en-US" altLang="zh-CN" dirty="0">
                <a:latin typeface="+mj-ea"/>
              </a:rPr>
              <a:t>5.3.2 </a:t>
            </a:r>
            <a:r>
              <a:rPr kumimoji="1" lang="zh-CN" altLang="en-US" dirty="0">
                <a:latin typeface="+mj-ea"/>
              </a:rPr>
              <a:t>过渡（</a:t>
            </a:r>
            <a:r>
              <a:rPr kumimoji="1" lang="en-US" altLang="zh-CN" dirty="0">
                <a:latin typeface="+mj-ea"/>
              </a:rPr>
              <a:t>transition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3347371477"/>
      </p:ext>
    </p:extLst>
  </p:cSld>
  <p:clrMapOvr>
    <a:masterClrMapping/>
  </p:clrMapOvr>
  <p:transition>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057821" y="765175"/>
            <a:ext cx="9612560" cy="1223665"/>
          </a:xfrm>
        </p:spPr>
        <p:txBody>
          <a:bodyPr/>
          <a:lstStyle/>
          <a:p>
            <a:pPr marL="0" indent="0">
              <a:buNone/>
            </a:pPr>
            <a:r>
              <a:rPr lang="fr-FR" altLang="zh-CN" b="1" dirty="0" smtClean="0">
                <a:latin typeface="+mn-ea"/>
              </a:rPr>
              <a:t>3</a:t>
            </a:r>
            <a:r>
              <a:rPr lang="fr-FR" altLang="zh-CN" b="1" dirty="0">
                <a:latin typeface="+mn-ea"/>
              </a:rPr>
              <a:t>. </a:t>
            </a:r>
            <a:r>
              <a:rPr lang="zh-CN" altLang="zh-CN" b="1" dirty="0">
                <a:latin typeface="+mn-ea"/>
              </a:rPr>
              <a:t>过渡速率函数</a:t>
            </a:r>
            <a:r>
              <a:rPr lang="fr-FR" altLang="zh-CN" b="1" dirty="0">
                <a:latin typeface="+mn-ea"/>
              </a:rPr>
              <a:t>transition-timing-function</a:t>
            </a:r>
            <a:endParaRPr lang="zh-CN" altLang="zh-CN" b="1" dirty="0">
              <a:latin typeface="+mn-ea"/>
            </a:endParaRPr>
          </a:p>
          <a:p>
            <a:pPr marL="0" indent="0">
              <a:buNone/>
            </a:pPr>
            <a:r>
              <a:rPr lang="fr-FR" altLang="zh-CN" dirty="0">
                <a:latin typeface="+mn-ea"/>
              </a:rPr>
              <a:t> </a:t>
            </a:r>
            <a:r>
              <a:rPr lang="en-US" altLang="zh-CN" b="1" dirty="0" err="1">
                <a:latin typeface="+mn-ea"/>
              </a:rPr>
              <a:t>transition-timing-function:linear</a:t>
            </a:r>
            <a:r>
              <a:rPr lang="en-US" altLang="zh-CN" b="1" dirty="0">
                <a:latin typeface="+mn-ea"/>
              </a:rPr>
              <a:t> | ease | ease-in | ease-out | ease-in-out | cubic-</a:t>
            </a:r>
            <a:r>
              <a:rPr lang="en-US" altLang="zh-CN" b="1" dirty="0" err="1">
                <a:latin typeface="+mn-ea"/>
              </a:rPr>
              <a:t>bezier</a:t>
            </a:r>
            <a:endParaRPr lang="zh-CN" altLang="zh-CN" dirty="0">
              <a:latin typeface="+mn-ea"/>
            </a:endParaRPr>
          </a:p>
          <a:p>
            <a:pPr marL="0" indent="0"/>
            <a:endParaRPr lang="en-US" altLang="zh-CN" b="1" dirty="0" smtClean="0">
              <a:effectLst/>
              <a:latin typeface="+mn-ea"/>
            </a:endParaRPr>
          </a:p>
        </p:txBody>
      </p:sp>
      <p:sp>
        <p:nvSpPr>
          <p:cNvPr id="4" name="Rectangle 4"/>
          <p:cNvSpPr>
            <a:spLocks noGrp="1" noChangeArrowheads="1"/>
          </p:cNvSpPr>
          <p:nvPr>
            <p:ph type="title"/>
          </p:nvPr>
        </p:nvSpPr>
        <p:spPr>
          <a:xfrm>
            <a:off x="1489869" y="228600"/>
            <a:ext cx="8811419" cy="458788"/>
          </a:xfrm>
        </p:spPr>
        <p:txBody>
          <a:bodyPr/>
          <a:lstStyle/>
          <a:p>
            <a:pPr>
              <a:defRPr/>
            </a:pPr>
            <a:r>
              <a:rPr kumimoji="1" lang="en-US" altLang="zh-CN" dirty="0">
                <a:latin typeface="+mj-ea"/>
              </a:rPr>
              <a:t>5.3.2 </a:t>
            </a:r>
            <a:r>
              <a:rPr kumimoji="1" lang="zh-CN" altLang="en-US" dirty="0">
                <a:latin typeface="+mj-ea"/>
              </a:rPr>
              <a:t>过渡（</a:t>
            </a:r>
            <a:r>
              <a:rPr kumimoji="1" lang="en-US" altLang="zh-CN" dirty="0">
                <a:latin typeface="+mj-ea"/>
              </a:rPr>
              <a:t>transition</a:t>
            </a:r>
            <a:r>
              <a:rPr kumimoji="1" lang="zh-CN" altLang="en-US" dirty="0" smtClean="0">
                <a:latin typeface="+mj-ea"/>
              </a:rPr>
              <a:t>）</a:t>
            </a:r>
            <a:endParaRPr lang="zh-CN" altLang="en-US" dirty="0" smtClean="0">
              <a:latin typeface="+mj-ea"/>
            </a:endParaRPr>
          </a:p>
        </p:txBody>
      </p:sp>
      <p:graphicFrame>
        <p:nvGraphicFramePr>
          <p:cNvPr id="5" name="表格 4"/>
          <p:cNvGraphicFramePr>
            <a:graphicFrameLocks noGrp="1"/>
          </p:cNvGraphicFramePr>
          <p:nvPr>
            <p:extLst>
              <p:ext uri="{D42A27DB-BD31-4B8C-83A1-F6EECF244321}">
                <p14:modId xmlns:p14="http://schemas.microsoft.com/office/powerpoint/2010/main" val="2814974660"/>
              </p:ext>
            </p:extLst>
          </p:nvPr>
        </p:nvGraphicFramePr>
        <p:xfrm>
          <a:off x="1489869" y="2070816"/>
          <a:ext cx="9180512" cy="3302399"/>
        </p:xfrm>
        <a:graphic>
          <a:graphicData uri="http://schemas.openxmlformats.org/drawingml/2006/table">
            <a:tbl>
              <a:tblPr>
                <a:tableStyleId>{5DA37D80-6434-44D0-A028-1B22A696006F}</a:tableStyleId>
              </a:tblPr>
              <a:tblGrid>
                <a:gridCol w="2090077">
                  <a:extLst>
                    <a:ext uri="{9D8B030D-6E8A-4147-A177-3AD203B41FA5}">
                      <a16:colId xmlns:a16="http://schemas.microsoft.com/office/drawing/2014/main" xmlns="" val="20000"/>
                    </a:ext>
                  </a:extLst>
                </a:gridCol>
                <a:gridCol w="7090435">
                  <a:extLst>
                    <a:ext uri="{9D8B030D-6E8A-4147-A177-3AD203B41FA5}">
                      <a16:colId xmlns:a16="http://schemas.microsoft.com/office/drawing/2014/main" xmlns="" val="20001"/>
                    </a:ext>
                  </a:extLst>
                </a:gridCol>
              </a:tblGrid>
              <a:tr h="412800">
                <a:tc>
                  <a:txBody>
                    <a:bodyPr/>
                    <a:lstStyle/>
                    <a:p>
                      <a:pPr algn="ctr">
                        <a:lnSpc>
                          <a:spcPct val="100000"/>
                        </a:lnSpc>
                        <a:spcAft>
                          <a:spcPts val="0"/>
                        </a:spcAft>
                      </a:pPr>
                      <a:r>
                        <a:rPr lang="zh-CN" sz="1600" kern="100" dirty="0">
                          <a:solidFill>
                            <a:srgbClr val="0000FF"/>
                          </a:solidFill>
                        </a:rPr>
                        <a:t>值</a:t>
                      </a:r>
                      <a:endParaRPr lang="zh-CN" sz="1600" kern="100" dirty="0">
                        <a:solidFill>
                          <a:srgbClr val="0000FF"/>
                        </a:solidFill>
                        <a:latin typeface="Times New Roman"/>
                        <a:ea typeface="宋体"/>
                      </a:endParaRPr>
                    </a:p>
                  </a:txBody>
                  <a:tcPr marL="68580" marR="68580" marT="0" marB="0" anchor="ctr"/>
                </a:tc>
                <a:tc>
                  <a:txBody>
                    <a:bodyPr/>
                    <a:lstStyle/>
                    <a:p>
                      <a:pPr algn="ctr">
                        <a:lnSpc>
                          <a:spcPct val="100000"/>
                        </a:lnSpc>
                        <a:spcAft>
                          <a:spcPts val="0"/>
                        </a:spcAft>
                      </a:pPr>
                      <a:r>
                        <a:rPr lang="zh-CN" sz="1600" kern="100" dirty="0">
                          <a:solidFill>
                            <a:srgbClr val="0000FF"/>
                          </a:solidFill>
                        </a:rPr>
                        <a:t>描述</a:t>
                      </a:r>
                      <a:endParaRPr lang="zh-CN" sz="1600" kern="100" dirty="0">
                        <a:solidFill>
                          <a:srgbClr val="0000FF"/>
                        </a:solidFill>
                        <a:latin typeface="Times New Roman"/>
                        <a:ea typeface="宋体"/>
                      </a:endParaRPr>
                    </a:p>
                  </a:txBody>
                  <a:tcPr marL="68580" marR="68580" marT="0" marB="0" anchor="ctr"/>
                </a:tc>
                <a:extLst>
                  <a:ext uri="{0D108BD9-81ED-4DB2-BD59-A6C34878D82A}">
                    <a16:rowId xmlns:a16="http://schemas.microsoft.com/office/drawing/2014/main" xmlns="" val="10000"/>
                  </a:ext>
                </a:extLst>
              </a:tr>
              <a:tr h="412800">
                <a:tc>
                  <a:txBody>
                    <a:bodyPr/>
                    <a:lstStyle/>
                    <a:p>
                      <a:pPr algn="just">
                        <a:lnSpc>
                          <a:spcPct val="100000"/>
                        </a:lnSpc>
                        <a:spcAft>
                          <a:spcPts val="0"/>
                        </a:spcAft>
                      </a:pPr>
                      <a:r>
                        <a:rPr lang="en-US" sz="1600" kern="100" dirty="0">
                          <a:solidFill>
                            <a:srgbClr val="0000FF"/>
                          </a:solidFill>
                        </a:rPr>
                        <a:t>linear</a:t>
                      </a:r>
                      <a:endParaRPr lang="zh-CN" sz="1600" kern="100" dirty="0">
                        <a:solidFill>
                          <a:srgbClr val="0000FF"/>
                        </a:solidFill>
                        <a:latin typeface="Times New Roman"/>
                        <a:ea typeface="宋体"/>
                      </a:endParaRPr>
                    </a:p>
                  </a:txBody>
                  <a:tcPr marL="68580" marR="68580" marT="0" marB="0" anchor="ctr"/>
                </a:tc>
                <a:tc>
                  <a:txBody>
                    <a:bodyPr/>
                    <a:lstStyle/>
                    <a:p>
                      <a:pPr algn="just">
                        <a:lnSpc>
                          <a:spcPct val="100000"/>
                        </a:lnSpc>
                        <a:spcAft>
                          <a:spcPts val="0"/>
                        </a:spcAft>
                      </a:pPr>
                      <a:r>
                        <a:rPr lang="zh-CN" sz="1600" kern="100" dirty="0">
                          <a:solidFill>
                            <a:srgbClr val="0000FF"/>
                          </a:solidFill>
                        </a:rPr>
                        <a:t>规定以相同速度从开始至结束的过渡效果</a:t>
                      </a:r>
                      <a:r>
                        <a:rPr lang="en-US" sz="1600" kern="100" dirty="0" smtClean="0">
                          <a:solidFill>
                            <a:srgbClr val="0000FF"/>
                          </a:solidFill>
                        </a:rPr>
                        <a:t>(</a:t>
                      </a:r>
                      <a:r>
                        <a:rPr lang="zh-CN" altLang="en-US" sz="1600" kern="100" dirty="0" smtClean="0">
                          <a:solidFill>
                            <a:srgbClr val="0000FF"/>
                          </a:solidFill>
                        </a:rPr>
                        <a:t>贝塞尔曲线</a:t>
                      </a:r>
                      <a:r>
                        <a:rPr lang="en-US" sz="1600" kern="100" dirty="0" smtClean="0">
                          <a:solidFill>
                            <a:srgbClr val="0000FF"/>
                          </a:solidFill>
                        </a:rPr>
                        <a:t>cubic-</a:t>
                      </a:r>
                      <a:r>
                        <a:rPr lang="en-US" sz="1600" kern="100" dirty="0" err="1" smtClean="0">
                          <a:solidFill>
                            <a:srgbClr val="0000FF"/>
                          </a:solidFill>
                        </a:rPr>
                        <a:t>bezier</a:t>
                      </a:r>
                      <a:r>
                        <a:rPr lang="en-US" sz="1600" kern="100" dirty="0" smtClean="0">
                          <a:solidFill>
                            <a:srgbClr val="0000FF"/>
                          </a:solidFill>
                        </a:rPr>
                        <a:t>(0,0,1,1</a:t>
                      </a:r>
                      <a:r>
                        <a:rPr lang="en-US" sz="1600" kern="100" dirty="0">
                          <a:solidFill>
                            <a:srgbClr val="0000FF"/>
                          </a:solidFill>
                        </a:rPr>
                        <a:t>))</a:t>
                      </a:r>
                      <a:r>
                        <a:rPr lang="zh-CN" sz="1600" kern="100" dirty="0">
                          <a:solidFill>
                            <a:srgbClr val="0000FF"/>
                          </a:solidFill>
                        </a:rPr>
                        <a:t>。</a:t>
                      </a:r>
                      <a:endParaRPr lang="zh-CN" sz="1600" kern="100" dirty="0">
                        <a:solidFill>
                          <a:srgbClr val="0000FF"/>
                        </a:solidFill>
                        <a:latin typeface="Times New Roman"/>
                        <a:ea typeface="宋体"/>
                      </a:endParaRPr>
                    </a:p>
                  </a:txBody>
                  <a:tcPr marL="68580" marR="68580" marT="0" marB="0" anchor="ctr"/>
                </a:tc>
                <a:extLst>
                  <a:ext uri="{0D108BD9-81ED-4DB2-BD59-A6C34878D82A}">
                    <a16:rowId xmlns:a16="http://schemas.microsoft.com/office/drawing/2014/main" xmlns="" val="10001"/>
                  </a:ext>
                </a:extLst>
              </a:tr>
              <a:tr h="825599">
                <a:tc>
                  <a:txBody>
                    <a:bodyPr/>
                    <a:lstStyle/>
                    <a:p>
                      <a:pPr algn="just">
                        <a:lnSpc>
                          <a:spcPct val="100000"/>
                        </a:lnSpc>
                        <a:spcAft>
                          <a:spcPts val="0"/>
                        </a:spcAft>
                      </a:pPr>
                      <a:r>
                        <a:rPr lang="en-US" sz="1600" kern="100" dirty="0">
                          <a:solidFill>
                            <a:srgbClr val="0000FF"/>
                          </a:solidFill>
                        </a:rPr>
                        <a:t>ease</a:t>
                      </a:r>
                      <a:endParaRPr lang="zh-CN" sz="1600" kern="100" dirty="0">
                        <a:solidFill>
                          <a:srgbClr val="0000FF"/>
                        </a:solidFill>
                        <a:latin typeface="Times New Roman"/>
                        <a:ea typeface="宋体"/>
                      </a:endParaRPr>
                    </a:p>
                  </a:txBody>
                  <a:tcPr marL="68580" marR="68580" marT="0" marB="0" anchor="ctr"/>
                </a:tc>
                <a:tc>
                  <a:txBody>
                    <a:bodyPr/>
                    <a:lstStyle/>
                    <a:p>
                      <a:pPr algn="just">
                        <a:lnSpc>
                          <a:spcPct val="100000"/>
                        </a:lnSpc>
                        <a:spcAft>
                          <a:spcPts val="0"/>
                        </a:spcAft>
                      </a:pPr>
                      <a:r>
                        <a:rPr lang="zh-CN" sz="1600" kern="100" dirty="0">
                          <a:solidFill>
                            <a:srgbClr val="0000FF"/>
                          </a:solidFill>
                        </a:rPr>
                        <a:t>规定以慢速开始、变快、慢速结束的过渡效果。</a:t>
                      </a:r>
                    </a:p>
                    <a:p>
                      <a:pPr algn="just">
                        <a:lnSpc>
                          <a:spcPct val="100000"/>
                        </a:lnSpc>
                        <a:spcAft>
                          <a:spcPts val="0"/>
                        </a:spcAft>
                      </a:pPr>
                      <a:r>
                        <a:rPr lang="zh-CN" sz="1600" kern="100" dirty="0" smtClean="0">
                          <a:solidFill>
                            <a:srgbClr val="0000FF"/>
                          </a:solidFill>
                        </a:rPr>
                        <a:t>类似于</a:t>
                      </a:r>
                      <a:r>
                        <a:rPr lang="zh-CN" altLang="en-US" sz="1600" kern="100" dirty="0" smtClean="0">
                          <a:solidFill>
                            <a:srgbClr val="0000FF"/>
                          </a:solidFill>
                        </a:rPr>
                        <a:t>贝塞尔曲线</a:t>
                      </a:r>
                      <a:r>
                        <a:rPr lang="en-US" sz="1600" kern="100" dirty="0" smtClean="0">
                          <a:solidFill>
                            <a:srgbClr val="0000FF"/>
                          </a:solidFill>
                        </a:rPr>
                        <a:t>cubic-</a:t>
                      </a:r>
                      <a:r>
                        <a:rPr lang="en-US" sz="1600" kern="100" dirty="0" err="1" smtClean="0">
                          <a:solidFill>
                            <a:srgbClr val="0000FF"/>
                          </a:solidFill>
                        </a:rPr>
                        <a:t>bezier</a:t>
                      </a:r>
                      <a:r>
                        <a:rPr lang="en-US" sz="1600" kern="100" dirty="0" smtClean="0">
                          <a:solidFill>
                            <a:srgbClr val="0000FF"/>
                          </a:solidFill>
                        </a:rPr>
                        <a:t>(0.25,0.1,0.25,1</a:t>
                      </a:r>
                      <a:r>
                        <a:rPr lang="en-US" sz="1600" kern="100" dirty="0">
                          <a:solidFill>
                            <a:srgbClr val="0000FF"/>
                          </a:solidFill>
                        </a:rPr>
                        <a:t>)</a:t>
                      </a:r>
                      <a:r>
                        <a:rPr lang="zh-CN" sz="1600" kern="100" dirty="0">
                          <a:solidFill>
                            <a:srgbClr val="0000FF"/>
                          </a:solidFill>
                        </a:rPr>
                        <a:t>。</a:t>
                      </a:r>
                      <a:endParaRPr lang="zh-CN" sz="1600" kern="100" dirty="0">
                        <a:solidFill>
                          <a:srgbClr val="0000FF"/>
                        </a:solidFill>
                        <a:latin typeface="Times New Roman"/>
                        <a:ea typeface="宋体"/>
                      </a:endParaRPr>
                    </a:p>
                  </a:txBody>
                  <a:tcPr marL="68580" marR="68580" marT="0" marB="0" anchor="ctr"/>
                </a:tc>
                <a:extLst>
                  <a:ext uri="{0D108BD9-81ED-4DB2-BD59-A6C34878D82A}">
                    <a16:rowId xmlns:a16="http://schemas.microsoft.com/office/drawing/2014/main" xmlns="" val="10002"/>
                  </a:ext>
                </a:extLst>
              </a:tr>
              <a:tr h="412800">
                <a:tc>
                  <a:txBody>
                    <a:bodyPr/>
                    <a:lstStyle/>
                    <a:p>
                      <a:pPr algn="just">
                        <a:lnSpc>
                          <a:spcPct val="100000"/>
                        </a:lnSpc>
                        <a:spcAft>
                          <a:spcPts val="0"/>
                        </a:spcAft>
                      </a:pPr>
                      <a:r>
                        <a:rPr lang="en-US" sz="1600" kern="100" dirty="0">
                          <a:solidFill>
                            <a:srgbClr val="0000FF"/>
                          </a:solidFill>
                        </a:rPr>
                        <a:t>ease-in</a:t>
                      </a:r>
                      <a:endParaRPr lang="zh-CN" sz="1600" kern="100" dirty="0">
                        <a:solidFill>
                          <a:srgbClr val="0000FF"/>
                        </a:solidFill>
                        <a:latin typeface="Times New Roman"/>
                        <a:ea typeface="宋体"/>
                      </a:endParaRPr>
                    </a:p>
                  </a:txBody>
                  <a:tcPr marL="68580" marR="68580" marT="0" marB="0" anchor="ctr"/>
                </a:tc>
                <a:tc>
                  <a:txBody>
                    <a:bodyPr/>
                    <a:lstStyle/>
                    <a:p>
                      <a:pPr algn="just">
                        <a:lnSpc>
                          <a:spcPct val="100000"/>
                        </a:lnSpc>
                        <a:spcAft>
                          <a:spcPts val="0"/>
                        </a:spcAft>
                      </a:pPr>
                      <a:r>
                        <a:rPr lang="zh-CN" sz="1600" kern="100" dirty="0">
                          <a:solidFill>
                            <a:srgbClr val="0000FF"/>
                          </a:solidFill>
                        </a:rPr>
                        <a:t>规定以慢速开始的过渡效果</a:t>
                      </a:r>
                      <a:r>
                        <a:rPr lang="en-US" sz="1600" kern="100" dirty="0" smtClean="0">
                          <a:solidFill>
                            <a:srgbClr val="0000FF"/>
                          </a:solidFill>
                        </a:rPr>
                        <a:t>(</a:t>
                      </a:r>
                      <a:r>
                        <a:rPr lang="zh-CN" altLang="en-US" sz="1600" kern="100" dirty="0" smtClean="0">
                          <a:solidFill>
                            <a:srgbClr val="0000FF"/>
                          </a:solidFill>
                        </a:rPr>
                        <a:t>贝塞尔曲线</a:t>
                      </a:r>
                      <a:r>
                        <a:rPr lang="en-US" sz="1600" kern="100" dirty="0" smtClean="0">
                          <a:solidFill>
                            <a:srgbClr val="0000FF"/>
                          </a:solidFill>
                        </a:rPr>
                        <a:t>cubic-</a:t>
                      </a:r>
                      <a:r>
                        <a:rPr lang="en-US" sz="1600" kern="100" dirty="0" err="1" smtClean="0">
                          <a:solidFill>
                            <a:srgbClr val="0000FF"/>
                          </a:solidFill>
                        </a:rPr>
                        <a:t>bezier</a:t>
                      </a:r>
                      <a:r>
                        <a:rPr lang="en-US" sz="1600" kern="100" dirty="0" smtClean="0">
                          <a:solidFill>
                            <a:srgbClr val="0000FF"/>
                          </a:solidFill>
                        </a:rPr>
                        <a:t>(0.42,0,1,1</a:t>
                      </a:r>
                      <a:r>
                        <a:rPr lang="en-US" sz="1600" kern="100" dirty="0">
                          <a:solidFill>
                            <a:srgbClr val="0000FF"/>
                          </a:solidFill>
                        </a:rPr>
                        <a:t>))</a:t>
                      </a:r>
                      <a:r>
                        <a:rPr lang="zh-CN" sz="1600" kern="100" dirty="0">
                          <a:solidFill>
                            <a:srgbClr val="0000FF"/>
                          </a:solidFill>
                        </a:rPr>
                        <a:t>。</a:t>
                      </a:r>
                      <a:endParaRPr lang="zh-CN" sz="1600" kern="100" dirty="0">
                        <a:solidFill>
                          <a:srgbClr val="0000FF"/>
                        </a:solidFill>
                        <a:latin typeface="Times New Roman"/>
                        <a:ea typeface="宋体"/>
                      </a:endParaRPr>
                    </a:p>
                  </a:txBody>
                  <a:tcPr marL="68580" marR="68580" marT="0" marB="0" anchor="ctr"/>
                </a:tc>
                <a:extLst>
                  <a:ext uri="{0D108BD9-81ED-4DB2-BD59-A6C34878D82A}">
                    <a16:rowId xmlns:a16="http://schemas.microsoft.com/office/drawing/2014/main" xmlns="" val="10003"/>
                  </a:ext>
                </a:extLst>
              </a:tr>
              <a:tr h="412800">
                <a:tc>
                  <a:txBody>
                    <a:bodyPr/>
                    <a:lstStyle/>
                    <a:p>
                      <a:pPr algn="just">
                        <a:lnSpc>
                          <a:spcPct val="100000"/>
                        </a:lnSpc>
                        <a:spcAft>
                          <a:spcPts val="0"/>
                        </a:spcAft>
                      </a:pPr>
                      <a:r>
                        <a:rPr lang="en-US" sz="1600" kern="100">
                          <a:solidFill>
                            <a:srgbClr val="0000FF"/>
                          </a:solidFill>
                        </a:rPr>
                        <a:t>ease-out</a:t>
                      </a:r>
                      <a:endParaRPr lang="zh-CN" sz="1600" kern="100">
                        <a:solidFill>
                          <a:srgbClr val="0000FF"/>
                        </a:solidFill>
                        <a:latin typeface="Times New Roman"/>
                        <a:ea typeface="宋体"/>
                      </a:endParaRPr>
                    </a:p>
                  </a:txBody>
                  <a:tcPr marL="68580" marR="68580" marT="0" marB="0" anchor="ctr"/>
                </a:tc>
                <a:tc>
                  <a:txBody>
                    <a:bodyPr/>
                    <a:lstStyle/>
                    <a:p>
                      <a:pPr algn="just">
                        <a:lnSpc>
                          <a:spcPct val="100000"/>
                        </a:lnSpc>
                        <a:spcAft>
                          <a:spcPts val="0"/>
                        </a:spcAft>
                      </a:pPr>
                      <a:r>
                        <a:rPr lang="zh-CN" sz="1600" kern="100" dirty="0">
                          <a:solidFill>
                            <a:srgbClr val="0000FF"/>
                          </a:solidFill>
                        </a:rPr>
                        <a:t>规定以慢速结束的过渡效果</a:t>
                      </a:r>
                      <a:r>
                        <a:rPr lang="en-US" sz="1600" kern="100" dirty="0" smtClean="0">
                          <a:solidFill>
                            <a:srgbClr val="0000FF"/>
                          </a:solidFill>
                        </a:rPr>
                        <a:t>(</a:t>
                      </a:r>
                      <a:r>
                        <a:rPr lang="zh-CN" altLang="en-US" sz="1600" kern="100" dirty="0" smtClean="0">
                          <a:solidFill>
                            <a:srgbClr val="0000FF"/>
                          </a:solidFill>
                        </a:rPr>
                        <a:t>贝塞尔曲线</a:t>
                      </a:r>
                      <a:r>
                        <a:rPr lang="en-US" sz="1600" kern="100" dirty="0" smtClean="0">
                          <a:solidFill>
                            <a:srgbClr val="0000FF"/>
                          </a:solidFill>
                        </a:rPr>
                        <a:t>cubic-</a:t>
                      </a:r>
                      <a:r>
                        <a:rPr lang="en-US" sz="1600" kern="100" dirty="0" err="1" smtClean="0">
                          <a:solidFill>
                            <a:srgbClr val="0000FF"/>
                          </a:solidFill>
                        </a:rPr>
                        <a:t>bezier</a:t>
                      </a:r>
                      <a:r>
                        <a:rPr lang="en-US" sz="1600" kern="100" dirty="0" smtClean="0">
                          <a:solidFill>
                            <a:srgbClr val="0000FF"/>
                          </a:solidFill>
                        </a:rPr>
                        <a:t>(0,0,0.58,1</a:t>
                      </a:r>
                      <a:r>
                        <a:rPr lang="en-US" sz="1600" kern="100" dirty="0">
                          <a:solidFill>
                            <a:srgbClr val="0000FF"/>
                          </a:solidFill>
                        </a:rPr>
                        <a:t>))</a:t>
                      </a:r>
                      <a:r>
                        <a:rPr lang="zh-CN" sz="1600" kern="100" dirty="0">
                          <a:solidFill>
                            <a:srgbClr val="0000FF"/>
                          </a:solidFill>
                        </a:rPr>
                        <a:t>。</a:t>
                      </a:r>
                      <a:endParaRPr lang="zh-CN" sz="1600" kern="100" dirty="0">
                        <a:solidFill>
                          <a:srgbClr val="0000FF"/>
                        </a:solidFill>
                        <a:latin typeface="Times New Roman"/>
                        <a:ea typeface="宋体"/>
                      </a:endParaRPr>
                    </a:p>
                  </a:txBody>
                  <a:tcPr marL="68580" marR="68580" marT="0" marB="0" anchor="ctr"/>
                </a:tc>
                <a:extLst>
                  <a:ext uri="{0D108BD9-81ED-4DB2-BD59-A6C34878D82A}">
                    <a16:rowId xmlns:a16="http://schemas.microsoft.com/office/drawing/2014/main" xmlns="" val="10004"/>
                  </a:ext>
                </a:extLst>
              </a:tr>
              <a:tr h="412800">
                <a:tc>
                  <a:txBody>
                    <a:bodyPr/>
                    <a:lstStyle/>
                    <a:p>
                      <a:pPr algn="just">
                        <a:lnSpc>
                          <a:spcPct val="100000"/>
                        </a:lnSpc>
                        <a:spcAft>
                          <a:spcPts val="0"/>
                        </a:spcAft>
                      </a:pPr>
                      <a:r>
                        <a:rPr lang="en-US" sz="1600" kern="100">
                          <a:solidFill>
                            <a:srgbClr val="0000FF"/>
                          </a:solidFill>
                        </a:rPr>
                        <a:t>ease-in-out</a:t>
                      </a:r>
                      <a:endParaRPr lang="zh-CN" sz="1600" kern="100">
                        <a:solidFill>
                          <a:srgbClr val="0000FF"/>
                        </a:solidFill>
                        <a:latin typeface="Times New Roman"/>
                        <a:ea typeface="宋体"/>
                      </a:endParaRPr>
                    </a:p>
                  </a:txBody>
                  <a:tcPr marL="68580" marR="68580" marT="0" marB="0" anchor="ctr"/>
                </a:tc>
                <a:tc>
                  <a:txBody>
                    <a:bodyPr/>
                    <a:lstStyle/>
                    <a:p>
                      <a:pPr algn="just">
                        <a:lnSpc>
                          <a:spcPct val="100000"/>
                        </a:lnSpc>
                        <a:spcAft>
                          <a:spcPts val="0"/>
                        </a:spcAft>
                      </a:pPr>
                      <a:r>
                        <a:rPr lang="zh-CN" sz="1600" kern="100" dirty="0">
                          <a:solidFill>
                            <a:srgbClr val="0000FF"/>
                          </a:solidFill>
                        </a:rPr>
                        <a:t>规定以慢速开始和结束的过渡效果</a:t>
                      </a:r>
                      <a:r>
                        <a:rPr lang="en-US" sz="1600" kern="100" dirty="0" smtClean="0">
                          <a:solidFill>
                            <a:srgbClr val="0000FF"/>
                          </a:solidFill>
                        </a:rPr>
                        <a:t>(</a:t>
                      </a:r>
                      <a:r>
                        <a:rPr lang="zh-CN" altLang="en-US" sz="1600" kern="100" dirty="0" smtClean="0">
                          <a:solidFill>
                            <a:srgbClr val="0000FF"/>
                          </a:solidFill>
                        </a:rPr>
                        <a:t>贝塞尔曲线</a:t>
                      </a:r>
                      <a:r>
                        <a:rPr lang="en-US" sz="1600" kern="100" dirty="0" smtClean="0">
                          <a:solidFill>
                            <a:srgbClr val="0000FF"/>
                          </a:solidFill>
                        </a:rPr>
                        <a:t>cubic-</a:t>
                      </a:r>
                      <a:r>
                        <a:rPr lang="en-US" sz="1600" kern="100" dirty="0" err="1" smtClean="0">
                          <a:solidFill>
                            <a:srgbClr val="0000FF"/>
                          </a:solidFill>
                        </a:rPr>
                        <a:t>bezier</a:t>
                      </a:r>
                      <a:r>
                        <a:rPr lang="en-US" sz="1600" kern="100" dirty="0" smtClean="0">
                          <a:solidFill>
                            <a:srgbClr val="0000FF"/>
                          </a:solidFill>
                        </a:rPr>
                        <a:t>(0.42,0,0.58,1</a:t>
                      </a:r>
                      <a:r>
                        <a:rPr lang="en-US" sz="1600" kern="100" dirty="0">
                          <a:solidFill>
                            <a:srgbClr val="0000FF"/>
                          </a:solidFill>
                        </a:rPr>
                        <a:t>))</a:t>
                      </a:r>
                      <a:r>
                        <a:rPr lang="zh-CN" sz="1600" kern="100" dirty="0">
                          <a:solidFill>
                            <a:srgbClr val="0000FF"/>
                          </a:solidFill>
                        </a:rPr>
                        <a:t>。</a:t>
                      </a:r>
                      <a:endParaRPr lang="zh-CN" sz="1600" kern="100" dirty="0">
                        <a:solidFill>
                          <a:srgbClr val="0000FF"/>
                        </a:solidFill>
                        <a:latin typeface="Times New Roman"/>
                        <a:ea typeface="宋体"/>
                      </a:endParaRPr>
                    </a:p>
                  </a:txBody>
                  <a:tcPr marL="68580" marR="68580" marT="0" marB="0" anchor="ctr"/>
                </a:tc>
                <a:extLst>
                  <a:ext uri="{0D108BD9-81ED-4DB2-BD59-A6C34878D82A}">
                    <a16:rowId xmlns:a16="http://schemas.microsoft.com/office/drawing/2014/main" xmlns="" val="10005"/>
                  </a:ext>
                </a:extLst>
              </a:tr>
              <a:tr h="412800">
                <a:tc>
                  <a:txBody>
                    <a:bodyPr/>
                    <a:lstStyle/>
                    <a:p>
                      <a:pPr algn="just">
                        <a:lnSpc>
                          <a:spcPct val="100000"/>
                        </a:lnSpc>
                        <a:spcAft>
                          <a:spcPts val="0"/>
                        </a:spcAft>
                      </a:pPr>
                      <a:r>
                        <a:rPr lang="en-US" sz="1600" kern="100" dirty="0">
                          <a:solidFill>
                            <a:srgbClr val="0000FF"/>
                          </a:solidFill>
                        </a:rPr>
                        <a:t>cubic-</a:t>
                      </a:r>
                      <a:r>
                        <a:rPr lang="en-US" sz="1600" kern="100" dirty="0" err="1">
                          <a:solidFill>
                            <a:srgbClr val="0000FF"/>
                          </a:solidFill>
                        </a:rPr>
                        <a:t>bezier</a:t>
                      </a:r>
                      <a:r>
                        <a:rPr lang="en-US" sz="1600" kern="100" dirty="0">
                          <a:solidFill>
                            <a:srgbClr val="0000FF"/>
                          </a:solidFill>
                        </a:rPr>
                        <a:t>(</a:t>
                      </a:r>
                      <a:r>
                        <a:rPr lang="en-US" sz="1600" kern="100" dirty="0" err="1">
                          <a:solidFill>
                            <a:srgbClr val="0000FF"/>
                          </a:solidFill>
                        </a:rPr>
                        <a:t>n,n,n,n</a:t>
                      </a:r>
                      <a:r>
                        <a:rPr lang="en-US" sz="1600" kern="100" dirty="0">
                          <a:solidFill>
                            <a:srgbClr val="0000FF"/>
                          </a:solidFill>
                        </a:rPr>
                        <a:t>)</a:t>
                      </a:r>
                      <a:endParaRPr lang="zh-CN" sz="1600" kern="100" dirty="0">
                        <a:solidFill>
                          <a:srgbClr val="0000FF"/>
                        </a:solidFill>
                        <a:latin typeface="Times New Roman"/>
                        <a:ea typeface="宋体"/>
                      </a:endParaRPr>
                    </a:p>
                  </a:txBody>
                  <a:tcPr marL="68580" marR="68580" marT="0" marB="0" anchor="ctr"/>
                </a:tc>
                <a:tc>
                  <a:txBody>
                    <a:bodyPr/>
                    <a:lstStyle/>
                    <a:p>
                      <a:pPr algn="just">
                        <a:lnSpc>
                          <a:spcPct val="100000"/>
                        </a:lnSpc>
                        <a:spcAft>
                          <a:spcPts val="0"/>
                        </a:spcAft>
                      </a:pPr>
                      <a:r>
                        <a:rPr lang="zh-CN" sz="1600" kern="100" dirty="0" smtClean="0">
                          <a:solidFill>
                            <a:srgbClr val="0000FF"/>
                          </a:solidFill>
                        </a:rPr>
                        <a:t>在</a:t>
                      </a:r>
                      <a:r>
                        <a:rPr lang="zh-CN" altLang="en-US" sz="1600" kern="100" dirty="0" smtClean="0">
                          <a:solidFill>
                            <a:srgbClr val="0000FF"/>
                          </a:solidFill>
                        </a:rPr>
                        <a:t>贝塞尔曲线</a:t>
                      </a:r>
                      <a:r>
                        <a:rPr lang="en-US" sz="1600" kern="100" dirty="0" smtClean="0">
                          <a:solidFill>
                            <a:srgbClr val="0000FF"/>
                          </a:solidFill>
                        </a:rPr>
                        <a:t>cubic-</a:t>
                      </a:r>
                      <a:r>
                        <a:rPr lang="en-US" sz="1600" kern="100" dirty="0" err="1" smtClean="0">
                          <a:solidFill>
                            <a:srgbClr val="0000FF"/>
                          </a:solidFill>
                        </a:rPr>
                        <a:t>bezier</a:t>
                      </a:r>
                      <a:r>
                        <a:rPr lang="zh-CN" sz="1600" kern="100" dirty="0">
                          <a:solidFill>
                            <a:srgbClr val="0000FF"/>
                          </a:solidFill>
                        </a:rPr>
                        <a:t>函数中定义自己的值。可能的值是</a:t>
                      </a:r>
                      <a:r>
                        <a:rPr lang="en-US" sz="1600" kern="100" dirty="0">
                          <a:solidFill>
                            <a:srgbClr val="0000FF"/>
                          </a:solidFill>
                        </a:rPr>
                        <a:t>0</a:t>
                      </a:r>
                      <a:r>
                        <a:rPr lang="zh-CN" sz="1600" kern="100" dirty="0">
                          <a:solidFill>
                            <a:srgbClr val="0000FF"/>
                          </a:solidFill>
                        </a:rPr>
                        <a:t>～</a:t>
                      </a:r>
                      <a:r>
                        <a:rPr lang="en-US" sz="1600" kern="100" dirty="0">
                          <a:solidFill>
                            <a:srgbClr val="0000FF"/>
                          </a:solidFill>
                        </a:rPr>
                        <a:t>1 </a:t>
                      </a:r>
                      <a:r>
                        <a:rPr lang="zh-CN" sz="1600" kern="100" dirty="0">
                          <a:solidFill>
                            <a:srgbClr val="0000FF"/>
                          </a:solidFill>
                        </a:rPr>
                        <a:t>之间。</a:t>
                      </a:r>
                      <a:endParaRPr lang="zh-CN" sz="1600" kern="100" dirty="0">
                        <a:solidFill>
                          <a:srgbClr val="0000FF"/>
                        </a:solidFill>
                        <a:latin typeface="Times New Roman"/>
                        <a:ea typeface="宋体"/>
                      </a:endParaRP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966700490"/>
      </p:ext>
    </p:extLst>
  </p:cSld>
  <p:clrMapOvr>
    <a:masterClrMapping/>
  </p:clrMapOvr>
  <p:transition>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197310" y="908720"/>
            <a:ext cx="9324528" cy="4314825"/>
          </a:xfrm>
        </p:spPr>
        <p:txBody>
          <a:bodyPr/>
          <a:lstStyle/>
          <a:p>
            <a:pPr marL="0" indent="0">
              <a:buNone/>
            </a:pPr>
            <a:r>
              <a:rPr lang="fr-FR" altLang="zh-CN" b="1" dirty="0" smtClean="0">
                <a:latin typeface="+mn-ea"/>
              </a:rPr>
              <a:t>4</a:t>
            </a:r>
            <a:r>
              <a:rPr lang="fr-FR" altLang="zh-CN" b="1" dirty="0">
                <a:latin typeface="+mn-ea"/>
              </a:rPr>
              <a:t>. </a:t>
            </a:r>
            <a:r>
              <a:rPr lang="zh-CN" altLang="zh-CN" b="1" dirty="0">
                <a:latin typeface="+mn-ea"/>
              </a:rPr>
              <a:t>过渡延迟时间</a:t>
            </a:r>
            <a:r>
              <a:rPr lang="fr-FR" altLang="zh-CN" b="1" dirty="0">
                <a:latin typeface="+mn-ea"/>
              </a:rPr>
              <a:t>transition-delay</a:t>
            </a:r>
            <a:endParaRPr lang="zh-CN" altLang="zh-CN" b="1" dirty="0">
              <a:latin typeface="+mn-ea"/>
            </a:endParaRPr>
          </a:p>
          <a:p>
            <a:pPr marL="0" indent="0">
              <a:buNone/>
            </a:pPr>
            <a:r>
              <a:rPr lang="zh-CN" altLang="zh-CN" dirty="0">
                <a:latin typeface="+mn-ea"/>
              </a:rPr>
              <a:t>在</a:t>
            </a:r>
            <a:r>
              <a:rPr lang="en-US" altLang="zh-CN" dirty="0">
                <a:latin typeface="+mn-ea"/>
              </a:rPr>
              <a:t>CSS3</a:t>
            </a:r>
            <a:r>
              <a:rPr lang="zh-CN" altLang="zh-CN" dirty="0">
                <a:latin typeface="+mn-ea"/>
              </a:rPr>
              <a:t>中</a:t>
            </a:r>
            <a:r>
              <a:rPr lang="en-US" altLang="zh-CN" dirty="0">
                <a:latin typeface="+mn-ea"/>
              </a:rPr>
              <a:t>transition-delay</a:t>
            </a:r>
            <a:r>
              <a:rPr lang="zh-CN" altLang="zh-CN" dirty="0">
                <a:latin typeface="+mn-ea"/>
              </a:rPr>
              <a:t>属性用于指定过渡动画延迟播放的时间，延迟时间越长则动画越晚播放。其语法格式如下：</a:t>
            </a:r>
          </a:p>
          <a:p>
            <a:pPr marL="0" indent="0">
              <a:buNone/>
            </a:pPr>
            <a:r>
              <a:rPr lang="en-US" altLang="zh-CN" b="1" dirty="0">
                <a:latin typeface="+mn-ea"/>
              </a:rPr>
              <a:t> </a:t>
            </a:r>
            <a:endParaRPr lang="zh-CN" altLang="zh-CN" dirty="0">
              <a:latin typeface="+mn-ea"/>
            </a:endParaRPr>
          </a:p>
          <a:p>
            <a:pPr marL="0" indent="0">
              <a:buNone/>
            </a:pPr>
            <a:r>
              <a:rPr lang="en-US" altLang="zh-CN" b="1" dirty="0">
                <a:latin typeface="+mn-ea"/>
              </a:rPr>
              <a:t>transition-delay: &lt;time&gt;;</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zh-CN" altLang="zh-CN" dirty="0">
                <a:latin typeface="+mn-ea"/>
              </a:rPr>
              <a:t>该属性值单位为秒或者毫秒。其缺省状态为</a:t>
            </a:r>
            <a:r>
              <a:rPr lang="en-US" altLang="zh-CN" dirty="0">
                <a:latin typeface="+mn-ea"/>
              </a:rPr>
              <a:t>0s</a:t>
            </a:r>
            <a:r>
              <a:rPr lang="zh-CN" altLang="zh-CN" dirty="0">
                <a:latin typeface="+mn-ea"/>
              </a:rPr>
              <a:t>，表示不延迟立刻播放动画效果。</a:t>
            </a:r>
          </a:p>
          <a:p>
            <a:pPr marL="0" indent="0"/>
            <a:endParaRPr lang="zh-CN" altLang="zh-CN" dirty="0" smtClean="0">
              <a:effectLst/>
              <a:latin typeface="+mn-ea"/>
            </a:endParaRPr>
          </a:p>
          <a:p>
            <a:pPr marL="0" indent="0"/>
            <a:endParaRPr lang="en-US" altLang="zh-CN" b="1" dirty="0" smtClean="0">
              <a:effectLst/>
              <a:latin typeface="+mn-ea"/>
            </a:endParaRPr>
          </a:p>
        </p:txBody>
      </p:sp>
      <p:sp>
        <p:nvSpPr>
          <p:cNvPr id="47108" name="AutoShape 5"/>
          <p:cNvSpPr>
            <a:spLocks noChangeArrowheads="1"/>
          </p:cNvSpPr>
          <p:nvPr/>
        </p:nvSpPr>
        <p:spPr bwMode="gray">
          <a:xfrm>
            <a:off x="3506093" y="4221088"/>
            <a:ext cx="3775075" cy="576263"/>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   transition-delay: 2s; }</a:t>
            </a:r>
          </a:p>
        </p:txBody>
      </p:sp>
      <p:sp>
        <p:nvSpPr>
          <p:cNvPr id="6" name="Rectangle 4"/>
          <p:cNvSpPr>
            <a:spLocks noGrp="1" noChangeArrowheads="1"/>
          </p:cNvSpPr>
          <p:nvPr>
            <p:ph type="title"/>
          </p:nvPr>
        </p:nvSpPr>
        <p:spPr>
          <a:xfrm>
            <a:off x="1417861" y="228600"/>
            <a:ext cx="8883427" cy="458788"/>
          </a:xfrm>
        </p:spPr>
        <p:txBody>
          <a:bodyPr/>
          <a:lstStyle/>
          <a:p>
            <a:pPr>
              <a:defRPr/>
            </a:pPr>
            <a:r>
              <a:rPr kumimoji="1" lang="en-US" altLang="zh-CN" dirty="0">
                <a:latin typeface="+mj-ea"/>
              </a:rPr>
              <a:t>5.3.2 </a:t>
            </a:r>
            <a:r>
              <a:rPr kumimoji="1" lang="zh-CN" altLang="en-US" dirty="0">
                <a:latin typeface="+mj-ea"/>
              </a:rPr>
              <a:t>过渡（</a:t>
            </a:r>
            <a:r>
              <a:rPr kumimoji="1" lang="en-US" altLang="zh-CN" dirty="0">
                <a:latin typeface="+mj-ea"/>
              </a:rPr>
              <a:t>transition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1904172258"/>
      </p:ext>
    </p:extLst>
  </p:cSld>
  <p:clrMapOvr>
    <a:masterClrMapping/>
  </p:clrMapOvr>
  <p:transition>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01837" y="836712"/>
            <a:ext cx="9793088" cy="4795838"/>
          </a:xfrm>
        </p:spPr>
        <p:txBody>
          <a:bodyPr/>
          <a:lstStyle/>
          <a:p>
            <a:pPr marL="0" indent="0">
              <a:buNone/>
            </a:pPr>
            <a:r>
              <a:rPr lang="fr-FR" altLang="zh-CN" b="1" dirty="0" smtClean="0">
                <a:latin typeface="+mn-ea"/>
              </a:rPr>
              <a:t>5</a:t>
            </a:r>
            <a:r>
              <a:rPr lang="fr-FR" altLang="zh-CN" b="1" dirty="0">
                <a:latin typeface="+mn-ea"/>
              </a:rPr>
              <a:t>. </a:t>
            </a:r>
            <a:r>
              <a:rPr lang="zh-CN" altLang="zh-CN" b="1" dirty="0">
                <a:latin typeface="+mn-ea"/>
              </a:rPr>
              <a:t>过渡复合属性</a:t>
            </a:r>
            <a:r>
              <a:rPr lang="fr-FR" altLang="zh-CN" b="1" dirty="0">
                <a:latin typeface="+mn-ea"/>
              </a:rPr>
              <a:t>transition</a:t>
            </a:r>
            <a:endParaRPr lang="zh-CN" altLang="zh-CN" b="1" dirty="0">
              <a:latin typeface="+mn-ea"/>
            </a:endParaRPr>
          </a:p>
          <a:p>
            <a:pPr marL="0" indent="0">
              <a:buNone/>
            </a:pPr>
            <a:r>
              <a:rPr lang="zh-CN" altLang="zh-CN" dirty="0">
                <a:latin typeface="+mn-ea"/>
              </a:rPr>
              <a:t>在</a:t>
            </a:r>
            <a:r>
              <a:rPr lang="fr-FR" altLang="zh-CN" dirty="0">
                <a:latin typeface="+mn-ea"/>
              </a:rPr>
              <a:t>CSS3</a:t>
            </a:r>
            <a:r>
              <a:rPr lang="zh-CN" altLang="zh-CN" dirty="0">
                <a:latin typeface="+mn-ea"/>
              </a:rPr>
              <a:t>中</a:t>
            </a:r>
            <a:r>
              <a:rPr lang="fr-FR" altLang="zh-CN" dirty="0">
                <a:latin typeface="+mn-ea"/>
              </a:rPr>
              <a:t>transition</a:t>
            </a:r>
            <a:r>
              <a:rPr lang="zh-CN" altLang="zh-CN" dirty="0">
                <a:latin typeface="+mn-ea"/>
              </a:rPr>
              <a:t>属性用于一次性指定所有的动画设置要求，是一个复合属性。其声明常用顺序如下：</a:t>
            </a:r>
          </a:p>
          <a:p>
            <a:pPr marL="0" indent="0">
              <a:buNone/>
            </a:pPr>
            <a:r>
              <a:rPr lang="en-US" altLang="zh-CN" dirty="0">
                <a:latin typeface="+mn-ea"/>
              </a:rPr>
              <a:t> </a:t>
            </a:r>
            <a:endParaRPr lang="zh-CN" altLang="zh-CN" dirty="0">
              <a:latin typeface="+mn-ea"/>
            </a:endParaRPr>
          </a:p>
          <a:p>
            <a:pPr marL="0" indent="0">
              <a:buNone/>
            </a:pPr>
            <a:r>
              <a:rPr lang="en-US" altLang="zh-CN" b="1" dirty="0">
                <a:latin typeface="+mn-ea"/>
              </a:rPr>
              <a:t>[transition-property] [transition-duration] [transition-timing-function] [transition-delay]</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zh-CN" altLang="zh-CN" dirty="0">
                <a:latin typeface="+mn-ea"/>
              </a:rPr>
              <a:t>参数之间使用空格隔开即可，如有未声明的参数取其默认值。需要注意的是，如果只提供了一个时间参数，无论其位置在何处均默认为是</a:t>
            </a:r>
            <a:r>
              <a:rPr lang="en-US" altLang="zh-CN" dirty="0">
                <a:latin typeface="+mn-ea"/>
              </a:rPr>
              <a:t>transition-duration</a:t>
            </a:r>
            <a:r>
              <a:rPr lang="zh-CN" altLang="zh-CN" dirty="0">
                <a:latin typeface="+mn-ea"/>
              </a:rPr>
              <a:t>属性值。</a:t>
            </a:r>
          </a:p>
          <a:p>
            <a:pPr marL="0" indent="0"/>
            <a:endParaRPr lang="zh-CN" altLang="zh-CN" dirty="0" smtClean="0">
              <a:effectLst/>
              <a:latin typeface="+mn-ea"/>
            </a:endParaRPr>
          </a:p>
          <a:p>
            <a:pPr marL="0" indent="0"/>
            <a:endParaRPr lang="en-US" altLang="zh-CN" b="1" dirty="0" smtClean="0">
              <a:effectLst/>
              <a:latin typeface="+mn-ea"/>
            </a:endParaRPr>
          </a:p>
        </p:txBody>
      </p:sp>
      <p:sp>
        <p:nvSpPr>
          <p:cNvPr id="48132" name="AutoShape 5"/>
          <p:cNvSpPr>
            <a:spLocks noChangeArrowheads="1"/>
          </p:cNvSpPr>
          <p:nvPr/>
        </p:nvSpPr>
        <p:spPr bwMode="gray">
          <a:xfrm>
            <a:off x="2569989" y="4406107"/>
            <a:ext cx="6696744" cy="57626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p{transition: background-color 10s ease-in 2s;}</a:t>
            </a:r>
          </a:p>
        </p:txBody>
      </p:sp>
      <p:sp>
        <p:nvSpPr>
          <p:cNvPr id="6" name="Rectangle 4"/>
          <p:cNvSpPr>
            <a:spLocks noGrp="1" noChangeArrowheads="1"/>
          </p:cNvSpPr>
          <p:nvPr>
            <p:ph type="title"/>
          </p:nvPr>
        </p:nvSpPr>
        <p:spPr>
          <a:xfrm>
            <a:off x="1345853" y="228600"/>
            <a:ext cx="8955435" cy="458788"/>
          </a:xfrm>
        </p:spPr>
        <p:txBody>
          <a:bodyPr/>
          <a:lstStyle/>
          <a:p>
            <a:pPr>
              <a:defRPr/>
            </a:pPr>
            <a:r>
              <a:rPr kumimoji="1" lang="en-US" altLang="zh-CN" dirty="0">
                <a:latin typeface="+mj-ea"/>
              </a:rPr>
              <a:t>5.3.2 </a:t>
            </a:r>
            <a:r>
              <a:rPr kumimoji="1" lang="zh-CN" altLang="en-US" dirty="0">
                <a:latin typeface="+mj-ea"/>
              </a:rPr>
              <a:t>过渡（</a:t>
            </a:r>
            <a:r>
              <a:rPr kumimoji="1" lang="en-US" altLang="zh-CN" dirty="0">
                <a:latin typeface="+mj-ea"/>
              </a:rPr>
              <a:t>transition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619831501"/>
      </p:ext>
    </p:extLst>
  </p:cSld>
  <p:clrMapOvr>
    <a:masterClrMapping/>
  </p:clrMapOvr>
  <p:transition>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mj-ea"/>
              </a:rPr>
              <a:t>5.1.2  HTML5</a:t>
            </a:r>
            <a:r>
              <a:rPr lang="zh-CN" altLang="en-US" dirty="0">
                <a:latin typeface="+mj-ea"/>
              </a:rPr>
              <a:t>结构性标签</a:t>
            </a:r>
            <a:endParaRPr lang="zh-CN" altLang="en-US" dirty="0"/>
          </a:p>
        </p:txBody>
      </p:sp>
      <p:pic>
        <p:nvPicPr>
          <p:cNvPr id="4" name="图片 205"/>
          <p:cNvPicPr>
            <a:picLocks noGrp="1" noChangeAspect="1" noChangeArrowheads="1"/>
          </p:cNvPicPr>
          <p:nvPr>
            <p:ph idx="1"/>
          </p:nvPr>
        </p:nvPicPr>
        <p:blipFill>
          <a:blip r:embed="rId2" cstate="print"/>
          <a:srcRect/>
          <a:stretch>
            <a:fillRect/>
          </a:stretch>
        </p:blipFill>
        <p:spPr bwMode="auto">
          <a:xfrm>
            <a:off x="1777901" y="1700808"/>
            <a:ext cx="9041852" cy="4410659"/>
          </a:xfrm>
          <a:prstGeom prst="rect">
            <a:avLst/>
          </a:prstGeom>
          <a:noFill/>
        </p:spPr>
      </p:pic>
      <p:sp>
        <p:nvSpPr>
          <p:cNvPr id="5" name="矩形 4"/>
          <p:cNvSpPr/>
          <p:nvPr/>
        </p:nvSpPr>
        <p:spPr>
          <a:xfrm>
            <a:off x="930835" y="926526"/>
            <a:ext cx="102971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20000"/>
              </a:spcBef>
              <a:buClr>
                <a:schemeClr val="accent1"/>
              </a:buClr>
              <a:buFont typeface="Wingdings" panose="05000000000000000000" pitchFamily="2" charset="2"/>
              <a:buNone/>
            </a:pPr>
            <a:r>
              <a:rPr lang="en-US" altLang="zh-CN" sz="2000" dirty="0" smtClean="0">
                <a:solidFill>
                  <a:schemeClr val="accent2"/>
                </a:solidFill>
                <a:latin typeface="+mn-ea"/>
                <a:ea typeface="+mn-ea"/>
              </a:rPr>
              <a:t>HTML5</a:t>
            </a:r>
            <a:r>
              <a:rPr lang="zh-CN" altLang="en-US" sz="2000" dirty="0">
                <a:solidFill>
                  <a:schemeClr val="accent2"/>
                </a:solidFill>
                <a:latin typeface="+mn-ea"/>
                <a:ea typeface="+mn-ea"/>
              </a:rPr>
              <a:t>新增了</a:t>
            </a:r>
            <a:r>
              <a:rPr lang="zh-CN" altLang="en-US" sz="2000" dirty="0" smtClean="0">
                <a:solidFill>
                  <a:schemeClr val="accent2"/>
                </a:solidFill>
                <a:latin typeface="+mn-ea"/>
                <a:ea typeface="+mn-ea"/>
              </a:rPr>
              <a:t>一些结构性标签元素</a:t>
            </a:r>
            <a:r>
              <a:rPr lang="zh-CN" altLang="en-US" sz="2000" dirty="0">
                <a:solidFill>
                  <a:schemeClr val="accent2"/>
                </a:solidFill>
                <a:latin typeface="+mn-ea"/>
                <a:ea typeface="+mn-ea"/>
              </a:rPr>
              <a:t>，如</a:t>
            </a:r>
            <a:r>
              <a:rPr lang="en-US" altLang="zh-CN" sz="2000" dirty="0">
                <a:solidFill>
                  <a:schemeClr val="accent2"/>
                </a:solidFill>
                <a:latin typeface="+mn-ea"/>
                <a:ea typeface="+mn-ea"/>
              </a:rPr>
              <a:t>header</a:t>
            </a:r>
            <a:r>
              <a:rPr lang="zh-CN" altLang="en-US" sz="2000" dirty="0">
                <a:solidFill>
                  <a:schemeClr val="accent2"/>
                </a:solidFill>
                <a:latin typeface="+mn-ea"/>
                <a:ea typeface="+mn-ea"/>
              </a:rPr>
              <a:t>、</a:t>
            </a:r>
            <a:r>
              <a:rPr lang="en-US" altLang="zh-CN" sz="2000" dirty="0" err="1">
                <a:solidFill>
                  <a:schemeClr val="accent2"/>
                </a:solidFill>
                <a:latin typeface="+mn-ea"/>
                <a:ea typeface="+mn-ea"/>
              </a:rPr>
              <a:t>nav</a:t>
            </a:r>
            <a:r>
              <a:rPr lang="zh-CN" altLang="en-US" sz="2000" dirty="0">
                <a:solidFill>
                  <a:schemeClr val="accent2"/>
                </a:solidFill>
                <a:latin typeface="+mn-ea"/>
                <a:ea typeface="+mn-ea"/>
              </a:rPr>
              <a:t>、</a:t>
            </a:r>
            <a:r>
              <a:rPr lang="en-US" altLang="zh-CN" sz="2000" dirty="0">
                <a:solidFill>
                  <a:schemeClr val="accent2"/>
                </a:solidFill>
                <a:latin typeface="+mn-ea"/>
                <a:ea typeface="+mn-ea"/>
              </a:rPr>
              <a:t>article</a:t>
            </a:r>
            <a:r>
              <a:rPr lang="zh-CN" altLang="en-US" sz="2000" dirty="0">
                <a:solidFill>
                  <a:schemeClr val="accent2"/>
                </a:solidFill>
                <a:latin typeface="+mn-ea"/>
                <a:ea typeface="+mn-ea"/>
              </a:rPr>
              <a:t>、</a:t>
            </a:r>
            <a:r>
              <a:rPr lang="en-US" altLang="zh-CN" sz="2000" dirty="0">
                <a:solidFill>
                  <a:schemeClr val="accent2"/>
                </a:solidFill>
                <a:latin typeface="+mn-ea"/>
                <a:ea typeface="+mn-ea"/>
              </a:rPr>
              <a:t>section</a:t>
            </a:r>
            <a:r>
              <a:rPr lang="zh-CN" altLang="en-US" sz="2000" dirty="0">
                <a:solidFill>
                  <a:schemeClr val="accent2"/>
                </a:solidFill>
                <a:latin typeface="+mn-ea"/>
                <a:ea typeface="+mn-ea"/>
              </a:rPr>
              <a:t>、</a:t>
            </a:r>
            <a:r>
              <a:rPr lang="en-US" altLang="zh-CN" sz="2000" dirty="0">
                <a:solidFill>
                  <a:schemeClr val="accent2"/>
                </a:solidFill>
                <a:latin typeface="+mn-ea"/>
                <a:ea typeface="+mn-ea"/>
              </a:rPr>
              <a:t>aside</a:t>
            </a:r>
            <a:r>
              <a:rPr lang="zh-CN" altLang="en-US" sz="2000" dirty="0">
                <a:solidFill>
                  <a:schemeClr val="accent2"/>
                </a:solidFill>
                <a:latin typeface="+mn-ea"/>
                <a:ea typeface="+mn-ea"/>
              </a:rPr>
              <a:t>、</a:t>
            </a:r>
            <a:r>
              <a:rPr lang="en-US" altLang="zh-CN" sz="2000" dirty="0">
                <a:solidFill>
                  <a:schemeClr val="accent2"/>
                </a:solidFill>
                <a:latin typeface="+mn-ea"/>
                <a:ea typeface="+mn-ea"/>
              </a:rPr>
              <a:t>footer </a:t>
            </a:r>
            <a:r>
              <a:rPr lang="zh-CN" altLang="en-US" sz="2000" dirty="0">
                <a:solidFill>
                  <a:schemeClr val="accent2"/>
                </a:solidFill>
                <a:latin typeface="+mn-ea"/>
                <a:ea typeface="+mn-ea"/>
              </a:rPr>
              <a:t>六个结构元素，这些元素都是块级元素。</a:t>
            </a:r>
            <a:endParaRPr lang="en-US" altLang="zh-CN" sz="2000" dirty="0">
              <a:solidFill>
                <a:schemeClr val="accent2"/>
              </a:solidFill>
              <a:latin typeface="+mn-ea"/>
              <a:ea typeface="+mn-ea"/>
            </a:endParaRPr>
          </a:p>
        </p:txBody>
      </p:sp>
    </p:spTree>
    <p:extLst>
      <p:ext uri="{BB962C8B-B14F-4D97-AF65-F5344CB8AC3E}">
        <p14:creationId xmlns:p14="http://schemas.microsoft.com/office/powerpoint/2010/main" val="557113214"/>
      </p:ext>
    </p:extLst>
  </p:cSld>
  <p:clrMapOvr>
    <a:masterClrMapping/>
  </p:clrMapOvr>
  <p:transition>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129829" y="765177"/>
            <a:ext cx="10297144" cy="5544144"/>
          </a:xfrm>
        </p:spPr>
        <p:txBody>
          <a:bodyPr/>
          <a:lstStyle/>
          <a:p>
            <a:pPr marL="0" indent="0">
              <a:buNone/>
            </a:pPr>
            <a:r>
              <a:rPr lang="zh-CN" altLang="zh-CN" dirty="0" smtClean="0">
                <a:latin typeface="+mn-ea"/>
              </a:rPr>
              <a:t>还</a:t>
            </a:r>
            <a:r>
              <a:rPr lang="zh-CN" altLang="zh-CN" dirty="0">
                <a:latin typeface="+mn-ea"/>
              </a:rPr>
              <a:t>可以使用复合属性</a:t>
            </a:r>
            <a:r>
              <a:rPr lang="fr-FR" altLang="zh-CN" dirty="0">
                <a:latin typeface="+mn-ea"/>
              </a:rPr>
              <a:t>transition</a:t>
            </a:r>
            <a:r>
              <a:rPr lang="zh-CN" altLang="zh-CN" dirty="0">
                <a:latin typeface="+mn-ea"/>
              </a:rPr>
              <a:t>同时指定多种过渡，之间用逗号隔开即可。</a:t>
            </a: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endParaRPr lang="fr-FR" altLang="zh-CN" dirty="0">
              <a:latin typeface="+mn-ea"/>
            </a:endParaRPr>
          </a:p>
          <a:p>
            <a:pPr marL="0" indent="0">
              <a:buNone/>
            </a:pPr>
            <a:r>
              <a:rPr lang="fr-FR" altLang="zh-CN" dirty="0">
                <a:latin typeface="+mn-ea"/>
              </a:rPr>
              <a:t>CSS3</a:t>
            </a:r>
            <a:r>
              <a:rPr lang="zh-CN" altLang="zh-CN" dirty="0">
                <a:latin typeface="+mn-ea"/>
              </a:rPr>
              <a:t>过渡效果的优点是比较方便，可以用较少的代码实现样式的过渡。但也有几个明显的缺点：</a:t>
            </a:r>
          </a:p>
          <a:p>
            <a:pPr marL="0" indent="0">
              <a:buNone/>
            </a:pPr>
            <a:r>
              <a:rPr lang="zh-CN" altLang="zh-CN" dirty="0">
                <a:latin typeface="+mn-ea"/>
              </a:rPr>
              <a:t>（</a:t>
            </a:r>
            <a:r>
              <a:rPr lang="fr-FR" altLang="zh-CN" dirty="0">
                <a:latin typeface="+mn-ea"/>
              </a:rPr>
              <a:t>1</a:t>
            </a:r>
            <a:r>
              <a:rPr lang="zh-CN" altLang="zh-CN" dirty="0">
                <a:latin typeface="+mn-ea"/>
              </a:rPr>
              <a:t>）需要触发条件才能实现过渡，比如使用最常用的</a:t>
            </a:r>
            <a:r>
              <a:rPr lang="fr-FR" altLang="zh-CN" dirty="0">
                <a:latin typeface="+mn-ea"/>
              </a:rPr>
              <a:t> :hover</a:t>
            </a:r>
            <a:r>
              <a:rPr lang="zh-CN" altLang="zh-CN" dirty="0">
                <a:latin typeface="+mn-ea"/>
              </a:rPr>
              <a:t>伪类对应的动作作为触发条件，而不能自动产生过渡效果；</a:t>
            </a:r>
          </a:p>
          <a:p>
            <a:pPr marL="0" indent="0">
              <a:buNone/>
            </a:pPr>
            <a:r>
              <a:rPr lang="zh-CN" altLang="zh-CN" dirty="0">
                <a:latin typeface="+mn-ea"/>
              </a:rPr>
              <a:t>（</a:t>
            </a:r>
            <a:r>
              <a:rPr lang="fr-FR" altLang="zh-CN" dirty="0">
                <a:latin typeface="+mn-ea"/>
              </a:rPr>
              <a:t>2</a:t>
            </a:r>
            <a:r>
              <a:rPr lang="zh-CN" altLang="zh-CN" dirty="0">
                <a:latin typeface="+mn-ea"/>
              </a:rPr>
              <a:t>）过渡效果只能一次性完成，不能指定多次；</a:t>
            </a:r>
          </a:p>
          <a:p>
            <a:pPr marL="0" indent="0">
              <a:buNone/>
            </a:pPr>
            <a:r>
              <a:rPr lang="zh-CN" altLang="zh-CN" dirty="0">
                <a:latin typeface="+mn-ea"/>
              </a:rPr>
              <a:t>（</a:t>
            </a:r>
            <a:r>
              <a:rPr lang="fr-FR" altLang="zh-CN" dirty="0">
                <a:latin typeface="+mn-ea"/>
              </a:rPr>
              <a:t>3</a:t>
            </a:r>
            <a:r>
              <a:rPr lang="zh-CN" altLang="zh-CN" dirty="0">
                <a:latin typeface="+mn-ea"/>
              </a:rPr>
              <a:t>）只能控制开始和结束的速率，不方便控制中间的过程。</a:t>
            </a:r>
            <a:endParaRPr lang="en-US" altLang="zh-CN" b="1" dirty="0" smtClean="0">
              <a:effectLst/>
              <a:latin typeface="+mn-ea"/>
            </a:endParaRPr>
          </a:p>
        </p:txBody>
      </p:sp>
      <p:sp>
        <p:nvSpPr>
          <p:cNvPr id="49156" name="AutoShape 5"/>
          <p:cNvSpPr>
            <a:spLocks noChangeArrowheads="1"/>
          </p:cNvSpPr>
          <p:nvPr/>
        </p:nvSpPr>
        <p:spPr bwMode="gray">
          <a:xfrm>
            <a:off x="2497981" y="1412776"/>
            <a:ext cx="4824413" cy="198596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a:t>
            </a:r>
          </a:p>
          <a:p>
            <a:pPr algn="l" eaLnBrk="1" hangingPunct="1"/>
            <a:r>
              <a:rPr kumimoji="1" lang="en-US" altLang="zh-CN" sz="2000">
                <a:solidFill>
                  <a:schemeClr val="accent2"/>
                </a:solidFill>
                <a:latin typeface="Arial" panose="020B0604020202020204" pitchFamily="34" charset="0"/>
              </a:rPr>
              <a:t>   transition: </a:t>
            </a:r>
          </a:p>
          <a:p>
            <a:pPr algn="l" eaLnBrk="1" hangingPunct="1"/>
            <a:r>
              <a:rPr kumimoji="1" lang="en-US" altLang="zh-CN" sz="2000">
                <a:solidFill>
                  <a:schemeClr val="accent2"/>
                </a:solidFill>
                <a:latin typeface="Arial" panose="020B0604020202020204" pitchFamily="34" charset="0"/>
              </a:rPr>
              <a:t>   background-color 10s ease-in 2s,</a:t>
            </a:r>
          </a:p>
          <a:p>
            <a:pPr algn="l" eaLnBrk="1" hangingPunct="1"/>
            <a:r>
              <a:rPr kumimoji="1" lang="en-US" altLang="zh-CN" sz="2000">
                <a:solidFill>
                  <a:schemeClr val="accent2"/>
                </a:solidFill>
                <a:latin typeface="Arial" panose="020B0604020202020204" pitchFamily="34" charset="0"/>
              </a:rPr>
              <a:t>   color 10s ease-in 2s,</a:t>
            </a:r>
          </a:p>
          <a:p>
            <a:pPr algn="l" eaLnBrk="1" hangingPunct="1"/>
            <a:r>
              <a:rPr kumimoji="1" lang="en-US" altLang="zh-CN" sz="2000">
                <a:solidFill>
                  <a:schemeClr val="accent2"/>
                </a:solidFill>
                <a:latin typeface="Arial" panose="020B0604020202020204" pitchFamily="34" charset="0"/>
              </a:rPr>
              <a:t>   width 10s ease-in 2s;</a:t>
            </a:r>
          </a:p>
          <a:p>
            <a:pPr algn="l" eaLnBrk="1" hangingPunct="1"/>
            <a:r>
              <a:rPr kumimoji="1" lang="en-US" altLang="zh-CN" sz="2000">
                <a:solidFill>
                  <a:schemeClr val="accent2"/>
                </a:solidFill>
                <a:latin typeface="Arial" panose="020B0604020202020204" pitchFamily="34" charset="0"/>
              </a:rPr>
              <a:t>}</a:t>
            </a:r>
          </a:p>
        </p:txBody>
      </p:sp>
      <p:sp>
        <p:nvSpPr>
          <p:cNvPr id="5" name="Rectangle 4"/>
          <p:cNvSpPr>
            <a:spLocks noGrp="1" noChangeArrowheads="1"/>
          </p:cNvSpPr>
          <p:nvPr>
            <p:ph type="title"/>
          </p:nvPr>
        </p:nvSpPr>
        <p:spPr>
          <a:xfrm>
            <a:off x="1345853" y="228600"/>
            <a:ext cx="8955435" cy="458788"/>
          </a:xfrm>
        </p:spPr>
        <p:txBody>
          <a:bodyPr/>
          <a:lstStyle/>
          <a:p>
            <a:pPr>
              <a:defRPr/>
            </a:pPr>
            <a:r>
              <a:rPr kumimoji="1" lang="en-US" altLang="zh-CN" dirty="0">
                <a:latin typeface="+mj-ea"/>
              </a:rPr>
              <a:t>5.3.2 </a:t>
            </a:r>
            <a:r>
              <a:rPr kumimoji="1" lang="zh-CN" altLang="en-US" dirty="0">
                <a:latin typeface="+mj-ea"/>
              </a:rPr>
              <a:t>过渡（</a:t>
            </a:r>
            <a:r>
              <a:rPr kumimoji="1" lang="en-US" altLang="zh-CN" dirty="0">
                <a:latin typeface="+mj-ea"/>
              </a:rPr>
              <a:t>transition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3731687581"/>
      </p:ext>
    </p:extLst>
  </p:cSld>
  <p:clrMapOvr>
    <a:masterClrMapping/>
  </p:clrMapOvr>
  <p:transition>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en-US" altLang="zh-CN" dirty="0"/>
              <a:t>5.3.2 </a:t>
            </a:r>
            <a:r>
              <a:rPr lang="zh-CN" altLang="en-US" dirty="0"/>
              <a:t>过渡（</a:t>
            </a:r>
            <a:r>
              <a:rPr lang="en-US" altLang="zh-CN" dirty="0"/>
              <a:t>transition</a:t>
            </a:r>
            <a:r>
              <a:rPr lang="zh-CN" altLang="en-US" dirty="0"/>
              <a:t>）</a:t>
            </a:r>
          </a:p>
        </p:txBody>
      </p:sp>
      <p:pic>
        <p:nvPicPr>
          <p:cNvPr id="4" name="图片 3"/>
          <p:cNvPicPr>
            <a:picLocks noChangeAspect="1"/>
          </p:cNvPicPr>
          <p:nvPr/>
        </p:nvPicPr>
        <p:blipFill>
          <a:blip r:embed="rId3"/>
          <a:stretch>
            <a:fillRect/>
          </a:stretch>
        </p:blipFill>
        <p:spPr>
          <a:xfrm>
            <a:off x="1561877" y="1494734"/>
            <a:ext cx="2304762" cy="2114286"/>
          </a:xfrm>
          <a:prstGeom prst="rect">
            <a:avLst/>
          </a:prstGeom>
        </p:spPr>
      </p:pic>
      <p:pic>
        <p:nvPicPr>
          <p:cNvPr id="5" name="图片 4"/>
          <p:cNvPicPr>
            <a:picLocks noChangeAspect="1"/>
          </p:cNvPicPr>
          <p:nvPr/>
        </p:nvPicPr>
        <p:blipFill>
          <a:blip r:embed="rId4"/>
          <a:stretch>
            <a:fillRect/>
          </a:stretch>
        </p:blipFill>
        <p:spPr>
          <a:xfrm>
            <a:off x="6151701" y="1485210"/>
            <a:ext cx="2276190" cy="2123810"/>
          </a:xfrm>
          <a:prstGeom prst="rect">
            <a:avLst/>
          </a:prstGeom>
        </p:spPr>
      </p:pic>
    </p:spTree>
    <p:extLst>
      <p:ext uri="{BB962C8B-B14F-4D97-AF65-F5344CB8AC3E}">
        <p14:creationId xmlns:p14="http://schemas.microsoft.com/office/powerpoint/2010/main" val="3041745596"/>
      </p:ext>
    </p:extLst>
  </p:cSld>
  <p:clrMapOvr>
    <a:masterClrMapping/>
  </p:clrMapOvr>
  <p:transition>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pic>
        <p:nvPicPr>
          <p:cNvPr id="4" name="Picture 3"/>
          <p:cNvPicPr>
            <a:picLocks noChangeAspect="1" noChangeArrowheads="1"/>
          </p:cNvPicPr>
          <p:nvPr/>
        </p:nvPicPr>
        <p:blipFill>
          <a:blip r:embed="rId3" cstate="print"/>
          <a:srcRect/>
          <a:stretch>
            <a:fillRect/>
          </a:stretch>
        </p:blipFill>
        <p:spPr bwMode="auto">
          <a:xfrm>
            <a:off x="1345853" y="1123950"/>
            <a:ext cx="3096344" cy="3637822"/>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5389298" y="1099159"/>
            <a:ext cx="3096344" cy="3687404"/>
          </a:xfrm>
          <a:prstGeom prst="rect">
            <a:avLst/>
          </a:prstGeom>
          <a:noFill/>
          <a:ln w="9525">
            <a:noFill/>
            <a:miter lim="800000"/>
            <a:headEnd/>
            <a:tailEnd/>
          </a:ln>
        </p:spPr>
      </p:pic>
    </p:spTree>
    <p:extLst>
      <p:ext uri="{BB962C8B-B14F-4D97-AF65-F5344CB8AC3E}">
        <p14:creationId xmlns:p14="http://schemas.microsoft.com/office/powerpoint/2010/main" val="1027473471"/>
      </p:ext>
    </p:extLst>
  </p:cSld>
  <p:clrMapOvr>
    <a:masterClrMapping/>
  </p:clrMapOvr>
  <p:transition>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4" y="228600"/>
            <a:ext cx="8954642"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
        <p:nvSpPr>
          <p:cNvPr id="33797" name="Rectangle 5"/>
          <p:cNvSpPr>
            <a:spLocks noGrp="1" noChangeArrowheads="1"/>
          </p:cNvSpPr>
          <p:nvPr>
            <p:ph type="body" idx="1"/>
          </p:nvPr>
        </p:nvSpPr>
        <p:spPr>
          <a:xfrm>
            <a:off x="1345854" y="765176"/>
            <a:ext cx="9324527" cy="4789487"/>
          </a:xfrm>
        </p:spPr>
        <p:txBody>
          <a:bodyPr/>
          <a:lstStyle/>
          <a:p>
            <a:pPr marL="0" indent="0">
              <a:buNone/>
            </a:pPr>
            <a:r>
              <a:rPr lang="fr-FR" altLang="zh-CN" dirty="0" smtClean="0">
                <a:latin typeface="+mn-ea"/>
              </a:rPr>
              <a:t>CSS3</a:t>
            </a:r>
            <a:r>
              <a:rPr lang="zh-CN" altLang="zh-CN" dirty="0">
                <a:latin typeface="+mn-ea"/>
              </a:rPr>
              <a:t>动画创建的基本过程是：首先使用</a:t>
            </a:r>
            <a:r>
              <a:rPr lang="fr-FR" altLang="zh-CN" dirty="0">
                <a:latin typeface="+mn-ea"/>
              </a:rPr>
              <a:t>@keyframes </a:t>
            </a:r>
            <a:r>
              <a:rPr lang="zh-CN" altLang="zh-CN" dirty="0">
                <a:latin typeface="+mn-ea"/>
              </a:rPr>
              <a:t>规则创建动画，其次把它捆绑到某个选择器。</a:t>
            </a:r>
            <a:endParaRPr lang="en-US" altLang="zh-CN" dirty="0">
              <a:latin typeface="+mn-ea"/>
            </a:endParaRPr>
          </a:p>
          <a:p>
            <a:pPr marL="0" indent="0">
              <a:buNone/>
            </a:pPr>
            <a:r>
              <a:rPr lang="zh-CN" altLang="zh-CN" dirty="0">
                <a:latin typeface="+mn-ea"/>
              </a:rPr>
              <a:t>在</a:t>
            </a:r>
            <a:r>
              <a:rPr lang="fr-FR" altLang="zh-CN" dirty="0">
                <a:latin typeface="+mn-ea"/>
              </a:rPr>
              <a:t> @keyframes </a:t>
            </a:r>
            <a:r>
              <a:rPr lang="zh-CN" altLang="zh-CN" dirty="0">
                <a:latin typeface="+mn-ea"/>
              </a:rPr>
              <a:t>中规定某项</a:t>
            </a:r>
            <a:r>
              <a:rPr lang="fr-FR" altLang="zh-CN" dirty="0">
                <a:latin typeface="+mn-ea"/>
              </a:rPr>
              <a:t> CSS </a:t>
            </a:r>
            <a:r>
              <a:rPr lang="zh-CN" altLang="zh-CN" dirty="0">
                <a:latin typeface="+mn-ea"/>
              </a:rPr>
              <a:t>样式，就能创建由当前样式逐渐改为新样式的动画效果。例如：</a:t>
            </a: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r>
              <a:rPr lang="zh-CN" altLang="zh-CN" dirty="0">
                <a:latin typeface="+mn-ea"/>
              </a:rPr>
              <a:t>通过规定至少以下两项</a:t>
            </a:r>
            <a:r>
              <a:rPr lang="en-US" altLang="zh-CN" dirty="0">
                <a:latin typeface="+mn-ea"/>
              </a:rPr>
              <a:t> CSS3 </a:t>
            </a:r>
            <a:r>
              <a:rPr lang="zh-CN" altLang="zh-CN" dirty="0">
                <a:latin typeface="+mn-ea"/>
              </a:rPr>
              <a:t>动画属性，即可将动画绑定到选择器。</a:t>
            </a:r>
          </a:p>
          <a:p>
            <a:pPr marL="0" indent="0">
              <a:buFont typeface="Arial" panose="020B0604020202020204" pitchFamily="34" charset="0"/>
              <a:buChar char="•"/>
            </a:pPr>
            <a:r>
              <a:rPr lang="zh-CN" altLang="zh-CN" dirty="0">
                <a:latin typeface="+mn-ea"/>
              </a:rPr>
              <a:t>规定动画的名称</a:t>
            </a:r>
          </a:p>
          <a:p>
            <a:pPr marL="0" indent="0">
              <a:buFont typeface="Arial" panose="020B0604020202020204" pitchFamily="34" charset="0"/>
              <a:buChar char="•"/>
            </a:pPr>
            <a:r>
              <a:rPr lang="zh-CN" altLang="zh-CN" dirty="0">
                <a:latin typeface="+mn-ea"/>
              </a:rPr>
              <a:t>规定动画的时长</a:t>
            </a:r>
          </a:p>
          <a:p>
            <a:pPr marL="0" indent="0">
              <a:buNone/>
            </a:pPr>
            <a:r>
              <a:rPr lang="zh-CN" altLang="zh-CN" dirty="0">
                <a:latin typeface="+mn-ea"/>
              </a:rPr>
              <a:t>例如，以下代码实现把</a:t>
            </a:r>
            <a:r>
              <a:rPr lang="fr-FR" altLang="zh-CN" dirty="0">
                <a:latin typeface="+mn-ea"/>
              </a:rPr>
              <a:t> "myfirst" </a:t>
            </a:r>
            <a:r>
              <a:rPr lang="zh-CN" altLang="zh-CN" dirty="0">
                <a:latin typeface="+mn-ea"/>
              </a:rPr>
              <a:t>动画捆绑到</a:t>
            </a:r>
            <a:r>
              <a:rPr lang="fr-FR" altLang="zh-CN" dirty="0">
                <a:latin typeface="+mn-ea"/>
              </a:rPr>
              <a:t> div </a:t>
            </a:r>
            <a:r>
              <a:rPr lang="zh-CN" altLang="zh-CN" dirty="0">
                <a:latin typeface="+mn-ea"/>
              </a:rPr>
              <a:t>元素，时长为</a:t>
            </a:r>
            <a:r>
              <a:rPr lang="fr-FR" altLang="zh-CN" dirty="0">
                <a:latin typeface="+mn-ea"/>
              </a:rPr>
              <a:t>5 </a:t>
            </a:r>
            <a:r>
              <a:rPr lang="zh-CN" altLang="zh-CN" dirty="0">
                <a:latin typeface="+mn-ea"/>
              </a:rPr>
              <a:t>秒。</a:t>
            </a:r>
          </a:p>
          <a:p>
            <a:pPr marL="0" indent="0"/>
            <a:endParaRPr lang="zh-CN" altLang="zh-CN" dirty="0">
              <a:latin typeface="+mn-ea"/>
            </a:endParaRPr>
          </a:p>
        </p:txBody>
      </p:sp>
      <p:sp>
        <p:nvSpPr>
          <p:cNvPr id="50180" name="AutoShape 5"/>
          <p:cNvSpPr>
            <a:spLocks noChangeArrowheads="1"/>
          </p:cNvSpPr>
          <p:nvPr/>
        </p:nvSpPr>
        <p:spPr bwMode="gray">
          <a:xfrm>
            <a:off x="3110789" y="2087761"/>
            <a:ext cx="4198938" cy="1439863"/>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a:t>
            </a:r>
            <a:r>
              <a:rPr kumimoji="1" lang="en-US" altLang="zh-CN" sz="2000" dirty="0" err="1">
                <a:solidFill>
                  <a:schemeClr val="accent2"/>
                </a:solidFill>
                <a:latin typeface="Arial" panose="020B0604020202020204" pitchFamily="34" charset="0"/>
              </a:rPr>
              <a:t>keyframes</a:t>
            </a:r>
            <a:r>
              <a:rPr kumimoji="1" lang="en-US" altLang="zh-CN" sz="2000" dirty="0">
                <a:solidFill>
                  <a:schemeClr val="accent2"/>
                </a:solidFill>
                <a:latin typeface="Arial" panose="020B0604020202020204" pitchFamily="34" charset="0"/>
              </a:rPr>
              <a:t> </a:t>
            </a:r>
            <a:r>
              <a:rPr kumimoji="1" lang="en-US" altLang="zh-CN" sz="2000" dirty="0" err="1">
                <a:solidFill>
                  <a:schemeClr val="accent2"/>
                </a:solidFill>
                <a:latin typeface="Arial" panose="020B0604020202020204" pitchFamily="34" charset="0"/>
              </a:rPr>
              <a:t>myfirst</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from {background: red;}</a:t>
            </a:r>
          </a:p>
          <a:p>
            <a:pPr algn="l" eaLnBrk="1" hangingPunct="1"/>
            <a:r>
              <a:rPr kumimoji="1" lang="en-US" altLang="zh-CN" sz="2000" dirty="0">
                <a:solidFill>
                  <a:schemeClr val="accent2"/>
                </a:solidFill>
                <a:latin typeface="Arial" panose="020B0604020202020204" pitchFamily="34" charset="0"/>
              </a:rPr>
              <a:t>to {background: yellow;}</a:t>
            </a:r>
          </a:p>
          <a:p>
            <a:pPr algn="l" eaLnBrk="1" hangingPunct="1"/>
            <a:r>
              <a:rPr kumimoji="1" lang="en-US" altLang="zh-CN" sz="2000" dirty="0">
                <a:solidFill>
                  <a:schemeClr val="accent2"/>
                </a:solidFill>
                <a:latin typeface="Arial" panose="020B0604020202020204" pitchFamily="34" charset="0"/>
              </a:rPr>
              <a:t>}</a:t>
            </a:r>
          </a:p>
        </p:txBody>
      </p:sp>
      <p:sp>
        <p:nvSpPr>
          <p:cNvPr id="50181" name="AutoShape 5"/>
          <p:cNvSpPr>
            <a:spLocks noChangeArrowheads="1"/>
          </p:cNvSpPr>
          <p:nvPr/>
        </p:nvSpPr>
        <p:spPr bwMode="gray">
          <a:xfrm>
            <a:off x="3396539" y="5554663"/>
            <a:ext cx="3913188" cy="71913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div{ animation: </a:t>
            </a:r>
            <a:r>
              <a:rPr kumimoji="1" lang="en-US" altLang="zh-CN" sz="2000" dirty="0" err="1">
                <a:solidFill>
                  <a:schemeClr val="accent2"/>
                </a:solidFill>
                <a:latin typeface="Arial" panose="020B0604020202020204" pitchFamily="34" charset="0"/>
              </a:rPr>
              <a:t>myfirst</a:t>
            </a:r>
            <a:r>
              <a:rPr kumimoji="1" lang="en-US" altLang="zh-CN" sz="2000" dirty="0">
                <a:solidFill>
                  <a:schemeClr val="accent2"/>
                </a:solidFill>
                <a:latin typeface="Arial" panose="020B0604020202020204" pitchFamily="34" charset="0"/>
              </a:rPr>
              <a:t> 5s;}</a:t>
            </a:r>
          </a:p>
        </p:txBody>
      </p:sp>
    </p:spTree>
    <p:extLst>
      <p:ext uri="{BB962C8B-B14F-4D97-AF65-F5344CB8AC3E}">
        <p14:creationId xmlns:p14="http://schemas.microsoft.com/office/powerpoint/2010/main" val="2955196988"/>
      </p:ext>
    </p:extLst>
  </p:cSld>
  <p:clrMapOvr>
    <a:masterClrMapping/>
  </p:clrMapOvr>
  <p:transition>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908719"/>
            <a:ext cx="9180512" cy="1056605"/>
          </a:xfrm>
        </p:spPr>
        <p:txBody>
          <a:bodyPr/>
          <a:lstStyle/>
          <a:p>
            <a:pPr marL="0" indent="0"/>
            <a:r>
              <a:rPr lang="zh-CN" altLang="zh-CN" dirty="0" smtClean="0">
                <a:latin typeface="+mn-ea"/>
              </a:rPr>
              <a:t>与</a:t>
            </a:r>
            <a:r>
              <a:rPr lang="fr-FR" altLang="zh-CN" dirty="0">
                <a:latin typeface="+mn-ea"/>
              </a:rPr>
              <a:t>animation</a:t>
            </a:r>
            <a:r>
              <a:rPr lang="zh-CN" altLang="zh-CN" dirty="0">
                <a:latin typeface="+mn-ea"/>
              </a:rPr>
              <a:t>动画相关有</a:t>
            </a:r>
            <a:r>
              <a:rPr lang="fr-FR" altLang="zh-CN" dirty="0">
                <a:latin typeface="+mn-ea"/>
              </a:rPr>
              <a:t>10</a:t>
            </a:r>
            <a:r>
              <a:rPr lang="zh-CN" altLang="zh-CN" dirty="0">
                <a:latin typeface="+mn-ea"/>
              </a:rPr>
              <a:t>种属性，如表</a:t>
            </a:r>
            <a:r>
              <a:rPr lang="en-US" altLang="zh-CN" dirty="0">
                <a:latin typeface="+mn-ea"/>
              </a:rPr>
              <a:t>5-7</a:t>
            </a:r>
            <a:r>
              <a:rPr lang="zh-CN" altLang="zh-CN" dirty="0">
                <a:latin typeface="+mn-ea"/>
              </a:rPr>
              <a:t>所示。</a:t>
            </a:r>
          </a:p>
          <a:p>
            <a:pPr marL="0" indent="0"/>
            <a:endParaRPr lang="zh-CN" altLang="zh-CN" dirty="0">
              <a:latin typeface="+mn-ea"/>
            </a:endParaRPr>
          </a:p>
        </p:txBody>
      </p:sp>
      <p:sp>
        <p:nvSpPr>
          <p:cNvPr id="5" name="Rectangle 4"/>
          <p:cNvSpPr>
            <a:spLocks noGrp="1" noChangeArrowheads="1"/>
          </p:cNvSpPr>
          <p:nvPr>
            <p:ph type="title"/>
          </p:nvPr>
        </p:nvSpPr>
        <p:spPr>
          <a:xfrm>
            <a:off x="1273845" y="228600"/>
            <a:ext cx="9027443"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graphicFrame>
        <p:nvGraphicFramePr>
          <p:cNvPr id="6" name="表格 5"/>
          <p:cNvGraphicFramePr>
            <a:graphicFrameLocks noGrp="1"/>
          </p:cNvGraphicFramePr>
          <p:nvPr>
            <p:extLst>
              <p:ext uri="{D42A27DB-BD31-4B8C-83A1-F6EECF244321}">
                <p14:modId xmlns:p14="http://schemas.microsoft.com/office/powerpoint/2010/main" val="2357958065"/>
              </p:ext>
            </p:extLst>
          </p:nvPr>
        </p:nvGraphicFramePr>
        <p:xfrm>
          <a:off x="985813" y="1484783"/>
          <a:ext cx="10009112" cy="4608511"/>
        </p:xfrm>
        <a:graphic>
          <a:graphicData uri="http://schemas.openxmlformats.org/drawingml/2006/table">
            <a:tbl>
              <a:tblPr/>
              <a:tblGrid>
                <a:gridCol w="2880320">
                  <a:extLst>
                    <a:ext uri="{9D8B030D-6E8A-4147-A177-3AD203B41FA5}">
                      <a16:colId xmlns="" xmlns:a16="http://schemas.microsoft.com/office/drawing/2014/main" val="20000"/>
                    </a:ext>
                  </a:extLst>
                </a:gridCol>
                <a:gridCol w="7128792">
                  <a:extLst>
                    <a:ext uri="{9D8B030D-6E8A-4147-A177-3AD203B41FA5}">
                      <a16:colId xmlns="" xmlns:a16="http://schemas.microsoft.com/office/drawing/2014/main" val="20001"/>
                    </a:ext>
                  </a:extLst>
                </a:gridCol>
              </a:tblGrid>
              <a:tr h="311903">
                <a:tc>
                  <a:txBody>
                    <a:bodyPr/>
                    <a:lstStyle/>
                    <a:p>
                      <a:pPr algn="ctr">
                        <a:lnSpc>
                          <a:spcPts val="1200"/>
                        </a:lnSpc>
                        <a:spcAft>
                          <a:spcPts val="0"/>
                        </a:spcAft>
                      </a:pPr>
                      <a:r>
                        <a:rPr lang="zh-CN" sz="1600" kern="100" dirty="0">
                          <a:solidFill>
                            <a:srgbClr val="0000FF"/>
                          </a:solidFill>
                          <a:latin typeface="微软雅黑" pitchFamily="34" charset="-122"/>
                          <a:ea typeface="微软雅黑" pitchFamily="34" charset="-122"/>
                        </a:rPr>
                        <a:t>属性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200"/>
                        </a:lnSpc>
                        <a:spcAft>
                          <a:spcPts val="0"/>
                        </a:spcAft>
                      </a:pPr>
                      <a:r>
                        <a:rPr lang="zh-CN" sz="1600" kern="100">
                          <a:solidFill>
                            <a:srgbClr val="0000FF"/>
                          </a:solidFill>
                          <a:latin typeface="微软雅黑" pitchFamily="34" charset="-122"/>
                          <a:ea typeface="微软雅黑" pitchFamily="34" charset="-122"/>
                        </a:rPr>
                        <a:t>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11903">
                <a:tc>
                  <a:txBody>
                    <a:bodyPr/>
                    <a:lstStyle/>
                    <a:p>
                      <a:pPr indent="111760" algn="just">
                        <a:lnSpc>
                          <a:spcPts val="1200"/>
                        </a:lnSpc>
                        <a:spcAft>
                          <a:spcPts val="0"/>
                        </a:spcAft>
                      </a:pPr>
                      <a:r>
                        <a:rPr lang="en-US" sz="1600" kern="100" dirty="0">
                          <a:solidFill>
                            <a:srgbClr val="0000FF"/>
                          </a:solidFill>
                          <a:latin typeface="微软雅黑" pitchFamily="34" charset="-122"/>
                          <a:ea typeface="微软雅黑" pitchFamily="34" charset="-122"/>
                        </a:rPr>
                        <a:t>@</a:t>
                      </a:r>
                      <a:r>
                        <a:rPr lang="en-US" sz="1600" kern="100" dirty="0" err="1">
                          <a:solidFill>
                            <a:srgbClr val="0000FF"/>
                          </a:solidFill>
                          <a:latin typeface="微软雅黑" pitchFamily="34" charset="-122"/>
                          <a:ea typeface="微软雅黑" pitchFamily="34" charset="-122"/>
                        </a:rPr>
                        <a:t>keyframes</a:t>
                      </a:r>
                      <a:endParaRPr lang="zh-CN" sz="1600" kern="100" dirty="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ts val="1200"/>
                        </a:lnSpc>
                        <a:spcAft>
                          <a:spcPts val="0"/>
                        </a:spcAft>
                      </a:pPr>
                      <a:r>
                        <a:rPr lang="zh-CN" sz="1600" kern="100" dirty="0">
                          <a:solidFill>
                            <a:srgbClr val="0000FF"/>
                          </a:solidFill>
                          <a:latin typeface="微软雅黑" pitchFamily="34" charset="-122"/>
                          <a:ea typeface="微软雅黑" pitchFamily="34" charset="-122"/>
                        </a:rPr>
                        <a:t>规定动画。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92524">
                <a:tc>
                  <a:txBody>
                    <a:bodyPr/>
                    <a:lstStyle/>
                    <a:p>
                      <a:pPr indent="111760" algn="just">
                        <a:lnSpc>
                          <a:spcPts val="1200"/>
                        </a:lnSpc>
                        <a:spcAft>
                          <a:spcPts val="0"/>
                        </a:spcAft>
                      </a:pPr>
                      <a:r>
                        <a:rPr lang="en-US" sz="1600" kern="100" dirty="0">
                          <a:solidFill>
                            <a:srgbClr val="0000FF"/>
                          </a:solidFill>
                          <a:latin typeface="微软雅黑" pitchFamily="34" charset="-122"/>
                          <a:ea typeface="微软雅黑" pitchFamily="34" charset="-122"/>
                        </a:rPr>
                        <a:t>animation</a:t>
                      </a:r>
                      <a:endParaRPr lang="zh-CN" sz="1600" kern="100" dirty="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ts val="1200"/>
                        </a:lnSpc>
                        <a:spcAft>
                          <a:spcPts val="0"/>
                        </a:spcAft>
                      </a:pPr>
                      <a:r>
                        <a:rPr lang="zh-CN" sz="1600" kern="100" dirty="0">
                          <a:solidFill>
                            <a:srgbClr val="0000FF"/>
                          </a:solidFill>
                          <a:latin typeface="微软雅黑" pitchFamily="34" charset="-122"/>
                          <a:ea typeface="微软雅黑" pitchFamily="34" charset="-122"/>
                        </a:rPr>
                        <a:t>所有动画属性的复合属性，除了</a:t>
                      </a:r>
                      <a:r>
                        <a:rPr lang="en-US" sz="1600" kern="100" dirty="0">
                          <a:solidFill>
                            <a:srgbClr val="0000FF"/>
                          </a:solidFill>
                          <a:latin typeface="微软雅黑" pitchFamily="34" charset="-122"/>
                          <a:ea typeface="微软雅黑" pitchFamily="34" charset="-122"/>
                        </a:rPr>
                        <a:t>animation-play-state</a:t>
                      </a:r>
                      <a:r>
                        <a:rPr lang="zh-CN" sz="1600" kern="100" dirty="0">
                          <a:solidFill>
                            <a:srgbClr val="0000FF"/>
                          </a:solidFill>
                          <a:latin typeface="微软雅黑" pitchFamily="34" charset="-122"/>
                          <a:ea typeface="微软雅黑" pitchFamily="34" charset="-122"/>
                        </a:rPr>
                        <a:t>属性。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11903">
                <a:tc>
                  <a:txBody>
                    <a:bodyPr/>
                    <a:lstStyle/>
                    <a:p>
                      <a:pPr indent="111760" algn="just">
                        <a:lnSpc>
                          <a:spcPts val="1200"/>
                        </a:lnSpc>
                        <a:spcAft>
                          <a:spcPts val="0"/>
                        </a:spcAft>
                      </a:pPr>
                      <a:r>
                        <a:rPr lang="en-US" sz="1600" kern="100" dirty="0">
                          <a:solidFill>
                            <a:srgbClr val="0000FF"/>
                          </a:solidFill>
                          <a:latin typeface="微软雅黑" pitchFamily="34" charset="-122"/>
                          <a:ea typeface="微软雅黑" pitchFamily="34" charset="-122"/>
                        </a:rPr>
                        <a:t>animation-name</a:t>
                      </a:r>
                      <a:endParaRPr lang="zh-CN" sz="1600" kern="100" dirty="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ts val="1200"/>
                        </a:lnSpc>
                        <a:spcAft>
                          <a:spcPts val="0"/>
                        </a:spcAft>
                      </a:pPr>
                      <a:r>
                        <a:rPr lang="zh-CN" sz="1600" kern="100" dirty="0">
                          <a:solidFill>
                            <a:srgbClr val="0000FF"/>
                          </a:solidFill>
                          <a:latin typeface="微软雅黑" pitchFamily="34" charset="-122"/>
                          <a:ea typeface="微软雅黑" pitchFamily="34" charset="-122"/>
                        </a:rPr>
                        <a:t>规定</a:t>
                      </a:r>
                      <a:r>
                        <a:rPr lang="en-US" sz="1600" kern="100" dirty="0">
                          <a:solidFill>
                            <a:srgbClr val="0000FF"/>
                          </a:solidFill>
                          <a:latin typeface="微软雅黑" pitchFamily="34" charset="-122"/>
                          <a:ea typeface="微软雅黑" pitchFamily="34" charset="-122"/>
                        </a:rPr>
                        <a:t>@</a:t>
                      </a:r>
                      <a:r>
                        <a:rPr lang="en-US" sz="1600" kern="100" dirty="0" err="1">
                          <a:solidFill>
                            <a:srgbClr val="0000FF"/>
                          </a:solidFill>
                          <a:latin typeface="微软雅黑" pitchFamily="34" charset="-122"/>
                          <a:ea typeface="微软雅黑" pitchFamily="34" charset="-122"/>
                        </a:rPr>
                        <a:t>keyframes</a:t>
                      </a:r>
                      <a:r>
                        <a:rPr lang="zh-CN" sz="1600" kern="100" dirty="0">
                          <a:solidFill>
                            <a:srgbClr val="0000FF"/>
                          </a:solidFill>
                          <a:latin typeface="微软雅黑" pitchFamily="34" charset="-122"/>
                          <a:ea typeface="微软雅黑" pitchFamily="34" charset="-122"/>
                        </a:rPr>
                        <a:t>动画的名称。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311903">
                <a:tc>
                  <a:txBody>
                    <a:bodyPr/>
                    <a:lstStyle/>
                    <a:p>
                      <a:pPr indent="111760" algn="just">
                        <a:lnSpc>
                          <a:spcPts val="1200"/>
                        </a:lnSpc>
                        <a:spcAft>
                          <a:spcPts val="0"/>
                        </a:spcAft>
                      </a:pPr>
                      <a:r>
                        <a:rPr lang="en-US" sz="1600" kern="100" dirty="0">
                          <a:solidFill>
                            <a:srgbClr val="0000FF"/>
                          </a:solidFill>
                          <a:latin typeface="微软雅黑" pitchFamily="34" charset="-122"/>
                          <a:ea typeface="微软雅黑" pitchFamily="34" charset="-122"/>
                        </a:rPr>
                        <a:t>animation-duration</a:t>
                      </a:r>
                      <a:endParaRPr lang="zh-CN" sz="1600" kern="100" dirty="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ts val="1200"/>
                        </a:lnSpc>
                        <a:spcAft>
                          <a:spcPts val="0"/>
                        </a:spcAft>
                      </a:pPr>
                      <a:r>
                        <a:rPr lang="zh-CN" sz="1600" kern="100" dirty="0">
                          <a:solidFill>
                            <a:srgbClr val="0000FF"/>
                          </a:solidFill>
                          <a:latin typeface="微软雅黑" pitchFamily="34" charset="-122"/>
                          <a:ea typeface="微软雅黑" pitchFamily="34" charset="-122"/>
                        </a:rPr>
                        <a:t>规定动画完成一个周期所花费的秒或毫秒，默认是</a:t>
                      </a:r>
                      <a:r>
                        <a:rPr lang="en-US" sz="1600" kern="100" dirty="0">
                          <a:solidFill>
                            <a:srgbClr val="0000FF"/>
                          </a:solidFill>
                          <a:latin typeface="微软雅黑" pitchFamily="34" charset="-122"/>
                          <a:ea typeface="微软雅黑" pitchFamily="34" charset="-122"/>
                        </a:rPr>
                        <a:t>0</a:t>
                      </a:r>
                      <a:r>
                        <a:rPr lang="zh-CN" sz="1600" kern="100" dirty="0">
                          <a:solidFill>
                            <a:srgbClr val="0000FF"/>
                          </a:solidFill>
                          <a:latin typeface="微软雅黑" pitchFamily="34" charset="-122"/>
                          <a:ea typeface="微软雅黑" pitchFamily="34"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623808">
                <a:tc>
                  <a:txBody>
                    <a:bodyPr/>
                    <a:lstStyle/>
                    <a:p>
                      <a:pPr indent="111760" algn="just">
                        <a:lnSpc>
                          <a:spcPts val="1200"/>
                        </a:lnSpc>
                        <a:spcAft>
                          <a:spcPts val="0"/>
                        </a:spcAft>
                      </a:pPr>
                      <a:r>
                        <a:rPr lang="en-US" sz="1600" kern="100" dirty="0">
                          <a:solidFill>
                            <a:srgbClr val="0000FF"/>
                          </a:solidFill>
                          <a:latin typeface="微软雅黑" pitchFamily="34" charset="-122"/>
                          <a:ea typeface="微软雅黑" pitchFamily="34" charset="-122"/>
                        </a:rPr>
                        <a:t>animation-timing-function</a:t>
                      </a:r>
                      <a:endParaRPr lang="zh-CN" sz="1600" kern="100" dirty="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600" kern="100" dirty="0">
                          <a:solidFill>
                            <a:srgbClr val="0000FF"/>
                          </a:solidFill>
                          <a:latin typeface="微软雅黑" pitchFamily="34" charset="-122"/>
                          <a:ea typeface="微软雅黑" pitchFamily="34" charset="-122"/>
                        </a:rPr>
                        <a:t>规定动画的速度曲线，默认是</a:t>
                      </a:r>
                      <a:r>
                        <a:rPr lang="en-US" sz="1600" kern="100" dirty="0">
                          <a:solidFill>
                            <a:srgbClr val="0000FF"/>
                          </a:solidFill>
                          <a:latin typeface="微软雅黑" pitchFamily="34" charset="-122"/>
                          <a:ea typeface="微软雅黑" pitchFamily="34" charset="-122"/>
                        </a:rPr>
                        <a:t>ease</a:t>
                      </a:r>
                      <a:r>
                        <a:rPr lang="zh-CN" sz="1600" kern="100" dirty="0">
                          <a:solidFill>
                            <a:srgbClr val="0000FF"/>
                          </a:solidFill>
                          <a:latin typeface="微软雅黑" pitchFamily="34" charset="-122"/>
                          <a:ea typeface="微软雅黑" pitchFamily="34" charset="-122"/>
                        </a:rPr>
                        <a:t>，其它与</a:t>
                      </a:r>
                      <a:r>
                        <a:rPr lang="en-US" sz="1600" kern="100" dirty="0">
                          <a:solidFill>
                            <a:srgbClr val="0000FF"/>
                          </a:solidFill>
                          <a:latin typeface="微软雅黑" pitchFamily="34" charset="-122"/>
                          <a:ea typeface="微软雅黑" pitchFamily="34" charset="-122"/>
                        </a:rPr>
                        <a:t>transition-timing-function</a:t>
                      </a:r>
                      <a:r>
                        <a:rPr lang="zh-CN" sz="1600" kern="100" dirty="0">
                          <a:solidFill>
                            <a:srgbClr val="0000FF"/>
                          </a:solidFill>
                          <a:latin typeface="微软雅黑" pitchFamily="34" charset="-122"/>
                          <a:ea typeface="微软雅黑" pitchFamily="34" charset="-122"/>
                        </a:rPr>
                        <a:t>属性值相同。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311903">
                <a:tc>
                  <a:txBody>
                    <a:bodyPr/>
                    <a:lstStyle/>
                    <a:p>
                      <a:pPr indent="111760" algn="just">
                        <a:lnSpc>
                          <a:spcPts val="1200"/>
                        </a:lnSpc>
                        <a:spcAft>
                          <a:spcPts val="0"/>
                        </a:spcAft>
                      </a:pPr>
                      <a:r>
                        <a:rPr lang="en-US" sz="1600" kern="100" dirty="0">
                          <a:solidFill>
                            <a:srgbClr val="0000FF"/>
                          </a:solidFill>
                          <a:latin typeface="微软雅黑" pitchFamily="34" charset="-122"/>
                          <a:ea typeface="微软雅黑" pitchFamily="34" charset="-122"/>
                        </a:rPr>
                        <a:t>animation-delay</a:t>
                      </a:r>
                      <a:endParaRPr lang="zh-CN" sz="1600" kern="100" dirty="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ts val="1200"/>
                        </a:lnSpc>
                        <a:spcAft>
                          <a:spcPts val="0"/>
                        </a:spcAft>
                      </a:pPr>
                      <a:r>
                        <a:rPr lang="zh-CN" sz="1600" kern="100" dirty="0">
                          <a:solidFill>
                            <a:srgbClr val="0000FF"/>
                          </a:solidFill>
                          <a:latin typeface="微软雅黑" pitchFamily="34" charset="-122"/>
                          <a:ea typeface="微软雅黑" pitchFamily="34" charset="-122"/>
                        </a:rPr>
                        <a:t>规定动画何时开始，默认是</a:t>
                      </a:r>
                      <a:r>
                        <a:rPr lang="en-US" sz="1600" kern="100" dirty="0">
                          <a:solidFill>
                            <a:srgbClr val="0000FF"/>
                          </a:solidFill>
                          <a:latin typeface="微软雅黑" pitchFamily="34" charset="-122"/>
                          <a:ea typeface="微软雅黑" pitchFamily="34" charset="-122"/>
                        </a:rPr>
                        <a:t>0</a:t>
                      </a:r>
                      <a:r>
                        <a:rPr lang="zh-CN" sz="1600" kern="100" dirty="0">
                          <a:solidFill>
                            <a:srgbClr val="0000FF"/>
                          </a:solidFill>
                          <a:latin typeface="微软雅黑" pitchFamily="34" charset="-122"/>
                          <a:ea typeface="微软雅黑" pitchFamily="34"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392524">
                <a:tc>
                  <a:txBody>
                    <a:bodyPr/>
                    <a:lstStyle/>
                    <a:p>
                      <a:pPr indent="111760" algn="just">
                        <a:lnSpc>
                          <a:spcPts val="1200"/>
                        </a:lnSpc>
                        <a:spcAft>
                          <a:spcPts val="0"/>
                        </a:spcAft>
                      </a:pPr>
                      <a:r>
                        <a:rPr lang="en-US" sz="1600" kern="100" dirty="0">
                          <a:solidFill>
                            <a:srgbClr val="0000FF"/>
                          </a:solidFill>
                          <a:latin typeface="微软雅黑" pitchFamily="34" charset="-122"/>
                          <a:ea typeface="微软雅黑" pitchFamily="34" charset="-122"/>
                        </a:rPr>
                        <a:t>animation-iteration-count</a:t>
                      </a:r>
                      <a:endParaRPr lang="zh-CN" sz="1600" kern="100" dirty="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ts val="1200"/>
                        </a:lnSpc>
                        <a:spcAft>
                          <a:spcPts val="0"/>
                        </a:spcAft>
                      </a:pPr>
                      <a:r>
                        <a:rPr lang="zh-CN" sz="1600" kern="100" dirty="0">
                          <a:solidFill>
                            <a:srgbClr val="0000FF"/>
                          </a:solidFill>
                          <a:latin typeface="微软雅黑" pitchFamily="34" charset="-122"/>
                          <a:ea typeface="微软雅黑" pitchFamily="34" charset="-122"/>
                        </a:rPr>
                        <a:t>规定动画被播放的次数</a:t>
                      </a:r>
                      <a:r>
                        <a:rPr lang="en-US" sz="1600" kern="100" dirty="0">
                          <a:solidFill>
                            <a:srgbClr val="0000FF"/>
                          </a:solidFill>
                          <a:latin typeface="微软雅黑" pitchFamily="34" charset="-122"/>
                          <a:ea typeface="微软雅黑" pitchFamily="34" charset="-122"/>
                        </a:rPr>
                        <a:t>n(</a:t>
                      </a:r>
                      <a:r>
                        <a:rPr lang="zh-CN" sz="1600" kern="100" dirty="0">
                          <a:solidFill>
                            <a:srgbClr val="0000FF"/>
                          </a:solidFill>
                          <a:latin typeface="微软雅黑" pitchFamily="34" charset="-122"/>
                          <a:ea typeface="微软雅黑" pitchFamily="34" charset="-122"/>
                        </a:rPr>
                        <a:t>值为</a:t>
                      </a:r>
                      <a:r>
                        <a:rPr lang="en-US" sz="1600" kern="100" dirty="0">
                          <a:solidFill>
                            <a:srgbClr val="0000FF"/>
                          </a:solidFill>
                          <a:latin typeface="微软雅黑" pitchFamily="34" charset="-122"/>
                          <a:ea typeface="微软雅黑" pitchFamily="34" charset="-122"/>
                        </a:rPr>
                        <a:t>1(</a:t>
                      </a:r>
                      <a:r>
                        <a:rPr lang="zh-CN" sz="1600" kern="100" dirty="0">
                          <a:solidFill>
                            <a:srgbClr val="0000FF"/>
                          </a:solidFill>
                          <a:latin typeface="微软雅黑" pitchFamily="34" charset="-122"/>
                          <a:ea typeface="微软雅黑" pitchFamily="34" charset="-122"/>
                        </a:rPr>
                        <a:t>默认</a:t>
                      </a:r>
                      <a:r>
                        <a:rPr lang="en-US" sz="1600" kern="100" dirty="0">
                          <a:solidFill>
                            <a:srgbClr val="0000FF"/>
                          </a:solidFill>
                          <a:latin typeface="微软雅黑" pitchFamily="34" charset="-122"/>
                          <a:ea typeface="微软雅黑" pitchFamily="34" charset="-122"/>
                        </a:rPr>
                        <a:t>)</a:t>
                      </a:r>
                      <a:r>
                        <a:rPr lang="zh-CN" sz="1600" kern="100" dirty="0">
                          <a:solidFill>
                            <a:srgbClr val="0000FF"/>
                          </a:solidFill>
                          <a:latin typeface="微软雅黑" pitchFamily="34" charset="-122"/>
                          <a:ea typeface="微软雅黑" pitchFamily="34" charset="-122"/>
                        </a:rPr>
                        <a:t>、</a:t>
                      </a:r>
                      <a:r>
                        <a:rPr lang="en-US" sz="1600" kern="100" dirty="0">
                          <a:solidFill>
                            <a:srgbClr val="0000FF"/>
                          </a:solidFill>
                          <a:latin typeface="微软雅黑" pitchFamily="34" charset="-122"/>
                          <a:ea typeface="微软雅黑" pitchFamily="34" charset="-122"/>
                        </a:rPr>
                        <a:t>infinite)</a:t>
                      </a:r>
                      <a:r>
                        <a:rPr lang="zh-CN" sz="1600" kern="100" dirty="0">
                          <a:solidFill>
                            <a:srgbClr val="0000FF"/>
                          </a:solidFill>
                          <a:latin typeface="微软雅黑" pitchFamily="34" charset="-122"/>
                          <a:ea typeface="微软雅黑" pitchFamily="34"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623808">
                <a:tc>
                  <a:txBody>
                    <a:bodyPr/>
                    <a:lstStyle/>
                    <a:p>
                      <a:pPr indent="111760" algn="just">
                        <a:lnSpc>
                          <a:spcPts val="1200"/>
                        </a:lnSpc>
                        <a:spcAft>
                          <a:spcPts val="0"/>
                        </a:spcAft>
                      </a:pPr>
                      <a:r>
                        <a:rPr lang="en-US" sz="1600" kern="100">
                          <a:solidFill>
                            <a:srgbClr val="0000FF"/>
                          </a:solidFill>
                          <a:latin typeface="微软雅黑" pitchFamily="34" charset="-122"/>
                          <a:ea typeface="微软雅黑" pitchFamily="34" charset="-122"/>
                        </a:rPr>
                        <a:t>animation-direction</a:t>
                      </a:r>
                      <a:endParaRPr lang="zh-CN" sz="1600" kern="10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ts val="1200"/>
                        </a:lnSpc>
                        <a:spcAft>
                          <a:spcPts val="0"/>
                        </a:spcAft>
                      </a:pPr>
                      <a:r>
                        <a:rPr lang="zh-CN" sz="1600" kern="100" dirty="0">
                          <a:solidFill>
                            <a:srgbClr val="0000FF"/>
                          </a:solidFill>
                          <a:latin typeface="微软雅黑" pitchFamily="34" charset="-122"/>
                          <a:ea typeface="微软雅黑" pitchFamily="34" charset="-122"/>
                        </a:rPr>
                        <a:t>规定动画是否在下一周期逆向地播放</a:t>
                      </a:r>
                      <a:r>
                        <a:rPr lang="en-US" sz="1600" kern="100" dirty="0">
                          <a:solidFill>
                            <a:srgbClr val="0000FF"/>
                          </a:solidFill>
                          <a:latin typeface="微软雅黑" pitchFamily="34" charset="-122"/>
                          <a:ea typeface="微软雅黑" pitchFamily="34" charset="-122"/>
                        </a:rPr>
                        <a:t>(</a:t>
                      </a:r>
                      <a:r>
                        <a:rPr lang="zh-CN" sz="1600" kern="100" dirty="0">
                          <a:solidFill>
                            <a:srgbClr val="0000FF"/>
                          </a:solidFill>
                          <a:latin typeface="微软雅黑" pitchFamily="34" charset="-122"/>
                          <a:ea typeface="微软雅黑" pitchFamily="34" charset="-122"/>
                        </a:rPr>
                        <a:t>值为</a:t>
                      </a:r>
                      <a:r>
                        <a:rPr lang="en-US" sz="1600" kern="100" dirty="0">
                          <a:solidFill>
                            <a:srgbClr val="0000FF"/>
                          </a:solidFill>
                          <a:latin typeface="微软雅黑" pitchFamily="34" charset="-122"/>
                          <a:ea typeface="微软雅黑" pitchFamily="34" charset="-122"/>
                        </a:rPr>
                        <a:t>normal(</a:t>
                      </a:r>
                      <a:r>
                        <a:rPr lang="zh-CN" sz="1600" kern="100" dirty="0">
                          <a:solidFill>
                            <a:srgbClr val="0000FF"/>
                          </a:solidFill>
                          <a:latin typeface="微软雅黑" pitchFamily="34" charset="-122"/>
                          <a:ea typeface="微软雅黑" pitchFamily="34" charset="-122"/>
                        </a:rPr>
                        <a:t>默认</a:t>
                      </a:r>
                      <a:r>
                        <a:rPr lang="en-US" sz="1600" kern="100" dirty="0">
                          <a:solidFill>
                            <a:srgbClr val="0000FF"/>
                          </a:solidFill>
                          <a:latin typeface="微软雅黑" pitchFamily="34" charset="-122"/>
                          <a:ea typeface="微软雅黑" pitchFamily="34" charset="-122"/>
                        </a:rPr>
                        <a:t>)</a:t>
                      </a:r>
                      <a:r>
                        <a:rPr lang="zh-CN" sz="1600" kern="100" dirty="0">
                          <a:solidFill>
                            <a:srgbClr val="0000FF"/>
                          </a:solidFill>
                          <a:latin typeface="微软雅黑" pitchFamily="34" charset="-122"/>
                          <a:ea typeface="微软雅黑" pitchFamily="34" charset="-122"/>
                        </a:rPr>
                        <a:t>、</a:t>
                      </a:r>
                      <a:r>
                        <a:rPr lang="en-US" sz="1600" kern="100" dirty="0">
                          <a:solidFill>
                            <a:srgbClr val="0000FF"/>
                          </a:solidFill>
                          <a:latin typeface="微软雅黑" pitchFamily="34" charset="-122"/>
                          <a:ea typeface="微软雅黑" pitchFamily="34" charset="-122"/>
                        </a:rPr>
                        <a:t>alternate)</a:t>
                      </a:r>
                      <a:r>
                        <a:rPr lang="zh-CN" sz="1600" kern="100" dirty="0">
                          <a:solidFill>
                            <a:srgbClr val="0000FF"/>
                          </a:solidFill>
                          <a:latin typeface="微软雅黑" pitchFamily="34" charset="-122"/>
                          <a:ea typeface="微软雅黑" pitchFamily="34"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392524">
                <a:tc>
                  <a:txBody>
                    <a:bodyPr/>
                    <a:lstStyle/>
                    <a:p>
                      <a:pPr indent="111760" algn="just">
                        <a:lnSpc>
                          <a:spcPts val="1200"/>
                        </a:lnSpc>
                        <a:spcAft>
                          <a:spcPts val="0"/>
                        </a:spcAft>
                      </a:pPr>
                      <a:r>
                        <a:rPr lang="en-US" sz="1600" kern="100">
                          <a:solidFill>
                            <a:srgbClr val="0000FF"/>
                          </a:solidFill>
                          <a:latin typeface="微软雅黑" pitchFamily="34" charset="-122"/>
                          <a:ea typeface="微软雅黑" pitchFamily="34" charset="-122"/>
                        </a:rPr>
                        <a:t>animation-play-state</a:t>
                      </a:r>
                      <a:endParaRPr lang="zh-CN" sz="1600" kern="10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5570" algn="just">
                        <a:lnSpc>
                          <a:spcPts val="1200"/>
                        </a:lnSpc>
                        <a:spcAft>
                          <a:spcPts val="0"/>
                        </a:spcAft>
                      </a:pPr>
                      <a:r>
                        <a:rPr lang="zh-CN" sz="1600" kern="100" dirty="0">
                          <a:solidFill>
                            <a:srgbClr val="0000FF"/>
                          </a:solidFill>
                          <a:latin typeface="微软雅黑" pitchFamily="34" charset="-122"/>
                          <a:ea typeface="微软雅黑" pitchFamily="34" charset="-122"/>
                        </a:rPr>
                        <a:t>规定动画是否正在运行或暂停，其值为</a:t>
                      </a:r>
                      <a:r>
                        <a:rPr lang="en-US" sz="1600" kern="100" dirty="0">
                          <a:solidFill>
                            <a:srgbClr val="0000FF"/>
                          </a:solidFill>
                          <a:latin typeface="微软雅黑" pitchFamily="34" charset="-122"/>
                          <a:ea typeface="微软雅黑" pitchFamily="34" charset="-122"/>
                        </a:rPr>
                        <a:t>running(</a:t>
                      </a:r>
                      <a:r>
                        <a:rPr lang="zh-CN" sz="1600" kern="100" dirty="0">
                          <a:solidFill>
                            <a:srgbClr val="0000FF"/>
                          </a:solidFill>
                          <a:latin typeface="微软雅黑" pitchFamily="34" charset="-122"/>
                          <a:ea typeface="微软雅黑" pitchFamily="34" charset="-122"/>
                        </a:rPr>
                        <a:t>默认</a:t>
                      </a:r>
                      <a:r>
                        <a:rPr lang="en-US" sz="1600" kern="100" dirty="0">
                          <a:solidFill>
                            <a:srgbClr val="0000FF"/>
                          </a:solidFill>
                          <a:latin typeface="微软雅黑" pitchFamily="34" charset="-122"/>
                          <a:ea typeface="微软雅黑" pitchFamily="34" charset="-122"/>
                        </a:rPr>
                        <a:t>)</a:t>
                      </a:r>
                      <a:r>
                        <a:rPr lang="zh-CN" sz="1600" kern="100" dirty="0">
                          <a:solidFill>
                            <a:srgbClr val="0000FF"/>
                          </a:solidFill>
                          <a:latin typeface="微软雅黑" pitchFamily="34" charset="-122"/>
                          <a:ea typeface="微软雅黑" pitchFamily="34" charset="-122"/>
                        </a:rPr>
                        <a:t>、</a:t>
                      </a:r>
                      <a:r>
                        <a:rPr lang="en-US" sz="1600" kern="100" dirty="0">
                          <a:solidFill>
                            <a:srgbClr val="0000FF"/>
                          </a:solidFill>
                          <a:latin typeface="微软雅黑" pitchFamily="34" charset="-122"/>
                          <a:ea typeface="微软雅黑" pitchFamily="34" charset="-122"/>
                        </a:rPr>
                        <a:t>paused</a:t>
                      </a:r>
                      <a:r>
                        <a:rPr lang="zh-CN" sz="1600" kern="100" dirty="0">
                          <a:solidFill>
                            <a:srgbClr val="0000FF"/>
                          </a:solidFill>
                          <a:latin typeface="微软雅黑" pitchFamily="34" charset="-122"/>
                          <a:ea typeface="微软雅黑" pitchFamily="34"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623808">
                <a:tc>
                  <a:txBody>
                    <a:bodyPr/>
                    <a:lstStyle/>
                    <a:p>
                      <a:pPr indent="111760" algn="just">
                        <a:lnSpc>
                          <a:spcPts val="1200"/>
                        </a:lnSpc>
                        <a:spcAft>
                          <a:spcPts val="0"/>
                        </a:spcAft>
                      </a:pPr>
                      <a:r>
                        <a:rPr lang="en-US" sz="1600" kern="100" dirty="0">
                          <a:solidFill>
                            <a:srgbClr val="0000FF"/>
                          </a:solidFill>
                          <a:latin typeface="微软雅黑" pitchFamily="34" charset="-122"/>
                          <a:ea typeface="微软雅黑" pitchFamily="34" charset="-122"/>
                        </a:rPr>
                        <a:t>animation-fill-mode</a:t>
                      </a:r>
                      <a:endParaRPr lang="zh-CN" sz="1600" kern="100" dirty="0">
                        <a:solidFill>
                          <a:srgbClr val="0000FF"/>
                        </a:solidFill>
                        <a:latin typeface="微软雅黑" pitchFamily="34" charset="-122"/>
                        <a:ea typeface="微软雅黑"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15570" algn="just">
                        <a:lnSpc>
                          <a:spcPct val="100000"/>
                        </a:lnSpc>
                        <a:spcAft>
                          <a:spcPts val="0"/>
                        </a:spcAft>
                      </a:pPr>
                      <a:r>
                        <a:rPr lang="zh-CN" sz="1600" kern="100" dirty="0">
                          <a:solidFill>
                            <a:srgbClr val="0000FF"/>
                          </a:solidFill>
                          <a:latin typeface="微软雅黑" pitchFamily="34" charset="-122"/>
                          <a:ea typeface="微软雅黑" pitchFamily="34" charset="-122"/>
                        </a:rPr>
                        <a:t>规定对象动画时间之外的状态（其值为</a:t>
                      </a:r>
                      <a:r>
                        <a:rPr lang="en-US" sz="1600" kern="100" dirty="0">
                          <a:solidFill>
                            <a:srgbClr val="0000FF"/>
                          </a:solidFill>
                          <a:latin typeface="微软雅黑" pitchFamily="34" charset="-122"/>
                          <a:ea typeface="微软雅黑" pitchFamily="34" charset="-122"/>
                        </a:rPr>
                        <a:t>None</a:t>
                      </a:r>
                      <a:r>
                        <a:rPr lang="zh-CN" sz="1600" kern="100" dirty="0">
                          <a:solidFill>
                            <a:srgbClr val="0000FF"/>
                          </a:solidFill>
                          <a:latin typeface="微软雅黑" pitchFamily="34" charset="-122"/>
                          <a:ea typeface="微软雅黑" pitchFamily="34" charset="-122"/>
                        </a:rPr>
                        <a:t>、</a:t>
                      </a:r>
                      <a:r>
                        <a:rPr lang="en-US" sz="1600" kern="100" dirty="0">
                          <a:solidFill>
                            <a:srgbClr val="0000FF"/>
                          </a:solidFill>
                          <a:latin typeface="微软雅黑" pitchFamily="34" charset="-122"/>
                          <a:ea typeface="微软雅黑" pitchFamily="34" charset="-122"/>
                        </a:rPr>
                        <a:t>forwards</a:t>
                      </a:r>
                      <a:r>
                        <a:rPr lang="zh-CN" sz="1600" kern="100" dirty="0">
                          <a:solidFill>
                            <a:srgbClr val="0000FF"/>
                          </a:solidFill>
                          <a:latin typeface="微软雅黑" pitchFamily="34" charset="-122"/>
                          <a:ea typeface="微软雅黑" pitchFamily="34" charset="-122"/>
                        </a:rPr>
                        <a:t>、</a:t>
                      </a:r>
                      <a:r>
                        <a:rPr lang="en-US" sz="1600" kern="100" dirty="0">
                          <a:solidFill>
                            <a:srgbClr val="0000FF"/>
                          </a:solidFill>
                          <a:latin typeface="微软雅黑" pitchFamily="34" charset="-122"/>
                          <a:ea typeface="微软雅黑" pitchFamily="34" charset="-122"/>
                        </a:rPr>
                        <a:t>Backwards</a:t>
                      </a:r>
                      <a:r>
                        <a:rPr lang="zh-CN" sz="1600" kern="100" dirty="0">
                          <a:solidFill>
                            <a:srgbClr val="0000FF"/>
                          </a:solidFill>
                          <a:latin typeface="微软雅黑" pitchFamily="34" charset="-122"/>
                          <a:ea typeface="微软雅黑" pitchFamily="34" charset="-122"/>
                        </a:rPr>
                        <a:t>、</a:t>
                      </a:r>
                      <a:r>
                        <a:rPr lang="en-US" sz="1600" kern="100" dirty="0">
                          <a:solidFill>
                            <a:srgbClr val="0000FF"/>
                          </a:solidFill>
                          <a:latin typeface="微软雅黑" pitchFamily="34" charset="-122"/>
                          <a:ea typeface="微软雅黑" pitchFamily="34" charset="-122"/>
                        </a:rPr>
                        <a:t>both</a:t>
                      </a:r>
                      <a:r>
                        <a:rPr lang="zh-CN" sz="1600" kern="100" dirty="0">
                          <a:solidFill>
                            <a:srgbClr val="0000FF"/>
                          </a:solidFill>
                          <a:latin typeface="微软雅黑" pitchFamily="34" charset="-122"/>
                          <a:ea typeface="微软雅黑" pitchFamily="34"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2141292494"/>
      </p:ext>
    </p:extLst>
  </p:cSld>
  <p:clrMapOvr>
    <a:masterClrMapping/>
  </p:clrMapOvr>
  <p:transition>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129829" y="765175"/>
            <a:ext cx="9540552" cy="5040089"/>
          </a:xfrm>
        </p:spPr>
        <p:txBody>
          <a:bodyPr/>
          <a:lstStyle/>
          <a:p>
            <a:pPr marL="0" indent="0">
              <a:buNone/>
            </a:pPr>
            <a:r>
              <a:rPr lang="fr-FR" altLang="zh-CN" b="1" dirty="0" smtClean="0">
                <a:latin typeface="+mn-ea"/>
              </a:rPr>
              <a:t>1</a:t>
            </a:r>
            <a:r>
              <a:rPr lang="fr-FR" altLang="zh-CN" b="1" dirty="0">
                <a:latin typeface="+mn-ea"/>
              </a:rPr>
              <a:t>. @keyframes</a:t>
            </a:r>
            <a:r>
              <a:rPr lang="zh-CN" altLang="zh-CN" b="1" dirty="0">
                <a:latin typeface="+mn-ea"/>
              </a:rPr>
              <a:t>规则</a:t>
            </a:r>
          </a:p>
          <a:p>
            <a:pPr marL="0" indent="0">
              <a:buNone/>
            </a:pPr>
            <a:r>
              <a:rPr lang="zh-CN" altLang="zh-CN" dirty="0">
                <a:latin typeface="+mn-ea"/>
              </a:rPr>
              <a:t>帧（</a:t>
            </a:r>
            <a:r>
              <a:rPr lang="fr-FR" altLang="zh-CN" dirty="0">
                <a:latin typeface="+mn-ea"/>
              </a:rPr>
              <a:t>frame</a:t>
            </a:r>
            <a:r>
              <a:rPr lang="zh-CN" altLang="zh-CN" dirty="0">
                <a:latin typeface="+mn-ea"/>
              </a:rPr>
              <a:t>）是影像动画中最小单位的单幅影像画面，一帧就相当于一副静止的画面，连续的帧可以形成动画效果。在</a:t>
            </a:r>
            <a:r>
              <a:rPr lang="fr-FR" altLang="zh-CN" dirty="0">
                <a:latin typeface="+mn-ea"/>
              </a:rPr>
              <a:t>CSS3</a:t>
            </a:r>
            <a:r>
              <a:rPr lang="zh-CN" altLang="zh-CN" dirty="0">
                <a:latin typeface="+mn-ea"/>
              </a:rPr>
              <a:t>中使用</a:t>
            </a:r>
            <a:r>
              <a:rPr lang="fr-FR" altLang="zh-CN" dirty="0">
                <a:latin typeface="+mn-ea"/>
              </a:rPr>
              <a:t>@keyframes</a:t>
            </a:r>
            <a:r>
              <a:rPr lang="zh-CN" altLang="zh-CN" dirty="0">
                <a:latin typeface="+mn-ea"/>
              </a:rPr>
              <a:t>规则定义一套动画效果中若干个关键帧的样式效果，其格式如下：</a:t>
            </a:r>
          </a:p>
          <a:p>
            <a:pPr marL="0" indent="0">
              <a:buNone/>
            </a:pPr>
            <a:r>
              <a:rPr lang="fr-FR" altLang="zh-CN" dirty="0">
                <a:latin typeface="+mn-ea"/>
              </a:rPr>
              <a:t> </a:t>
            </a:r>
            <a:endParaRPr lang="zh-CN" altLang="zh-CN" dirty="0">
              <a:latin typeface="+mn-ea"/>
            </a:endParaRPr>
          </a:p>
          <a:p>
            <a:pPr marL="0" indent="0">
              <a:buNone/>
            </a:pPr>
            <a:r>
              <a:rPr lang="en-US" altLang="zh-CN" b="1" dirty="0">
                <a:latin typeface="+mn-ea"/>
              </a:rPr>
              <a:t>@</a:t>
            </a:r>
            <a:r>
              <a:rPr lang="en-US" altLang="zh-CN" b="1" dirty="0" err="1">
                <a:latin typeface="+mn-ea"/>
              </a:rPr>
              <a:t>keyframes</a:t>
            </a:r>
            <a:r>
              <a:rPr lang="en-US" altLang="zh-CN" b="1" dirty="0">
                <a:latin typeface="+mn-ea"/>
              </a:rPr>
              <a:t> </a:t>
            </a:r>
            <a:r>
              <a:rPr lang="zh-CN" altLang="zh-CN" b="1" dirty="0">
                <a:latin typeface="+mn-ea"/>
              </a:rPr>
              <a:t>动画名称</a:t>
            </a:r>
            <a:r>
              <a:rPr lang="en-US" altLang="zh-CN" b="1" dirty="0">
                <a:latin typeface="+mn-ea"/>
              </a:rPr>
              <a:t>{</a:t>
            </a:r>
            <a:endParaRPr lang="zh-CN" altLang="zh-CN" dirty="0">
              <a:latin typeface="+mn-ea"/>
            </a:endParaRPr>
          </a:p>
          <a:p>
            <a:pPr marL="0" indent="0">
              <a:buNone/>
            </a:pPr>
            <a:r>
              <a:rPr lang="en-US" altLang="zh-CN" b="1" dirty="0">
                <a:latin typeface="+mn-ea"/>
              </a:rPr>
              <a:t>  from{</a:t>
            </a:r>
            <a:r>
              <a:rPr lang="zh-CN" altLang="zh-CN" b="1" dirty="0">
                <a:latin typeface="+mn-ea"/>
              </a:rPr>
              <a:t>样式要求</a:t>
            </a:r>
            <a:r>
              <a:rPr lang="en-US" altLang="zh-CN" b="1" dirty="0">
                <a:latin typeface="+mn-ea"/>
              </a:rPr>
              <a:t>}</a:t>
            </a:r>
            <a:endParaRPr lang="zh-CN" altLang="zh-CN" dirty="0">
              <a:latin typeface="+mn-ea"/>
            </a:endParaRPr>
          </a:p>
          <a:p>
            <a:pPr marL="0" indent="0">
              <a:buNone/>
            </a:pPr>
            <a:r>
              <a:rPr lang="en-US" altLang="zh-CN" b="1" dirty="0">
                <a:latin typeface="+mn-ea"/>
              </a:rPr>
              <a:t>  to{</a:t>
            </a:r>
            <a:r>
              <a:rPr lang="zh-CN" altLang="zh-CN" b="1" dirty="0">
                <a:latin typeface="+mn-ea"/>
              </a:rPr>
              <a:t>样式要求</a:t>
            </a:r>
            <a:r>
              <a:rPr lang="en-US" altLang="zh-CN" b="1" dirty="0">
                <a:latin typeface="+mn-ea"/>
              </a:rPr>
              <a:t>}</a:t>
            </a:r>
            <a:endParaRPr lang="zh-CN" altLang="zh-CN" dirty="0">
              <a:latin typeface="+mn-ea"/>
            </a:endParaRPr>
          </a:p>
          <a:p>
            <a:pPr marL="0" indent="0">
              <a:buNone/>
            </a:pPr>
            <a:r>
              <a:rPr lang="en-US" altLang="zh-CN" b="1" dirty="0">
                <a:latin typeface="+mn-ea"/>
              </a:rPr>
              <a:t>}</a:t>
            </a:r>
          </a:p>
          <a:p>
            <a:pPr marL="0" indent="0">
              <a:buNone/>
            </a:pPr>
            <a:endParaRPr lang="en-US" altLang="zh-CN" dirty="0">
              <a:latin typeface="+mn-ea"/>
            </a:endParaRPr>
          </a:p>
          <a:p>
            <a:pPr marL="0" indent="0">
              <a:buNone/>
            </a:pPr>
            <a:endParaRPr lang="zh-CN" altLang="zh-CN" dirty="0">
              <a:latin typeface="+mn-ea"/>
            </a:endParaRPr>
          </a:p>
          <a:p>
            <a:pPr marL="0" indent="0">
              <a:buNone/>
            </a:pPr>
            <a:r>
              <a:rPr lang="zh-CN" altLang="zh-CN" dirty="0">
                <a:latin typeface="+mn-ea"/>
              </a:rPr>
              <a:t>如果需要更丰富的动画效果，可以使用百分比来表示时间刻度。百分比的数值必须从</a:t>
            </a:r>
            <a:r>
              <a:rPr lang="en-US" altLang="zh-CN" dirty="0">
                <a:latin typeface="+mn-ea"/>
              </a:rPr>
              <a:t>0%</a:t>
            </a:r>
            <a:r>
              <a:rPr lang="zh-CN" altLang="zh-CN" dirty="0">
                <a:latin typeface="+mn-ea"/>
              </a:rPr>
              <a:t>开始到</a:t>
            </a:r>
            <a:r>
              <a:rPr lang="en-US" altLang="zh-CN" dirty="0">
                <a:latin typeface="+mn-ea"/>
              </a:rPr>
              <a:t>100%</a:t>
            </a:r>
            <a:r>
              <a:rPr lang="zh-CN" altLang="zh-CN" dirty="0">
                <a:latin typeface="+mn-ea"/>
              </a:rPr>
              <a:t>结束，中间的时间百分比数值和数量都可以自定义。这里的</a:t>
            </a:r>
            <a:r>
              <a:rPr lang="en-US" altLang="zh-CN" dirty="0">
                <a:latin typeface="+mn-ea"/>
              </a:rPr>
              <a:t>0%</a:t>
            </a:r>
            <a:r>
              <a:rPr lang="zh-CN" altLang="zh-CN" dirty="0">
                <a:latin typeface="+mn-ea"/>
              </a:rPr>
              <a:t>相当于关键词</a:t>
            </a:r>
            <a:r>
              <a:rPr lang="en-US" altLang="zh-CN" dirty="0">
                <a:latin typeface="+mn-ea"/>
              </a:rPr>
              <a:t>from</a:t>
            </a:r>
            <a:r>
              <a:rPr lang="zh-CN" altLang="zh-CN" dirty="0">
                <a:latin typeface="+mn-ea"/>
              </a:rPr>
              <a:t>的效果，</a:t>
            </a:r>
            <a:r>
              <a:rPr lang="en-US" altLang="zh-CN" dirty="0">
                <a:latin typeface="+mn-ea"/>
              </a:rPr>
              <a:t>100%</a:t>
            </a:r>
            <a:r>
              <a:rPr lang="zh-CN" altLang="zh-CN" dirty="0">
                <a:latin typeface="+mn-ea"/>
              </a:rPr>
              <a:t>相当于关键词</a:t>
            </a:r>
            <a:r>
              <a:rPr lang="en-US" altLang="zh-CN" dirty="0">
                <a:latin typeface="+mn-ea"/>
              </a:rPr>
              <a:t>to</a:t>
            </a:r>
            <a:r>
              <a:rPr lang="zh-CN" altLang="zh-CN" dirty="0">
                <a:latin typeface="+mn-ea"/>
              </a:rPr>
              <a:t>的效果。</a:t>
            </a:r>
          </a:p>
        </p:txBody>
      </p:sp>
      <p:sp>
        <p:nvSpPr>
          <p:cNvPr id="52228" name="AutoShape 5"/>
          <p:cNvSpPr>
            <a:spLocks noChangeArrowheads="1"/>
          </p:cNvSpPr>
          <p:nvPr/>
        </p:nvSpPr>
        <p:spPr bwMode="gray">
          <a:xfrm>
            <a:off x="4946253" y="2132856"/>
            <a:ext cx="5355035" cy="24479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a:t>
            </a:r>
            <a:r>
              <a:rPr kumimoji="1" lang="en-US" altLang="zh-CN" sz="2000" dirty="0" err="1">
                <a:solidFill>
                  <a:schemeClr val="accent2"/>
                </a:solidFill>
                <a:latin typeface="Arial" panose="020B0604020202020204" pitchFamily="34" charset="0"/>
              </a:rPr>
              <a:t>keyframes</a:t>
            </a:r>
            <a:r>
              <a:rPr kumimoji="1" lang="en-US" altLang="zh-CN" sz="2000" dirty="0">
                <a:solidFill>
                  <a:schemeClr val="accent2"/>
                </a:solidFill>
                <a:latin typeface="Arial" panose="020B0604020202020204" pitchFamily="34" charset="0"/>
              </a:rPr>
              <a:t> </a:t>
            </a:r>
            <a:r>
              <a:rPr kumimoji="1" lang="en-US" altLang="zh-CN" sz="2000" dirty="0" err="1">
                <a:solidFill>
                  <a:schemeClr val="accent2"/>
                </a:solidFill>
                <a:latin typeface="Arial" panose="020B0604020202020204" pitchFamily="34" charset="0"/>
              </a:rPr>
              <a:t>myframe</a:t>
            </a:r>
            <a:r>
              <a:rPr kumimoji="1" lang="en-US" altLang="zh-CN" sz="2000" dirty="0">
                <a:solidFill>
                  <a:schemeClr val="accent2"/>
                </a:solidFill>
                <a:latin typeface="Arial" panose="020B0604020202020204" pitchFamily="34" charset="0"/>
              </a:rPr>
              <a:t> {</a:t>
            </a:r>
          </a:p>
          <a:p>
            <a:pPr algn="l" eaLnBrk="1" hangingPunct="1"/>
            <a:r>
              <a:rPr kumimoji="1" lang="en-US" altLang="zh-CN" sz="2000" dirty="0">
                <a:solidFill>
                  <a:schemeClr val="accent2"/>
                </a:solidFill>
                <a:latin typeface="Arial" panose="020B0604020202020204" pitchFamily="34" charset="0"/>
              </a:rPr>
              <a:t>	0%{</a:t>
            </a:r>
            <a:r>
              <a:rPr kumimoji="1" lang="en-US" altLang="zh-CN" sz="2000" dirty="0" err="1">
                <a:solidFill>
                  <a:schemeClr val="accent2"/>
                </a:solidFill>
                <a:latin typeface="Arial" panose="020B0604020202020204" pitchFamily="34" charset="0"/>
              </a:rPr>
              <a:t>background-color:red</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	25%{</a:t>
            </a:r>
            <a:r>
              <a:rPr kumimoji="1" lang="en-US" altLang="zh-CN" sz="2000" dirty="0" err="1">
                <a:solidFill>
                  <a:schemeClr val="accent2"/>
                </a:solidFill>
                <a:latin typeface="Arial" panose="020B0604020202020204" pitchFamily="34" charset="0"/>
              </a:rPr>
              <a:t>background-color:orange</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	50%{</a:t>
            </a:r>
            <a:r>
              <a:rPr kumimoji="1" lang="en-US" altLang="zh-CN" sz="2000" dirty="0" err="1">
                <a:solidFill>
                  <a:schemeClr val="accent2"/>
                </a:solidFill>
                <a:latin typeface="Arial" panose="020B0604020202020204" pitchFamily="34" charset="0"/>
              </a:rPr>
              <a:t>background-color:yellow</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	75%{</a:t>
            </a:r>
            <a:r>
              <a:rPr kumimoji="1" lang="en-US" altLang="zh-CN" sz="2000" dirty="0" err="1">
                <a:solidFill>
                  <a:schemeClr val="accent2"/>
                </a:solidFill>
                <a:latin typeface="Arial" panose="020B0604020202020204" pitchFamily="34" charset="0"/>
              </a:rPr>
              <a:t>background-color:green</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	100%{</a:t>
            </a:r>
            <a:r>
              <a:rPr kumimoji="1" lang="en-US" altLang="zh-CN" sz="2000" dirty="0" err="1">
                <a:solidFill>
                  <a:schemeClr val="accent2"/>
                </a:solidFill>
                <a:latin typeface="Arial" panose="020B0604020202020204" pitchFamily="34" charset="0"/>
              </a:rPr>
              <a:t>background-color:blue</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a:t>
            </a:r>
          </a:p>
        </p:txBody>
      </p:sp>
      <p:sp>
        <p:nvSpPr>
          <p:cNvPr id="52229" name="AutoShape 5"/>
          <p:cNvSpPr>
            <a:spLocks noChangeArrowheads="1"/>
          </p:cNvSpPr>
          <p:nvPr/>
        </p:nvSpPr>
        <p:spPr bwMode="gray">
          <a:xfrm>
            <a:off x="3434085" y="5812965"/>
            <a:ext cx="3911600" cy="50323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div{animation: myframe 8s; }</a:t>
            </a:r>
          </a:p>
        </p:txBody>
      </p:sp>
      <p:sp>
        <p:nvSpPr>
          <p:cNvPr id="6" name="Rectangle 4"/>
          <p:cNvSpPr>
            <a:spLocks noGrp="1" noChangeArrowheads="1"/>
          </p:cNvSpPr>
          <p:nvPr>
            <p:ph type="title"/>
          </p:nvPr>
        </p:nvSpPr>
        <p:spPr>
          <a:xfrm>
            <a:off x="1345853" y="228600"/>
            <a:ext cx="8955435"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1835786002"/>
      </p:ext>
    </p:extLst>
  </p:cSld>
  <p:clrMapOvr>
    <a:masterClrMapping/>
  </p:clrMapOvr>
  <p:transition>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17861" y="765175"/>
            <a:ext cx="9505056" cy="5472137"/>
          </a:xfrm>
        </p:spPr>
        <p:txBody>
          <a:bodyPr/>
          <a:lstStyle/>
          <a:p>
            <a:pPr marL="0" indent="0">
              <a:buNone/>
            </a:pPr>
            <a:r>
              <a:rPr lang="fr-FR" altLang="zh-CN" b="1" dirty="0" smtClean="0">
                <a:latin typeface="+mn-ea"/>
              </a:rPr>
              <a:t>2</a:t>
            </a:r>
            <a:r>
              <a:rPr lang="fr-FR" altLang="zh-CN" b="1" dirty="0">
                <a:latin typeface="+mn-ea"/>
              </a:rPr>
              <a:t>. </a:t>
            </a:r>
            <a:r>
              <a:rPr lang="zh-CN" altLang="zh-CN" b="1" dirty="0">
                <a:latin typeface="+mn-ea"/>
              </a:rPr>
              <a:t>动画应用名称</a:t>
            </a:r>
            <a:r>
              <a:rPr lang="fr-FR" altLang="zh-CN" b="1" dirty="0">
                <a:latin typeface="+mn-ea"/>
              </a:rPr>
              <a:t>animation-name</a:t>
            </a:r>
            <a:endParaRPr lang="zh-CN" altLang="zh-CN" b="1" dirty="0">
              <a:latin typeface="+mn-ea"/>
            </a:endParaRPr>
          </a:p>
          <a:p>
            <a:pPr marL="0" indent="0">
              <a:buNone/>
            </a:pPr>
            <a:r>
              <a:rPr lang="zh-CN" altLang="zh-CN" dirty="0">
                <a:latin typeface="+mn-ea"/>
              </a:rPr>
              <a:t>在</a:t>
            </a:r>
            <a:r>
              <a:rPr lang="fr-FR" altLang="zh-CN" dirty="0">
                <a:latin typeface="+mn-ea"/>
              </a:rPr>
              <a:t>CSS3</a:t>
            </a:r>
            <a:r>
              <a:rPr lang="zh-CN" altLang="zh-CN" dirty="0">
                <a:latin typeface="+mn-ea"/>
              </a:rPr>
              <a:t>中</a:t>
            </a:r>
            <a:r>
              <a:rPr lang="fr-FR" altLang="zh-CN" dirty="0">
                <a:latin typeface="+mn-ea"/>
              </a:rPr>
              <a:t>animation-name</a:t>
            </a:r>
            <a:r>
              <a:rPr lang="zh-CN" altLang="zh-CN" dirty="0">
                <a:latin typeface="+mn-ea"/>
              </a:rPr>
              <a:t>属性专门用于指定需要发生的动画名称。该属性值需要配合</a:t>
            </a:r>
            <a:r>
              <a:rPr lang="fr-FR" altLang="zh-CN" dirty="0">
                <a:latin typeface="+mn-ea"/>
              </a:rPr>
              <a:t>@keyframes</a:t>
            </a:r>
            <a:r>
              <a:rPr lang="zh-CN" altLang="zh-CN" dirty="0">
                <a:latin typeface="+mn-ea"/>
              </a:rPr>
              <a:t>规则使用，因为这里的动画名称不可以自定义，必须是在</a:t>
            </a:r>
            <a:r>
              <a:rPr lang="fr-FR" altLang="zh-CN" dirty="0">
                <a:latin typeface="+mn-ea"/>
              </a:rPr>
              <a:t>@keyframes</a:t>
            </a:r>
            <a:r>
              <a:rPr lang="zh-CN" altLang="zh-CN" dirty="0">
                <a:latin typeface="+mn-ea"/>
              </a:rPr>
              <a:t>规则中已声明的动画效果。格式如下：</a:t>
            </a:r>
            <a:endParaRPr lang="en-US" altLang="zh-CN" dirty="0">
              <a:latin typeface="+mn-ea"/>
            </a:endParaRPr>
          </a:p>
          <a:p>
            <a:pPr marL="0" indent="0">
              <a:buNone/>
            </a:pPr>
            <a:endParaRPr lang="en-US" altLang="zh-CN" dirty="0">
              <a:latin typeface="+mn-ea"/>
            </a:endParaRPr>
          </a:p>
          <a:p>
            <a:pPr marL="0" indent="0">
              <a:buNone/>
            </a:pPr>
            <a:r>
              <a:rPr lang="en-US" altLang="zh-CN" b="1" dirty="0">
                <a:latin typeface="+mn-ea"/>
              </a:rPr>
              <a:t>animation-name: none| &lt;identifier&gt;;</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en-US" altLang="zh-CN" dirty="0">
                <a:latin typeface="+mn-ea"/>
              </a:rPr>
              <a:t>animation-name</a:t>
            </a:r>
            <a:r>
              <a:rPr lang="zh-CN" altLang="zh-CN" dirty="0">
                <a:latin typeface="+mn-ea"/>
              </a:rPr>
              <a:t>属性的取值有以下两种形式：</a:t>
            </a:r>
          </a:p>
          <a:p>
            <a:pPr marL="0" indent="0">
              <a:buFont typeface="Arial" panose="020B0604020202020204" pitchFamily="34" charset="0"/>
              <a:buChar char="•"/>
            </a:pPr>
            <a:r>
              <a:rPr lang="en-US" altLang="zh-CN" dirty="0">
                <a:latin typeface="+mn-ea"/>
              </a:rPr>
              <a:t>none</a:t>
            </a:r>
            <a:r>
              <a:rPr lang="zh-CN" altLang="zh-CN" dirty="0">
                <a:latin typeface="+mn-ea"/>
              </a:rPr>
              <a:t>：不引用任何动画名称，该属性值为默认值。</a:t>
            </a:r>
          </a:p>
          <a:p>
            <a:pPr marL="0" indent="0">
              <a:buFont typeface="Arial" panose="020B0604020202020204" pitchFamily="34" charset="0"/>
              <a:buChar char="•"/>
            </a:pPr>
            <a:r>
              <a:rPr lang="en-US" altLang="zh-CN" dirty="0">
                <a:latin typeface="+mn-ea"/>
              </a:rPr>
              <a:t>&lt;identifier&gt;</a:t>
            </a:r>
            <a:r>
              <a:rPr lang="zh-CN" altLang="zh-CN" dirty="0">
                <a:latin typeface="+mn-ea"/>
              </a:rPr>
              <a:t>：定义一个或多个动画名称，该名称必须来源于</a:t>
            </a:r>
            <a:r>
              <a:rPr lang="en-US" altLang="zh-CN" dirty="0">
                <a:latin typeface="+mn-ea"/>
              </a:rPr>
              <a:t>@</a:t>
            </a:r>
            <a:r>
              <a:rPr lang="en-US" altLang="zh-CN" dirty="0" err="1">
                <a:latin typeface="+mn-ea"/>
              </a:rPr>
              <a:t>keyframes</a:t>
            </a:r>
            <a:r>
              <a:rPr lang="zh-CN" altLang="zh-CN" dirty="0">
                <a:latin typeface="+mn-ea"/>
              </a:rPr>
              <a:t>规则。</a:t>
            </a:r>
          </a:p>
          <a:p>
            <a:pPr marL="0" indent="0"/>
            <a:endParaRPr lang="en-US" altLang="zh-CN" dirty="0">
              <a:latin typeface="+mn-ea"/>
            </a:endParaRPr>
          </a:p>
          <a:p>
            <a:pPr marL="0" indent="0"/>
            <a:endParaRPr lang="en-US" altLang="zh-CN" dirty="0">
              <a:latin typeface="+mn-ea"/>
            </a:endParaRPr>
          </a:p>
          <a:p>
            <a:pPr marL="0" indent="0">
              <a:buNone/>
            </a:pPr>
            <a:r>
              <a:rPr lang="zh-CN" altLang="zh-CN" dirty="0">
                <a:latin typeface="+mn-ea"/>
              </a:rPr>
              <a:t>由于默认情况下动画的持续时间为</a:t>
            </a:r>
            <a:r>
              <a:rPr lang="en-US" altLang="zh-CN" dirty="0">
                <a:latin typeface="+mn-ea"/>
              </a:rPr>
              <a:t>0</a:t>
            </a:r>
            <a:r>
              <a:rPr lang="zh-CN" altLang="zh-CN" dirty="0">
                <a:latin typeface="+mn-ea"/>
              </a:rPr>
              <a:t>，此时看不到动画效果。必须配合</a:t>
            </a:r>
            <a:r>
              <a:rPr lang="en-US" altLang="zh-CN" dirty="0">
                <a:latin typeface="+mn-ea"/>
              </a:rPr>
              <a:t>CSS3 Animation</a:t>
            </a:r>
            <a:r>
              <a:rPr lang="zh-CN" altLang="zh-CN" dirty="0">
                <a:latin typeface="+mn-ea"/>
              </a:rPr>
              <a:t>动画中的</a:t>
            </a:r>
            <a:r>
              <a:rPr lang="en-US" altLang="zh-CN" dirty="0">
                <a:latin typeface="+mn-ea"/>
              </a:rPr>
              <a:t>animation-duration</a:t>
            </a:r>
            <a:r>
              <a:rPr lang="zh-CN" altLang="zh-CN" dirty="0">
                <a:latin typeface="+mn-ea"/>
              </a:rPr>
              <a:t>属性重新规定动画时间方可看到完整动画效果。</a:t>
            </a:r>
          </a:p>
          <a:p>
            <a:pPr marL="0" indent="0"/>
            <a:endParaRPr lang="zh-CN" altLang="zh-CN" dirty="0">
              <a:latin typeface="+mn-ea"/>
            </a:endParaRPr>
          </a:p>
        </p:txBody>
      </p:sp>
      <p:sp>
        <p:nvSpPr>
          <p:cNvPr id="53252" name="AutoShape 5"/>
          <p:cNvSpPr>
            <a:spLocks noChangeArrowheads="1"/>
          </p:cNvSpPr>
          <p:nvPr/>
        </p:nvSpPr>
        <p:spPr bwMode="gray">
          <a:xfrm>
            <a:off x="3218061" y="4365104"/>
            <a:ext cx="3913188" cy="50323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div{animation: myframe 8s; }</a:t>
            </a:r>
          </a:p>
        </p:txBody>
      </p:sp>
      <p:sp>
        <p:nvSpPr>
          <p:cNvPr id="5" name="Rectangle 4"/>
          <p:cNvSpPr>
            <a:spLocks noGrp="1" noChangeArrowheads="1"/>
          </p:cNvSpPr>
          <p:nvPr>
            <p:ph type="title"/>
          </p:nvPr>
        </p:nvSpPr>
        <p:spPr>
          <a:xfrm>
            <a:off x="1489869" y="228600"/>
            <a:ext cx="8811419"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2802950836"/>
      </p:ext>
    </p:extLst>
  </p:cSld>
  <p:clrMapOvr>
    <a:masterClrMapping/>
  </p:clrMapOvr>
  <p:transition>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561877" y="765175"/>
            <a:ext cx="9108504" cy="3023865"/>
          </a:xfrm>
        </p:spPr>
        <p:txBody>
          <a:bodyPr/>
          <a:lstStyle/>
          <a:p>
            <a:pPr marL="0" indent="0">
              <a:buNone/>
            </a:pPr>
            <a:r>
              <a:rPr lang="fr-FR" altLang="zh-CN" b="1" dirty="0" smtClean="0">
                <a:latin typeface="+mn-ea"/>
              </a:rPr>
              <a:t>3</a:t>
            </a:r>
            <a:r>
              <a:rPr lang="fr-FR" altLang="zh-CN" b="1" dirty="0">
                <a:latin typeface="+mn-ea"/>
              </a:rPr>
              <a:t>. </a:t>
            </a:r>
            <a:r>
              <a:rPr lang="zh-CN" altLang="zh-CN" b="1" dirty="0">
                <a:latin typeface="+mn-ea"/>
              </a:rPr>
              <a:t>动画持续时间</a:t>
            </a:r>
            <a:r>
              <a:rPr lang="fr-FR" altLang="zh-CN" b="1" dirty="0">
                <a:latin typeface="+mn-ea"/>
              </a:rPr>
              <a:t>animation-duration</a:t>
            </a:r>
            <a:endParaRPr lang="zh-CN" altLang="zh-CN" b="1" dirty="0">
              <a:latin typeface="+mn-ea"/>
            </a:endParaRPr>
          </a:p>
          <a:p>
            <a:pPr marL="0" indent="0">
              <a:buNone/>
            </a:pPr>
            <a:r>
              <a:rPr lang="zh-CN" altLang="zh-CN" dirty="0">
                <a:latin typeface="+mn-ea"/>
              </a:rPr>
              <a:t>在</a:t>
            </a:r>
            <a:r>
              <a:rPr lang="en-US" altLang="zh-CN" dirty="0">
                <a:latin typeface="+mn-ea"/>
              </a:rPr>
              <a:t>CSS3</a:t>
            </a:r>
            <a:r>
              <a:rPr lang="zh-CN" altLang="zh-CN" dirty="0">
                <a:latin typeface="+mn-ea"/>
              </a:rPr>
              <a:t>中</a:t>
            </a:r>
            <a:r>
              <a:rPr lang="en-US" altLang="zh-CN" dirty="0">
                <a:latin typeface="+mn-ea"/>
              </a:rPr>
              <a:t>animation-duration</a:t>
            </a:r>
            <a:r>
              <a:rPr lang="zh-CN" altLang="zh-CN" dirty="0">
                <a:latin typeface="+mn-ea"/>
              </a:rPr>
              <a:t>属性用于指定动画效果的持续时长，持续时间越长动画效果越慢。其语法格式如下。</a:t>
            </a:r>
          </a:p>
          <a:p>
            <a:pPr marL="0" indent="0">
              <a:buNone/>
            </a:pPr>
            <a:r>
              <a:rPr lang="en-US" altLang="zh-CN" dirty="0">
                <a:latin typeface="+mn-ea"/>
              </a:rPr>
              <a:t> </a:t>
            </a:r>
            <a:endParaRPr lang="zh-CN" altLang="zh-CN" dirty="0">
              <a:latin typeface="+mn-ea"/>
            </a:endParaRPr>
          </a:p>
          <a:p>
            <a:pPr marL="0" indent="0">
              <a:buNone/>
            </a:pPr>
            <a:r>
              <a:rPr lang="en-US" altLang="zh-CN" b="1" dirty="0">
                <a:latin typeface="+mn-ea"/>
              </a:rPr>
              <a:t>animation-duration: &lt;time&gt;;</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zh-CN" altLang="zh-CN" dirty="0">
                <a:latin typeface="+mn-ea"/>
              </a:rPr>
              <a:t>该属性值单位为秒或者毫秒。其缺省状态为</a:t>
            </a:r>
            <a:r>
              <a:rPr lang="en-US" altLang="zh-CN" dirty="0">
                <a:latin typeface="+mn-ea"/>
              </a:rPr>
              <a:t>0s</a:t>
            </a:r>
            <a:r>
              <a:rPr lang="zh-CN" altLang="zh-CN" dirty="0">
                <a:latin typeface="+mn-ea"/>
              </a:rPr>
              <a:t>，元素会瞬间从原始状态变成最终状态，无法显示动画过程，因此不建议省略</a:t>
            </a:r>
            <a:r>
              <a:rPr lang="en-US" altLang="zh-CN" dirty="0">
                <a:latin typeface="+mn-ea"/>
              </a:rPr>
              <a:t>animation-duration</a:t>
            </a:r>
            <a:r>
              <a:rPr lang="zh-CN" altLang="zh-CN" dirty="0">
                <a:latin typeface="+mn-ea"/>
              </a:rPr>
              <a:t>属性的设置。</a:t>
            </a:r>
          </a:p>
          <a:p>
            <a:pPr marL="0" indent="0"/>
            <a:endParaRPr lang="zh-CN" altLang="zh-CN" dirty="0">
              <a:latin typeface="+mn-ea"/>
            </a:endParaRPr>
          </a:p>
        </p:txBody>
      </p:sp>
      <p:sp>
        <p:nvSpPr>
          <p:cNvPr id="54276" name="AutoShape 5"/>
          <p:cNvSpPr>
            <a:spLocks noChangeArrowheads="1"/>
          </p:cNvSpPr>
          <p:nvPr/>
        </p:nvSpPr>
        <p:spPr bwMode="gray">
          <a:xfrm>
            <a:off x="3146053" y="4005064"/>
            <a:ext cx="5400600" cy="13684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a:t>
            </a:r>
          </a:p>
          <a:p>
            <a:pPr algn="l" eaLnBrk="1" hangingPunct="1"/>
            <a:r>
              <a:rPr kumimoji="1" lang="en-US" altLang="zh-CN" sz="2000" dirty="0">
                <a:solidFill>
                  <a:schemeClr val="accent2"/>
                </a:solidFill>
                <a:latin typeface="Arial" panose="020B0604020202020204" pitchFamily="34" charset="0"/>
              </a:rPr>
              <a:t>   </a:t>
            </a:r>
            <a:r>
              <a:rPr kumimoji="1" lang="en-US" altLang="zh-CN" sz="2000" dirty="0" err="1">
                <a:solidFill>
                  <a:schemeClr val="accent2"/>
                </a:solidFill>
                <a:latin typeface="Arial" panose="020B0604020202020204" pitchFamily="34" charset="0"/>
              </a:rPr>
              <a:t>animation-name:myframe</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animation-duration: 10s;</a:t>
            </a:r>
          </a:p>
          <a:p>
            <a:pPr algn="l" eaLnBrk="1" hangingPunct="1"/>
            <a:r>
              <a:rPr kumimoji="1" lang="en-US" altLang="zh-CN" sz="2000" dirty="0">
                <a:solidFill>
                  <a:schemeClr val="accent2"/>
                </a:solidFill>
                <a:latin typeface="Arial" panose="020B0604020202020204" pitchFamily="34" charset="0"/>
              </a:rPr>
              <a:t>}</a:t>
            </a:r>
          </a:p>
        </p:txBody>
      </p:sp>
      <p:sp>
        <p:nvSpPr>
          <p:cNvPr id="6" name="Rectangle 4"/>
          <p:cNvSpPr>
            <a:spLocks noGrp="1" noChangeArrowheads="1"/>
          </p:cNvSpPr>
          <p:nvPr>
            <p:ph type="title"/>
          </p:nvPr>
        </p:nvSpPr>
        <p:spPr>
          <a:xfrm>
            <a:off x="1417861" y="228600"/>
            <a:ext cx="8393113"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2990011341"/>
      </p:ext>
    </p:extLst>
  </p:cSld>
  <p:clrMapOvr>
    <a:masterClrMapping/>
  </p:clrMapOvr>
  <p:transition>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4" y="228600"/>
            <a:ext cx="8954642" cy="458788"/>
          </a:xfrm>
        </p:spPr>
        <p:txBody>
          <a:bodyPr/>
          <a:lstStyle/>
          <a:p>
            <a:pPr eaLnBrk="1" hangingPunct="1">
              <a:defRPr/>
            </a:pPr>
            <a:r>
              <a:rPr lang="en-US" altLang="zh-CN" dirty="0">
                <a:latin typeface="+mn-ea"/>
                <a:ea typeface="+mn-ea"/>
              </a:rPr>
              <a:t>5.3  CSS3</a:t>
            </a:r>
            <a:r>
              <a:rPr lang="zh-CN" altLang="en-US" dirty="0">
                <a:latin typeface="+mn-ea"/>
                <a:ea typeface="+mn-ea"/>
              </a:rPr>
              <a:t>变形、过渡及动画</a:t>
            </a:r>
            <a:endParaRPr lang="zh-CN" altLang="en-US" dirty="0" smtClean="0">
              <a:latin typeface="+mn-ea"/>
              <a:ea typeface="+mn-ea"/>
            </a:endParaRPr>
          </a:p>
        </p:txBody>
      </p:sp>
      <p:sp>
        <p:nvSpPr>
          <p:cNvPr id="33797" name="Rectangle 5"/>
          <p:cNvSpPr>
            <a:spLocks noGrp="1" noChangeArrowheads="1"/>
          </p:cNvSpPr>
          <p:nvPr>
            <p:ph type="body" idx="1"/>
          </p:nvPr>
        </p:nvSpPr>
        <p:spPr>
          <a:xfrm>
            <a:off x="1345854" y="908720"/>
            <a:ext cx="9721079" cy="4680049"/>
          </a:xfrm>
        </p:spPr>
        <p:txBody>
          <a:bodyPr/>
          <a:lstStyle/>
          <a:p>
            <a:pPr marL="0" indent="0">
              <a:buNone/>
            </a:pPr>
            <a:r>
              <a:rPr lang="fr-FR" altLang="zh-CN" b="1" dirty="0" smtClean="0">
                <a:latin typeface="+mn-ea"/>
              </a:rPr>
              <a:t>4</a:t>
            </a:r>
            <a:r>
              <a:rPr lang="fr-FR" altLang="zh-CN" b="1" dirty="0">
                <a:latin typeface="+mn-ea"/>
              </a:rPr>
              <a:t>. </a:t>
            </a:r>
            <a:r>
              <a:rPr lang="zh-CN" altLang="zh-CN" b="1" dirty="0">
                <a:latin typeface="+mn-ea"/>
              </a:rPr>
              <a:t>动画速率函数</a:t>
            </a:r>
            <a:r>
              <a:rPr lang="fr-FR" altLang="zh-CN" b="1" dirty="0">
                <a:latin typeface="+mn-ea"/>
              </a:rPr>
              <a:t>animation-timing-function</a:t>
            </a:r>
            <a:endParaRPr lang="zh-CN" altLang="zh-CN" b="1" dirty="0">
              <a:latin typeface="+mn-ea"/>
            </a:endParaRPr>
          </a:p>
          <a:p>
            <a:pPr marL="0" indent="0">
              <a:buNone/>
            </a:pPr>
            <a:r>
              <a:rPr lang="zh-CN" altLang="zh-CN" dirty="0">
                <a:latin typeface="+mn-ea"/>
              </a:rPr>
              <a:t>在</a:t>
            </a:r>
            <a:r>
              <a:rPr lang="en-US" altLang="zh-CN" dirty="0">
                <a:latin typeface="+mn-ea"/>
              </a:rPr>
              <a:t>CSS3</a:t>
            </a:r>
            <a:r>
              <a:rPr lang="zh-CN" altLang="zh-CN" dirty="0">
                <a:latin typeface="+mn-ea"/>
              </a:rPr>
              <a:t>中</a:t>
            </a:r>
            <a:r>
              <a:rPr lang="en-US" altLang="zh-CN" dirty="0">
                <a:latin typeface="+mn-ea"/>
              </a:rPr>
              <a:t>animation-timing-function</a:t>
            </a:r>
            <a:r>
              <a:rPr lang="zh-CN" altLang="zh-CN" dirty="0">
                <a:latin typeface="+mn-ea"/>
              </a:rPr>
              <a:t>用于设置动画速率函数。与之前介绍的</a:t>
            </a:r>
            <a:r>
              <a:rPr lang="en-US" altLang="zh-CN" dirty="0">
                <a:latin typeface="+mn-ea"/>
              </a:rPr>
              <a:t>CSS3 Transition</a:t>
            </a:r>
            <a:r>
              <a:rPr lang="zh-CN" altLang="zh-CN" dirty="0">
                <a:latin typeface="+mn-ea"/>
              </a:rPr>
              <a:t>动画中</a:t>
            </a:r>
            <a:r>
              <a:rPr lang="en-US" altLang="zh-CN" dirty="0">
                <a:latin typeface="+mn-ea"/>
              </a:rPr>
              <a:t>transition-timing-function</a:t>
            </a:r>
            <a:r>
              <a:rPr lang="zh-CN" altLang="zh-CN" dirty="0">
                <a:latin typeface="+mn-ea"/>
              </a:rPr>
              <a:t>属性值类似</a:t>
            </a:r>
            <a:r>
              <a:rPr lang="zh-CN" altLang="en-US" dirty="0">
                <a:latin typeface="+mn-ea"/>
              </a:rPr>
              <a:t>。</a:t>
            </a:r>
            <a:endParaRPr lang="en-US" altLang="zh-CN" dirty="0">
              <a:latin typeface="+mn-ea"/>
            </a:endParaRPr>
          </a:p>
          <a:p>
            <a:pPr marL="0" indent="0">
              <a:buNone/>
            </a:pPr>
            <a:endParaRPr lang="en-US" altLang="zh-CN" dirty="0">
              <a:latin typeface="+mn-ea"/>
            </a:endParaRPr>
          </a:p>
          <a:p>
            <a:pPr marL="0" indent="0">
              <a:buFont typeface="Arial" panose="020B0604020202020204" pitchFamily="34" charset="0"/>
              <a:buChar char="•"/>
            </a:pPr>
            <a:r>
              <a:rPr lang="en-US" altLang="zh-CN" dirty="0">
                <a:latin typeface="+mn-ea"/>
              </a:rPr>
              <a:t>linear</a:t>
            </a:r>
            <a:r>
              <a:rPr lang="zh-CN" altLang="zh-CN" dirty="0">
                <a:latin typeface="+mn-ea"/>
              </a:rPr>
              <a:t>：线性动画，表示匀速动画效果。该值等同于贝塞尔曲线</a:t>
            </a:r>
            <a:r>
              <a:rPr lang="en-US" altLang="zh-CN" dirty="0">
                <a:latin typeface="+mn-ea"/>
              </a:rPr>
              <a:t>(0.0, 0.0, 1.0, 1.0)</a:t>
            </a:r>
            <a:r>
              <a:rPr lang="zh-CN" altLang="zh-CN" dirty="0">
                <a:latin typeface="+mn-ea"/>
              </a:rPr>
              <a:t>。</a:t>
            </a:r>
          </a:p>
          <a:p>
            <a:pPr marL="0" indent="0">
              <a:buFont typeface="Arial" panose="020B0604020202020204" pitchFamily="34" charset="0"/>
              <a:buChar char="•"/>
            </a:pPr>
            <a:r>
              <a:rPr lang="en-US" altLang="zh-CN" dirty="0">
                <a:latin typeface="+mn-ea"/>
              </a:rPr>
              <a:t>ease</a:t>
            </a:r>
            <a:r>
              <a:rPr lang="zh-CN" altLang="zh-CN" dirty="0">
                <a:latin typeface="+mn-ea"/>
              </a:rPr>
              <a:t>：逐渐变慢。该值为默认值，等同于贝塞尔曲线</a:t>
            </a:r>
            <a:r>
              <a:rPr lang="en-US" altLang="zh-CN" dirty="0">
                <a:latin typeface="+mn-ea"/>
              </a:rPr>
              <a:t>(0.25,0.1,0.25,1.0)</a:t>
            </a:r>
            <a:r>
              <a:rPr lang="zh-CN" altLang="zh-CN" dirty="0">
                <a:latin typeface="+mn-ea"/>
              </a:rPr>
              <a:t>。</a:t>
            </a:r>
          </a:p>
          <a:p>
            <a:pPr marL="0" indent="0">
              <a:buFont typeface="Arial" panose="020B0604020202020204" pitchFamily="34" charset="0"/>
              <a:buChar char="•"/>
            </a:pPr>
            <a:r>
              <a:rPr lang="en-US" altLang="zh-CN" dirty="0">
                <a:latin typeface="+mn-ea"/>
              </a:rPr>
              <a:t>ease-in</a:t>
            </a:r>
            <a:r>
              <a:rPr lang="zh-CN" altLang="zh-CN" dirty="0">
                <a:latin typeface="+mn-ea"/>
              </a:rPr>
              <a:t>：表示由慢到快的加速效果。该值等同于贝塞尔曲线</a:t>
            </a:r>
            <a:r>
              <a:rPr lang="en-US" altLang="zh-CN" dirty="0">
                <a:latin typeface="+mn-ea"/>
              </a:rPr>
              <a:t>(0.42, 0, 1.0, 1.0)</a:t>
            </a:r>
            <a:r>
              <a:rPr lang="zh-CN" altLang="zh-CN" dirty="0">
                <a:latin typeface="+mn-ea"/>
              </a:rPr>
              <a:t>。</a:t>
            </a:r>
          </a:p>
          <a:p>
            <a:pPr marL="0" indent="0">
              <a:buFont typeface="Arial" panose="020B0604020202020204" pitchFamily="34" charset="0"/>
              <a:buChar char="•"/>
            </a:pPr>
            <a:r>
              <a:rPr lang="en-US" altLang="zh-CN" dirty="0">
                <a:latin typeface="+mn-ea"/>
              </a:rPr>
              <a:t>ease-out</a:t>
            </a:r>
            <a:r>
              <a:rPr lang="zh-CN" altLang="zh-CN" dirty="0">
                <a:latin typeface="+mn-ea"/>
              </a:rPr>
              <a:t>：表示由快到慢的减速效果。该值等同于贝塞尔曲线</a:t>
            </a:r>
            <a:r>
              <a:rPr lang="en-US" altLang="zh-CN" dirty="0">
                <a:latin typeface="+mn-ea"/>
              </a:rPr>
              <a:t>(0, 0, 0.58, 1.0)</a:t>
            </a:r>
            <a:r>
              <a:rPr lang="zh-CN" altLang="zh-CN" dirty="0">
                <a:latin typeface="+mn-ea"/>
              </a:rPr>
              <a:t>。</a:t>
            </a:r>
          </a:p>
          <a:p>
            <a:pPr marL="0" indent="0">
              <a:buFont typeface="Arial" panose="020B0604020202020204" pitchFamily="34" charset="0"/>
              <a:buChar char="•"/>
            </a:pPr>
            <a:r>
              <a:rPr lang="en-US" altLang="zh-CN" dirty="0">
                <a:latin typeface="+mn-ea"/>
              </a:rPr>
              <a:t>ease-in-out</a:t>
            </a:r>
            <a:r>
              <a:rPr lang="zh-CN" altLang="zh-CN" dirty="0">
                <a:latin typeface="+mn-ea"/>
              </a:rPr>
              <a:t>：先加速再减速。该值为默认值，等同于贝塞尔曲线</a:t>
            </a:r>
            <a:r>
              <a:rPr lang="en-US" altLang="zh-CN" dirty="0">
                <a:latin typeface="+mn-ea"/>
              </a:rPr>
              <a:t>(0.42, 0, 0.58, 1.0)</a:t>
            </a:r>
            <a:r>
              <a:rPr lang="zh-CN" altLang="zh-CN" dirty="0">
                <a:latin typeface="+mn-ea"/>
              </a:rPr>
              <a:t>。</a:t>
            </a:r>
          </a:p>
          <a:p>
            <a:pPr marL="0" indent="0">
              <a:buFont typeface="Arial" panose="020B0604020202020204" pitchFamily="34" charset="0"/>
              <a:buChar char="•"/>
            </a:pPr>
            <a:r>
              <a:rPr lang="en-US" altLang="zh-CN" dirty="0">
                <a:latin typeface="+mn-ea"/>
              </a:rPr>
              <a:t>cubic-</a:t>
            </a:r>
            <a:r>
              <a:rPr lang="en-US" altLang="zh-CN" dirty="0" err="1">
                <a:latin typeface="+mn-ea"/>
              </a:rPr>
              <a:t>bezier</a:t>
            </a:r>
            <a:r>
              <a:rPr lang="zh-CN" altLang="zh-CN" dirty="0">
                <a:latin typeface="+mn-ea"/>
              </a:rPr>
              <a:t>：使用贝兹尔曲线函数自定义速度变化。</a:t>
            </a:r>
          </a:p>
          <a:p>
            <a:pPr marL="0" indent="0"/>
            <a:endParaRPr lang="zh-CN" altLang="zh-CN" dirty="0">
              <a:latin typeface="+mn-ea"/>
            </a:endParaRPr>
          </a:p>
        </p:txBody>
      </p:sp>
    </p:spTree>
    <p:extLst>
      <p:ext uri="{BB962C8B-B14F-4D97-AF65-F5344CB8AC3E}">
        <p14:creationId xmlns:p14="http://schemas.microsoft.com/office/powerpoint/2010/main" val="3680320890"/>
      </p:ext>
    </p:extLst>
  </p:cSld>
  <p:clrMapOvr>
    <a:masterClrMapping/>
  </p:clrMapOvr>
  <p:transition>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345853" y="980728"/>
            <a:ext cx="9216578" cy="2736304"/>
          </a:xfrm>
        </p:spPr>
        <p:txBody>
          <a:bodyPr/>
          <a:lstStyle/>
          <a:p>
            <a:pPr marL="0" indent="0">
              <a:buNone/>
            </a:pPr>
            <a:r>
              <a:rPr lang="en-US" altLang="zh-CN" b="1" dirty="0" smtClean="0">
                <a:latin typeface="+mn-ea"/>
              </a:rPr>
              <a:t>5</a:t>
            </a:r>
            <a:r>
              <a:rPr lang="en-US" altLang="zh-CN" b="1" dirty="0">
                <a:latin typeface="+mn-ea"/>
              </a:rPr>
              <a:t>. </a:t>
            </a:r>
            <a:r>
              <a:rPr lang="zh-CN" altLang="zh-CN" b="1" dirty="0">
                <a:latin typeface="+mn-ea"/>
              </a:rPr>
              <a:t>动画延迟时间</a:t>
            </a:r>
            <a:r>
              <a:rPr lang="en-US" altLang="zh-CN" b="1" dirty="0">
                <a:latin typeface="+mn-ea"/>
              </a:rPr>
              <a:t>animation-delay</a:t>
            </a:r>
            <a:endParaRPr lang="zh-CN" altLang="zh-CN" b="1" dirty="0">
              <a:latin typeface="+mn-ea"/>
            </a:endParaRPr>
          </a:p>
          <a:p>
            <a:pPr marL="0" indent="0">
              <a:buNone/>
            </a:pPr>
            <a:r>
              <a:rPr lang="zh-CN" altLang="zh-CN" dirty="0">
                <a:latin typeface="+mn-ea"/>
              </a:rPr>
              <a:t>在</a:t>
            </a:r>
            <a:r>
              <a:rPr lang="en-US" altLang="zh-CN" dirty="0">
                <a:latin typeface="+mn-ea"/>
              </a:rPr>
              <a:t>CSS3</a:t>
            </a:r>
            <a:r>
              <a:rPr lang="zh-CN" altLang="zh-CN" dirty="0">
                <a:latin typeface="+mn-ea"/>
              </a:rPr>
              <a:t>中</a:t>
            </a:r>
            <a:r>
              <a:rPr lang="en-US" altLang="zh-CN" dirty="0">
                <a:latin typeface="+mn-ea"/>
              </a:rPr>
              <a:t>animation-delay</a:t>
            </a:r>
            <a:r>
              <a:rPr lang="zh-CN" altLang="zh-CN" dirty="0">
                <a:latin typeface="+mn-ea"/>
              </a:rPr>
              <a:t>属性用于指定动画延迟播放的时间，延迟时间越长则动画越晚播放。其语法格式如下。</a:t>
            </a:r>
          </a:p>
          <a:p>
            <a:pPr marL="0" indent="0">
              <a:buNone/>
            </a:pPr>
            <a:r>
              <a:rPr lang="en-US" altLang="zh-CN" dirty="0">
                <a:latin typeface="+mn-ea"/>
              </a:rPr>
              <a:t> </a:t>
            </a:r>
            <a:endParaRPr lang="zh-CN" altLang="zh-CN" dirty="0">
              <a:latin typeface="+mn-ea"/>
            </a:endParaRPr>
          </a:p>
          <a:p>
            <a:pPr marL="0" indent="0">
              <a:buNone/>
            </a:pPr>
            <a:r>
              <a:rPr lang="en-US" altLang="zh-CN" b="1" dirty="0">
                <a:latin typeface="+mn-ea"/>
              </a:rPr>
              <a:t>animation-delay: &lt;time&gt;;</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zh-CN" altLang="zh-CN" dirty="0">
                <a:latin typeface="+mn-ea"/>
              </a:rPr>
              <a:t>该属性值单位为秒或者毫秒。其缺省状态为</a:t>
            </a:r>
            <a:r>
              <a:rPr lang="en-US" altLang="zh-CN" dirty="0">
                <a:latin typeface="+mn-ea"/>
              </a:rPr>
              <a:t>0s</a:t>
            </a:r>
            <a:r>
              <a:rPr lang="zh-CN" altLang="zh-CN" dirty="0">
                <a:latin typeface="+mn-ea"/>
              </a:rPr>
              <a:t>，表示不延迟立刻播放动画效果。</a:t>
            </a:r>
          </a:p>
          <a:p>
            <a:pPr marL="0" indent="0"/>
            <a:endParaRPr lang="zh-CN" altLang="zh-CN" dirty="0">
              <a:latin typeface="+mn-ea"/>
            </a:endParaRPr>
          </a:p>
        </p:txBody>
      </p:sp>
      <p:sp>
        <p:nvSpPr>
          <p:cNvPr id="56324" name="AutoShape 5"/>
          <p:cNvSpPr>
            <a:spLocks noChangeArrowheads="1"/>
          </p:cNvSpPr>
          <p:nvPr/>
        </p:nvSpPr>
        <p:spPr bwMode="gray">
          <a:xfrm>
            <a:off x="2930029" y="3990264"/>
            <a:ext cx="5472608" cy="115093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a:t>
            </a:r>
          </a:p>
          <a:p>
            <a:pPr algn="l" eaLnBrk="1" hangingPunct="1"/>
            <a:r>
              <a:rPr kumimoji="1" lang="en-US" altLang="zh-CN" sz="2000">
                <a:solidFill>
                  <a:schemeClr val="accent2"/>
                </a:solidFill>
                <a:latin typeface="Arial" panose="020B0604020202020204" pitchFamily="34" charset="0"/>
              </a:rPr>
              <a:t>   animation-delay: 2s;</a:t>
            </a:r>
          </a:p>
          <a:p>
            <a:pPr algn="l" eaLnBrk="1" hangingPunct="1"/>
            <a:r>
              <a:rPr kumimoji="1" lang="en-US" altLang="zh-CN" sz="2000">
                <a:solidFill>
                  <a:schemeClr val="accent2"/>
                </a:solidFill>
                <a:latin typeface="Arial" panose="020B0604020202020204" pitchFamily="34" charset="0"/>
              </a:rPr>
              <a:t>}</a:t>
            </a:r>
          </a:p>
        </p:txBody>
      </p:sp>
      <p:sp>
        <p:nvSpPr>
          <p:cNvPr id="5" name="Rectangle 4"/>
          <p:cNvSpPr>
            <a:spLocks noGrp="1" noChangeArrowheads="1"/>
          </p:cNvSpPr>
          <p:nvPr>
            <p:ph type="title"/>
          </p:nvPr>
        </p:nvSpPr>
        <p:spPr>
          <a:xfrm>
            <a:off x="1345853" y="228600"/>
            <a:ext cx="8955435"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2265066508"/>
      </p:ext>
    </p:extLst>
  </p:cSld>
  <p:clrMapOvr>
    <a:masterClrMapping/>
  </p:clrMapOvr>
  <p:transition>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3" y="222589"/>
            <a:ext cx="8393113" cy="4640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smtClean="0">
                <a:latin typeface="+mj-ea"/>
              </a:rPr>
              <a:t>5.1.2  </a:t>
            </a:r>
            <a:r>
              <a:rPr lang="en-US" altLang="zh-CN" dirty="0">
                <a:latin typeface="+mj-ea"/>
              </a:rPr>
              <a:t>HTML5</a:t>
            </a:r>
            <a:r>
              <a:rPr lang="zh-CN" altLang="en-US" dirty="0">
                <a:latin typeface="+mj-ea"/>
              </a:rPr>
              <a:t>结构性</a:t>
            </a:r>
            <a:r>
              <a:rPr lang="zh-CN" altLang="en-US" dirty="0" smtClean="0">
                <a:latin typeface="+mj-ea"/>
              </a:rPr>
              <a:t>标签</a:t>
            </a:r>
            <a:endParaRPr lang="zh-CN" altLang="en-US" dirty="0">
              <a:latin typeface="+mj-ea"/>
            </a:endParaRPr>
          </a:p>
        </p:txBody>
      </p:sp>
      <p:sp>
        <p:nvSpPr>
          <p:cNvPr id="33797" name="Rectangle 5"/>
          <p:cNvSpPr>
            <a:spLocks noGrp="1" noChangeArrowheads="1"/>
          </p:cNvSpPr>
          <p:nvPr>
            <p:ph type="body" idx="1"/>
          </p:nvPr>
        </p:nvSpPr>
        <p:spPr>
          <a:xfrm>
            <a:off x="1345853" y="765175"/>
            <a:ext cx="8892728" cy="4229100"/>
          </a:xfrm>
        </p:spPr>
        <p:txBody>
          <a:bodyPr/>
          <a:lstStyle/>
          <a:p>
            <a:pPr marL="0" indent="0">
              <a:buNone/>
              <a:defRPr/>
            </a:pPr>
            <a:r>
              <a:rPr lang="fr-FR" altLang="zh-CN" dirty="0">
                <a:latin typeface="+mn-ea"/>
              </a:rPr>
              <a:t>1. &lt;header&gt;</a:t>
            </a:r>
            <a:r>
              <a:rPr lang="zh-CN" altLang="zh-CN" dirty="0">
                <a:latin typeface="+mn-ea"/>
              </a:rPr>
              <a:t>标签</a:t>
            </a:r>
          </a:p>
          <a:p>
            <a:pPr marL="0" indent="0">
              <a:buNone/>
              <a:defRPr/>
            </a:pPr>
            <a:r>
              <a:rPr lang="en-US" altLang="zh-CN" dirty="0">
                <a:latin typeface="+mn-ea"/>
              </a:rPr>
              <a:t>&lt;header&gt;</a:t>
            </a:r>
            <a:r>
              <a:rPr lang="zh-CN" altLang="zh-CN" dirty="0">
                <a:latin typeface="+mn-ea"/>
              </a:rPr>
              <a:t>标签定义文档的页眉（介绍信息），通常用来放置整个页面或页面内的一个内容区块的标题，但也可以包括表格、</a:t>
            </a:r>
            <a:r>
              <a:rPr lang="en-US" altLang="zh-CN" dirty="0">
                <a:latin typeface="+mn-ea"/>
              </a:rPr>
              <a:t>logo</a:t>
            </a:r>
            <a:r>
              <a:rPr lang="zh-CN" altLang="zh-CN" dirty="0">
                <a:latin typeface="+mn-ea"/>
              </a:rPr>
              <a:t>图片等内容。</a:t>
            </a:r>
            <a:endParaRPr lang="en-US" altLang="zh-CN" dirty="0">
              <a:latin typeface="+mn-ea"/>
            </a:endParaRPr>
          </a:p>
          <a:p>
            <a:pPr marL="0" indent="0">
              <a:buNone/>
              <a:defRPr/>
            </a:pPr>
            <a:endParaRPr lang="en-US" altLang="zh-CN" dirty="0">
              <a:latin typeface="+mn-ea"/>
            </a:endParaRPr>
          </a:p>
          <a:p>
            <a:pPr marL="0" indent="0">
              <a:buNone/>
              <a:defRPr/>
            </a:pPr>
            <a:endParaRPr lang="fr-FR" altLang="zh-CN" dirty="0">
              <a:latin typeface="+mn-ea"/>
            </a:endParaRPr>
          </a:p>
          <a:p>
            <a:pPr marL="0" indent="0">
              <a:buNone/>
              <a:defRPr/>
            </a:pPr>
            <a:endParaRPr lang="fr-FR" altLang="zh-CN" dirty="0">
              <a:latin typeface="+mn-ea"/>
            </a:endParaRPr>
          </a:p>
          <a:p>
            <a:pPr marL="0" indent="0">
              <a:buNone/>
              <a:defRPr/>
            </a:pPr>
            <a:r>
              <a:rPr lang="fr-FR" altLang="zh-CN" dirty="0">
                <a:latin typeface="+mn-ea"/>
              </a:rPr>
              <a:t>2.&lt;nav&gt;</a:t>
            </a:r>
            <a:r>
              <a:rPr lang="zh-CN" altLang="zh-CN" dirty="0">
                <a:latin typeface="+mn-ea"/>
              </a:rPr>
              <a:t>标签</a:t>
            </a:r>
          </a:p>
          <a:p>
            <a:pPr marL="0" indent="0">
              <a:buNone/>
              <a:defRPr/>
            </a:pPr>
            <a:r>
              <a:rPr lang="en-US" altLang="zh-CN" dirty="0">
                <a:latin typeface="+mn-ea"/>
              </a:rPr>
              <a:t> &lt;</a:t>
            </a:r>
            <a:r>
              <a:rPr lang="en-US" altLang="zh-CN" dirty="0" err="1">
                <a:latin typeface="+mn-ea"/>
              </a:rPr>
              <a:t>nav</a:t>
            </a:r>
            <a:r>
              <a:rPr lang="en-US" altLang="zh-CN" dirty="0">
                <a:latin typeface="+mn-ea"/>
              </a:rPr>
              <a:t>&gt; </a:t>
            </a:r>
            <a:r>
              <a:rPr lang="zh-CN" altLang="zh-CN" dirty="0">
                <a:latin typeface="+mn-ea"/>
              </a:rPr>
              <a:t>标签定义导航链接的部分，可用作链接导航的链接组，其中的导航元素链接到其他页面或当前页面的其他部分。</a:t>
            </a:r>
            <a:endParaRPr lang="en-US" altLang="zh-CN" dirty="0">
              <a:latin typeface="+mn-ea"/>
            </a:endParaRPr>
          </a:p>
        </p:txBody>
      </p:sp>
      <p:sp>
        <p:nvSpPr>
          <p:cNvPr id="6148" name="AutoShape 5"/>
          <p:cNvSpPr>
            <a:spLocks noChangeArrowheads="1"/>
          </p:cNvSpPr>
          <p:nvPr/>
        </p:nvSpPr>
        <p:spPr bwMode="gray">
          <a:xfrm>
            <a:off x="2810495" y="1916832"/>
            <a:ext cx="5024437" cy="79216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&lt;header&gt;&lt;h1&gt;</a:t>
            </a:r>
            <a:r>
              <a:rPr kumimoji="1" lang="zh-CN" altLang="en-US" sz="2000">
                <a:solidFill>
                  <a:schemeClr val="accent2"/>
                </a:solidFill>
                <a:latin typeface="Arial" panose="020B0604020202020204" pitchFamily="34" charset="0"/>
              </a:rPr>
              <a:t>页面标题</a:t>
            </a:r>
            <a:r>
              <a:rPr kumimoji="1" lang="en-US" altLang="zh-CN" sz="2000">
                <a:solidFill>
                  <a:schemeClr val="accent2"/>
                </a:solidFill>
                <a:latin typeface="Arial" panose="020B0604020202020204" pitchFamily="34" charset="0"/>
              </a:rPr>
              <a:t>&lt;/h1&gt;&lt;/header&gt;</a:t>
            </a:r>
          </a:p>
        </p:txBody>
      </p:sp>
      <p:sp>
        <p:nvSpPr>
          <p:cNvPr id="6149" name="AutoShape 5"/>
          <p:cNvSpPr>
            <a:spLocks noChangeArrowheads="1"/>
          </p:cNvSpPr>
          <p:nvPr/>
        </p:nvSpPr>
        <p:spPr bwMode="gray">
          <a:xfrm>
            <a:off x="2813546" y="4150427"/>
            <a:ext cx="6048375" cy="184467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&lt;</a:t>
            </a:r>
            <a:r>
              <a:rPr kumimoji="1" lang="en-US" altLang="zh-CN" sz="2000" dirty="0" err="1">
                <a:solidFill>
                  <a:schemeClr val="accent2"/>
                </a:solidFill>
                <a:latin typeface="Arial" panose="020B0604020202020204" pitchFamily="34" charset="0"/>
              </a:rPr>
              <a:t>nav</a:t>
            </a:r>
            <a:r>
              <a:rPr kumimoji="1" lang="en-US" altLang="zh-CN" sz="2000" dirty="0">
                <a:solidFill>
                  <a:schemeClr val="accent2"/>
                </a:solidFill>
                <a:latin typeface="Arial" panose="020B0604020202020204" pitchFamily="34" charset="0"/>
              </a:rPr>
              <a:t>&gt;</a:t>
            </a:r>
          </a:p>
          <a:p>
            <a:pPr algn="l" eaLnBrk="1" hangingPunct="1"/>
            <a:r>
              <a:rPr kumimoji="1" lang="en-US" altLang="zh-CN" sz="2000" dirty="0">
                <a:solidFill>
                  <a:schemeClr val="accent2"/>
                </a:solidFill>
                <a:latin typeface="Arial" panose="020B0604020202020204" pitchFamily="34" charset="0"/>
              </a:rPr>
              <a:t>	&lt;ul&gt;</a:t>
            </a:r>
          </a:p>
          <a:p>
            <a:pPr algn="l" eaLnBrk="1" hangingPunct="1"/>
            <a:r>
              <a:rPr kumimoji="1" lang="en-US" altLang="zh-CN" sz="2000" dirty="0">
                <a:solidFill>
                  <a:schemeClr val="accent2"/>
                </a:solidFill>
                <a:latin typeface="Arial" panose="020B0604020202020204" pitchFamily="34" charset="0"/>
              </a:rPr>
              <a:t>		&lt;li&gt;&lt;a </a:t>
            </a:r>
            <a:r>
              <a:rPr kumimoji="1" lang="en-US" altLang="zh-CN" sz="2000" dirty="0" err="1">
                <a:solidFill>
                  <a:schemeClr val="accent2"/>
                </a:solidFill>
                <a:latin typeface="Arial" panose="020B0604020202020204" pitchFamily="34" charset="0"/>
              </a:rPr>
              <a:t>href</a:t>
            </a:r>
            <a:r>
              <a:rPr kumimoji="1" lang="en-US" altLang="zh-CN" sz="2000" dirty="0">
                <a:solidFill>
                  <a:schemeClr val="accent2"/>
                </a:solidFill>
                <a:latin typeface="Arial" panose="020B0604020202020204" pitchFamily="34" charset="0"/>
              </a:rPr>
              <a:t>="#"&gt;</a:t>
            </a:r>
            <a:r>
              <a:rPr kumimoji="1" lang="zh-CN" altLang="en-US" sz="2000" dirty="0">
                <a:solidFill>
                  <a:schemeClr val="accent2"/>
                </a:solidFill>
                <a:latin typeface="Arial" panose="020B0604020202020204" pitchFamily="34" charset="0"/>
              </a:rPr>
              <a:t>联系我们</a:t>
            </a:r>
            <a:r>
              <a:rPr kumimoji="1" lang="en-US" altLang="zh-CN" sz="2000" dirty="0">
                <a:solidFill>
                  <a:schemeClr val="accent2"/>
                </a:solidFill>
                <a:latin typeface="Arial" panose="020B0604020202020204" pitchFamily="34" charset="0"/>
              </a:rPr>
              <a:t>&lt;/a&gt;&lt;/li&gt;</a:t>
            </a:r>
          </a:p>
          <a:p>
            <a:pPr algn="l" eaLnBrk="1" hangingPunct="1"/>
            <a:r>
              <a:rPr kumimoji="1" lang="en-US" altLang="zh-CN" sz="2000" dirty="0">
                <a:solidFill>
                  <a:schemeClr val="accent2"/>
                </a:solidFill>
                <a:latin typeface="Arial" panose="020B0604020202020204" pitchFamily="34" charset="0"/>
              </a:rPr>
              <a:t>&lt;li&gt;&lt;a </a:t>
            </a:r>
            <a:r>
              <a:rPr kumimoji="1" lang="en-US" altLang="zh-CN" sz="2000" dirty="0" err="1">
                <a:solidFill>
                  <a:schemeClr val="accent2"/>
                </a:solidFill>
                <a:latin typeface="Arial" panose="020B0604020202020204" pitchFamily="34" charset="0"/>
              </a:rPr>
              <a:t>href</a:t>
            </a:r>
            <a:r>
              <a:rPr kumimoji="1" lang="en-US" altLang="zh-CN" sz="2000" dirty="0">
                <a:solidFill>
                  <a:schemeClr val="accent2"/>
                </a:solidFill>
                <a:latin typeface="Arial" panose="020B0604020202020204" pitchFamily="34" charset="0"/>
              </a:rPr>
              <a:t>="#"&gt;</a:t>
            </a:r>
            <a:r>
              <a:rPr kumimoji="1" lang="zh-CN" altLang="en-US" sz="2000" dirty="0">
                <a:solidFill>
                  <a:schemeClr val="accent2"/>
                </a:solidFill>
                <a:latin typeface="Arial" panose="020B0604020202020204" pitchFamily="34" charset="0"/>
              </a:rPr>
              <a:t>问题反馈</a:t>
            </a:r>
            <a:r>
              <a:rPr kumimoji="1" lang="en-US" altLang="zh-CN" sz="2000" dirty="0">
                <a:solidFill>
                  <a:schemeClr val="accent2"/>
                </a:solidFill>
                <a:latin typeface="Arial" panose="020B0604020202020204" pitchFamily="34" charset="0"/>
              </a:rPr>
              <a:t>&lt;/a&gt;&lt;/li&gt;</a:t>
            </a:r>
          </a:p>
          <a:p>
            <a:pPr algn="l" eaLnBrk="1" hangingPunct="1"/>
            <a:r>
              <a:rPr kumimoji="1" lang="en-US" altLang="zh-CN" sz="2000" dirty="0">
                <a:solidFill>
                  <a:schemeClr val="accent2"/>
                </a:solidFill>
                <a:latin typeface="Arial" panose="020B0604020202020204" pitchFamily="34" charset="0"/>
              </a:rPr>
              <a:t>	&lt;/ul&gt;</a:t>
            </a:r>
          </a:p>
          <a:p>
            <a:pPr algn="l" eaLnBrk="1" hangingPunct="1"/>
            <a:r>
              <a:rPr kumimoji="1" lang="en-US" altLang="zh-CN" sz="2000" dirty="0">
                <a:solidFill>
                  <a:schemeClr val="accent2"/>
                </a:solidFill>
                <a:latin typeface="Arial" panose="020B0604020202020204" pitchFamily="34" charset="0"/>
              </a:rPr>
              <a:t>&lt;</a:t>
            </a:r>
            <a:r>
              <a:rPr kumimoji="1" lang="en-US" altLang="zh-CN" sz="2000" dirty="0" err="1">
                <a:solidFill>
                  <a:schemeClr val="accent2"/>
                </a:solidFill>
                <a:latin typeface="Arial" panose="020B0604020202020204" pitchFamily="34" charset="0"/>
              </a:rPr>
              <a:t>nav</a:t>
            </a:r>
            <a:r>
              <a:rPr kumimoji="1" lang="en-US" altLang="zh-CN" sz="2000" dirty="0">
                <a:solidFill>
                  <a:schemeClr val="accent2"/>
                </a:solidFill>
                <a:latin typeface="Arial" panose="020B0604020202020204" pitchFamily="34" charset="0"/>
              </a:rPr>
              <a:t>&gt;</a:t>
            </a:r>
          </a:p>
        </p:txBody>
      </p:sp>
    </p:spTree>
    <p:extLst>
      <p:ext uri="{BB962C8B-B14F-4D97-AF65-F5344CB8AC3E}">
        <p14:creationId xmlns:p14="http://schemas.microsoft.com/office/powerpoint/2010/main" val="3170708294"/>
      </p:ext>
    </p:extLst>
  </p:cSld>
  <p:clrMapOvr>
    <a:masterClrMapping/>
  </p:clrMapOvr>
  <p:transition>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345853" y="765175"/>
            <a:ext cx="9216578" cy="3671937"/>
          </a:xfrm>
        </p:spPr>
        <p:txBody>
          <a:bodyPr/>
          <a:lstStyle/>
          <a:p>
            <a:pPr marL="0" indent="0">
              <a:buNone/>
            </a:pPr>
            <a:r>
              <a:rPr lang="en-US" altLang="zh-CN" b="1" dirty="0" smtClean="0">
                <a:latin typeface="+mn-ea"/>
              </a:rPr>
              <a:t>6</a:t>
            </a:r>
            <a:r>
              <a:rPr lang="en-US" altLang="zh-CN" b="1" dirty="0">
                <a:latin typeface="+mn-ea"/>
              </a:rPr>
              <a:t>. </a:t>
            </a:r>
            <a:r>
              <a:rPr lang="zh-CN" altLang="zh-CN" b="1" dirty="0">
                <a:latin typeface="+mn-ea"/>
              </a:rPr>
              <a:t>动画循环次数</a:t>
            </a:r>
            <a:r>
              <a:rPr lang="en-US" altLang="zh-CN" b="1" dirty="0">
                <a:latin typeface="+mn-ea"/>
              </a:rPr>
              <a:t>animation-iteration-count</a:t>
            </a:r>
            <a:endParaRPr lang="zh-CN" altLang="zh-CN" b="1" dirty="0">
              <a:latin typeface="+mn-ea"/>
            </a:endParaRPr>
          </a:p>
          <a:p>
            <a:pPr marL="0" indent="0">
              <a:buNone/>
            </a:pPr>
            <a:r>
              <a:rPr lang="zh-CN" altLang="zh-CN" dirty="0">
                <a:latin typeface="+mn-ea"/>
              </a:rPr>
              <a:t>在</a:t>
            </a:r>
            <a:r>
              <a:rPr lang="en-US" altLang="zh-CN" dirty="0">
                <a:latin typeface="+mn-ea"/>
              </a:rPr>
              <a:t>CSS3</a:t>
            </a:r>
            <a:r>
              <a:rPr lang="zh-CN" altLang="zh-CN" dirty="0">
                <a:latin typeface="+mn-ea"/>
              </a:rPr>
              <a:t>中</a:t>
            </a:r>
            <a:r>
              <a:rPr lang="en-US" altLang="zh-CN" dirty="0">
                <a:latin typeface="+mn-ea"/>
              </a:rPr>
              <a:t>animation-iteration-count</a:t>
            </a:r>
            <a:r>
              <a:rPr lang="zh-CN" altLang="zh-CN" dirty="0">
                <a:latin typeface="+mn-ea"/>
              </a:rPr>
              <a:t>属性用于设置动画的循环播放次数。其语法格式如下。</a:t>
            </a:r>
          </a:p>
          <a:p>
            <a:pPr marL="0" indent="0">
              <a:buNone/>
            </a:pPr>
            <a:r>
              <a:rPr lang="en-US" altLang="zh-CN" dirty="0">
                <a:latin typeface="+mn-ea"/>
              </a:rPr>
              <a:t> </a:t>
            </a:r>
            <a:endParaRPr lang="zh-CN" altLang="zh-CN" dirty="0">
              <a:latin typeface="+mn-ea"/>
            </a:endParaRPr>
          </a:p>
          <a:p>
            <a:pPr marL="0" indent="0">
              <a:buNone/>
            </a:pPr>
            <a:r>
              <a:rPr lang="en-US" altLang="zh-CN" b="1" dirty="0">
                <a:latin typeface="+mn-ea"/>
              </a:rPr>
              <a:t>animation-iteration-count: infinite| &lt;number&gt;;</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en-US" altLang="zh-CN" dirty="0">
                <a:latin typeface="+mn-ea"/>
              </a:rPr>
              <a:t>animation-iteration-count</a:t>
            </a:r>
            <a:r>
              <a:rPr lang="zh-CN" altLang="zh-CN" dirty="0">
                <a:latin typeface="+mn-ea"/>
              </a:rPr>
              <a:t>属性的取值有以下两种形式：</a:t>
            </a:r>
          </a:p>
          <a:p>
            <a:pPr marL="0" indent="0">
              <a:buFont typeface="Arial" panose="020B0604020202020204" pitchFamily="34" charset="0"/>
              <a:buChar char="•"/>
            </a:pPr>
            <a:r>
              <a:rPr lang="en-US" altLang="zh-CN" dirty="0">
                <a:latin typeface="+mn-ea"/>
              </a:rPr>
              <a:t>infinite</a:t>
            </a:r>
            <a:r>
              <a:rPr lang="zh-CN" altLang="zh-CN" dirty="0">
                <a:latin typeface="+mn-ea"/>
              </a:rPr>
              <a:t>：表示无限循环。</a:t>
            </a:r>
          </a:p>
          <a:p>
            <a:pPr marL="0" indent="0">
              <a:buFont typeface="Arial" panose="020B0604020202020204" pitchFamily="34" charset="0"/>
              <a:buChar char="•"/>
            </a:pPr>
            <a:r>
              <a:rPr lang="en-US" altLang="zh-CN" dirty="0">
                <a:latin typeface="+mn-ea"/>
              </a:rPr>
              <a:t>&lt;number&gt;</a:t>
            </a:r>
            <a:r>
              <a:rPr lang="zh-CN" altLang="zh-CN" dirty="0">
                <a:latin typeface="+mn-ea"/>
              </a:rPr>
              <a:t>：用于规定动画循环播放的具体次数。该属性的默认值为</a:t>
            </a:r>
            <a:r>
              <a:rPr lang="en-US" altLang="zh-CN" dirty="0">
                <a:latin typeface="+mn-ea"/>
              </a:rPr>
              <a:t>1</a:t>
            </a:r>
            <a:r>
              <a:rPr lang="zh-CN" altLang="zh-CN" dirty="0">
                <a:latin typeface="+mn-ea"/>
              </a:rPr>
              <a:t>，表示只播放一次动画效果。</a:t>
            </a:r>
          </a:p>
          <a:p>
            <a:pPr marL="0" indent="0"/>
            <a:endParaRPr lang="zh-CN" altLang="zh-CN" dirty="0">
              <a:latin typeface="+mn-ea"/>
            </a:endParaRPr>
          </a:p>
        </p:txBody>
      </p:sp>
      <p:sp>
        <p:nvSpPr>
          <p:cNvPr id="57348" name="AutoShape 5"/>
          <p:cNvSpPr>
            <a:spLocks noChangeArrowheads="1"/>
          </p:cNvSpPr>
          <p:nvPr/>
        </p:nvSpPr>
        <p:spPr bwMode="gray">
          <a:xfrm>
            <a:off x="2786013" y="4653136"/>
            <a:ext cx="6336704" cy="11525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a:t>
            </a:r>
          </a:p>
          <a:p>
            <a:pPr algn="l" eaLnBrk="1" hangingPunct="1"/>
            <a:r>
              <a:rPr kumimoji="1" lang="en-US" altLang="zh-CN" sz="2000" dirty="0">
                <a:solidFill>
                  <a:schemeClr val="accent2"/>
                </a:solidFill>
                <a:latin typeface="Arial" panose="020B0604020202020204" pitchFamily="34" charset="0"/>
              </a:rPr>
              <a:t>   animation-iteration-count: 2;</a:t>
            </a:r>
          </a:p>
          <a:p>
            <a:pPr algn="l" eaLnBrk="1" hangingPunct="1"/>
            <a:r>
              <a:rPr kumimoji="1" lang="en-US" altLang="zh-CN" sz="2000" dirty="0">
                <a:solidFill>
                  <a:schemeClr val="accent2"/>
                </a:solidFill>
                <a:latin typeface="Arial" panose="020B0604020202020204" pitchFamily="34" charset="0"/>
              </a:rPr>
              <a:t>}</a:t>
            </a:r>
          </a:p>
        </p:txBody>
      </p:sp>
      <p:sp>
        <p:nvSpPr>
          <p:cNvPr id="5" name="Rectangle 4"/>
          <p:cNvSpPr>
            <a:spLocks noGrp="1" noChangeArrowheads="1"/>
          </p:cNvSpPr>
          <p:nvPr>
            <p:ph type="title"/>
          </p:nvPr>
        </p:nvSpPr>
        <p:spPr>
          <a:xfrm>
            <a:off x="1417861" y="228600"/>
            <a:ext cx="8883427"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3939790366"/>
      </p:ext>
    </p:extLst>
  </p:cSld>
  <p:clrMapOvr>
    <a:masterClrMapping/>
  </p:clrMapOvr>
  <p:transition>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73845" y="765176"/>
            <a:ext cx="9288586" cy="4462463"/>
          </a:xfrm>
        </p:spPr>
        <p:txBody>
          <a:bodyPr/>
          <a:lstStyle/>
          <a:p>
            <a:pPr marL="0" indent="0">
              <a:buNone/>
            </a:pPr>
            <a:r>
              <a:rPr lang="fr-FR" altLang="zh-CN" b="1" dirty="0" smtClean="0">
                <a:latin typeface="+mn-ea"/>
              </a:rPr>
              <a:t>7</a:t>
            </a:r>
            <a:r>
              <a:rPr lang="fr-FR" altLang="zh-CN" b="1" dirty="0">
                <a:latin typeface="+mn-ea"/>
              </a:rPr>
              <a:t>. </a:t>
            </a:r>
            <a:r>
              <a:rPr lang="zh-CN" altLang="zh-CN" b="1" dirty="0">
                <a:latin typeface="+mn-ea"/>
              </a:rPr>
              <a:t>动画运动方向</a:t>
            </a:r>
            <a:r>
              <a:rPr lang="fr-FR" altLang="zh-CN" b="1" dirty="0">
                <a:latin typeface="+mn-ea"/>
              </a:rPr>
              <a:t>animation-direction</a:t>
            </a:r>
            <a:endParaRPr lang="zh-CN" altLang="zh-CN" b="1" dirty="0">
              <a:latin typeface="+mn-ea"/>
            </a:endParaRPr>
          </a:p>
          <a:p>
            <a:pPr marL="0" indent="0">
              <a:buNone/>
            </a:pPr>
            <a:r>
              <a:rPr lang="zh-CN" altLang="zh-CN" dirty="0">
                <a:latin typeface="+mn-ea"/>
              </a:rPr>
              <a:t>在</a:t>
            </a:r>
            <a:r>
              <a:rPr lang="en-US" altLang="zh-CN" dirty="0">
                <a:latin typeface="+mn-ea"/>
              </a:rPr>
              <a:t>CSS3</a:t>
            </a:r>
            <a:r>
              <a:rPr lang="zh-CN" altLang="zh-CN" dirty="0">
                <a:latin typeface="+mn-ea"/>
              </a:rPr>
              <a:t>中</a:t>
            </a:r>
            <a:r>
              <a:rPr lang="en-US" altLang="zh-CN" dirty="0">
                <a:latin typeface="+mn-ea"/>
              </a:rPr>
              <a:t>animation-direction</a:t>
            </a:r>
            <a:r>
              <a:rPr lang="zh-CN" altLang="zh-CN" dirty="0">
                <a:latin typeface="+mn-ea"/>
              </a:rPr>
              <a:t>属性用于指定循环播放动画的运动方向。其语法格式如下。</a:t>
            </a:r>
          </a:p>
          <a:p>
            <a:pPr marL="0" indent="0">
              <a:buNone/>
            </a:pPr>
            <a:r>
              <a:rPr lang="en-US" altLang="zh-CN" dirty="0">
                <a:latin typeface="+mn-ea"/>
              </a:rPr>
              <a:t> </a:t>
            </a:r>
            <a:endParaRPr lang="zh-CN" altLang="zh-CN" dirty="0">
              <a:latin typeface="+mn-ea"/>
            </a:endParaRPr>
          </a:p>
          <a:p>
            <a:pPr marL="0" indent="0">
              <a:buNone/>
            </a:pPr>
            <a:r>
              <a:rPr lang="en-US" altLang="zh-CN" b="1" dirty="0">
                <a:latin typeface="+mn-ea"/>
              </a:rPr>
              <a:t>animation-direction: normal | reverse | alternate | alternate-reverse;</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en-US" altLang="zh-CN" dirty="0">
                <a:latin typeface="+mn-ea"/>
              </a:rPr>
              <a:t>animation-direction</a:t>
            </a:r>
            <a:r>
              <a:rPr lang="zh-CN" altLang="zh-CN" dirty="0">
                <a:latin typeface="+mn-ea"/>
              </a:rPr>
              <a:t>属性的取值有以下</a:t>
            </a:r>
            <a:r>
              <a:rPr lang="en-US" altLang="zh-CN" dirty="0">
                <a:latin typeface="+mn-ea"/>
              </a:rPr>
              <a:t>4</a:t>
            </a:r>
            <a:r>
              <a:rPr lang="zh-CN" altLang="zh-CN" dirty="0">
                <a:latin typeface="+mn-ea"/>
              </a:rPr>
              <a:t>种形式。</a:t>
            </a:r>
          </a:p>
          <a:p>
            <a:pPr marL="0" indent="0">
              <a:buFont typeface="Arial" panose="020B0604020202020204" pitchFamily="34" charset="0"/>
              <a:buChar char="•"/>
            </a:pPr>
            <a:r>
              <a:rPr lang="en-US" altLang="zh-CN" dirty="0">
                <a:latin typeface="+mn-ea"/>
              </a:rPr>
              <a:t>normal</a:t>
            </a:r>
            <a:r>
              <a:rPr lang="zh-CN" altLang="zh-CN" dirty="0">
                <a:latin typeface="+mn-ea"/>
              </a:rPr>
              <a:t>：正常方向运行动画，该属性值也是默认值。</a:t>
            </a:r>
          </a:p>
          <a:p>
            <a:pPr marL="0" indent="0">
              <a:buFont typeface="Arial" panose="020B0604020202020204" pitchFamily="34" charset="0"/>
              <a:buChar char="•"/>
            </a:pPr>
            <a:r>
              <a:rPr lang="en-US" altLang="zh-CN" dirty="0">
                <a:latin typeface="+mn-ea"/>
              </a:rPr>
              <a:t>reverse</a:t>
            </a:r>
            <a:r>
              <a:rPr lang="zh-CN" altLang="zh-CN" dirty="0">
                <a:latin typeface="+mn-ea"/>
              </a:rPr>
              <a:t>：反方向运行动画。</a:t>
            </a:r>
          </a:p>
          <a:p>
            <a:pPr marL="0" indent="0">
              <a:buFont typeface="Arial" panose="020B0604020202020204" pitchFamily="34" charset="0"/>
              <a:buChar char="•"/>
            </a:pPr>
            <a:r>
              <a:rPr lang="en-US" altLang="zh-CN" dirty="0">
                <a:latin typeface="+mn-ea"/>
              </a:rPr>
              <a:t>alternate</a:t>
            </a:r>
            <a:r>
              <a:rPr lang="zh-CN" altLang="zh-CN" dirty="0">
                <a:latin typeface="+mn-ea"/>
              </a:rPr>
              <a:t>：动画先正常运行再反向运行，并持续交替。</a:t>
            </a:r>
          </a:p>
          <a:p>
            <a:pPr marL="0" indent="0">
              <a:buFont typeface="Arial" panose="020B0604020202020204" pitchFamily="34" charset="0"/>
              <a:buChar char="•"/>
            </a:pPr>
            <a:r>
              <a:rPr lang="en-US" altLang="zh-CN" dirty="0">
                <a:latin typeface="+mn-ea"/>
              </a:rPr>
              <a:t>alternate-reverse</a:t>
            </a:r>
            <a:r>
              <a:rPr lang="zh-CN" altLang="zh-CN" dirty="0">
                <a:latin typeface="+mn-ea"/>
              </a:rPr>
              <a:t>：动画先反向运行再正常运行，并持续交替。</a:t>
            </a:r>
          </a:p>
        </p:txBody>
      </p:sp>
      <p:sp>
        <p:nvSpPr>
          <p:cNvPr id="58372" name="AutoShape 5"/>
          <p:cNvSpPr>
            <a:spLocks noChangeArrowheads="1"/>
          </p:cNvSpPr>
          <p:nvPr/>
        </p:nvSpPr>
        <p:spPr bwMode="gray">
          <a:xfrm>
            <a:off x="3362077" y="4940301"/>
            <a:ext cx="4313237" cy="11525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a:t>
            </a:r>
          </a:p>
          <a:p>
            <a:pPr algn="l" eaLnBrk="1" hangingPunct="1"/>
            <a:r>
              <a:rPr kumimoji="1" lang="en-US" altLang="zh-CN" sz="2000">
                <a:solidFill>
                  <a:schemeClr val="accent2"/>
                </a:solidFill>
                <a:latin typeface="Arial" panose="020B0604020202020204" pitchFamily="34" charset="0"/>
              </a:rPr>
              <a:t>   animation-direction: reverse;</a:t>
            </a:r>
          </a:p>
          <a:p>
            <a:pPr algn="l" eaLnBrk="1" hangingPunct="1"/>
            <a:r>
              <a:rPr kumimoji="1" lang="en-US" altLang="zh-CN" sz="2000">
                <a:solidFill>
                  <a:schemeClr val="accent2"/>
                </a:solidFill>
                <a:latin typeface="Arial" panose="020B0604020202020204" pitchFamily="34" charset="0"/>
              </a:rPr>
              <a:t>}</a:t>
            </a:r>
          </a:p>
        </p:txBody>
      </p:sp>
      <p:sp>
        <p:nvSpPr>
          <p:cNvPr id="5" name="Rectangle 4"/>
          <p:cNvSpPr>
            <a:spLocks noGrp="1" noChangeArrowheads="1"/>
          </p:cNvSpPr>
          <p:nvPr>
            <p:ph type="title"/>
          </p:nvPr>
        </p:nvSpPr>
        <p:spPr>
          <a:xfrm>
            <a:off x="1489869" y="228600"/>
            <a:ext cx="8811419"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4135565562"/>
      </p:ext>
    </p:extLst>
  </p:cSld>
  <p:clrMapOvr>
    <a:masterClrMapping/>
  </p:clrMapOvr>
  <p:transition>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057821" y="765175"/>
            <a:ext cx="9793088" cy="4320009"/>
          </a:xfrm>
        </p:spPr>
        <p:txBody>
          <a:bodyPr/>
          <a:lstStyle/>
          <a:p>
            <a:pPr marL="0" indent="0">
              <a:buNone/>
            </a:pPr>
            <a:r>
              <a:rPr lang="fr-FR" altLang="zh-CN" b="1" dirty="0" smtClean="0">
                <a:latin typeface="+mn-ea"/>
              </a:rPr>
              <a:t>8</a:t>
            </a:r>
            <a:r>
              <a:rPr lang="fr-FR" altLang="zh-CN" b="1" dirty="0">
                <a:latin typeface="+mn-ea"/>
              </a:rPr>
              <a:t>. </a:t>
            </a:r>
            <a:r>
              <a:rPr lang="zh-CN" altLang="zh-CN" b="1" dirty="0">
                <a:latin typeface="+mn-ea"/>
              </a:rPr>
              <a:t>动画之外状态</a:t>
            </a:r>
            <a:r>
              <a:rPr lang="fr-FR" altLang="zh-CN" b="1" dirty="0">
                <a:latin typeface="+mn-ea"/>
              </a:rPr>
              <a:t>animation-fill-mode</a:t>
            </a:r>
            <a:endParaRPr lang="zh-CN" altLang="zh-CN" b="1" dirty="0">
              <a:latin typeface="+mn-ea"/>
            </a:endParaRPr>
          </a:p>
          <a:p>
            <a:pPr marL="0" indent="0">
              <a:buNone/>
            </a:pPr>
            <a:r>
              <a:rPr lang="zh-CN" altLang="zh-CN" dirty="0">
                <a:latin typeface="+mn-ea"/>
              </a:rPr>
              <a:t>在</a:t>
            </a:r>
            <a:r>
              <a:rPr lang="en-US" altLang="zh-CN" dirty="0">
                <a:latin typeface="+mn-ea"/>
              </a:rPr>
              <a:t>CSS3</a:t>
            </a:r>
            <a:r>
              <a:rPr lang="zh-CN" altLang="zh-CN" dirty="0">
                <a:latin typeface="+mn-ea"/>
              </a:rPr>
              <a:t>中</a:t>
            </a:r>
            <a:r>
              <a:rPr lang="en-US" altLang="zh-CN" dirty="0">
                <a:latin typeface="+mn-ea"/>
              </a:rPr>
              <a:t>animation-fill-mode</a:t>
            </a:r>
            <a:r>
              <a:rPr lang="zh-CN" altLang="zh-CN" dirty="0">
                <a:latin typeface="+mn-ea"/>
              </a:rPr>
              <a:t>属性用于指定动画效果之外的元素状态。其语法格式如下。</a:t>
            </a:r>
            <a:r>
              <a:rPr lang="en-US" altLang="zh-CN" dirty="0">
                <a:latin typeface="+mn-ea"/>
              </a:rPr>
              <a:t> </a:t>
            </a:r>
            <a:endParaRPr lang="zh-CN" altLang="zh-CN" dirty="0">
              <a:latin typeface="+mn-ea"/>
            </a:endParaRPr>
          </a:p>
          <a:p>
            <a:pPr marL="0" indent="0">
              <a:buNone/>
            </a:pPr>
            <a:r>
              <a:rPr lang="en-US" altLang="zh-CN" b="1" dirty="0">
                <a:latin typeface="+mn-ea"/>
              </a:rPr>
              <a:t>animation-fill-mode: none| forwards | backwards | both;</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Font typeface="Arial" panose="020B0604020202020204" pitchFamily="34" charset="0"/>
              <a:buChar char="•"/>
            </a:pPr>
            <a:r>
              <a:rPr lang="en-US" altLang="zh-CN" dirty="0">
                <a:latin typeface="+mn-ea"/>
              </a:rPr>
              <a:t>none</a:t>
            </a:r>
            <a:r>
              <a:rPr lang="zh-CN" altLang="zh-CN" dirty="0">
                <a:latin typeface="+mn-ea"/>
              </a:rPr>
              <a:t>：不设置动画之外的元素状态，即动画开始和结束前均为原始状态，该属性值为默认值。</a:t>
            </a:r>
          </a:p>
          <a:p>
            <a:pPr marL="0" indent="0">
              <a:buFont typeface="Arial" panose="020B0604020202020204" pitchFamily="34" charset="0"/>
              <a:buChar char="•"/>
            </a:pPr>
            <a:r>
              <a:rPr lang="en-US" altLang="zh-CN" dirty="0">
                <a:latin typeface="+mn-ea"/>
              </a:rPr>
              <a:t>forwards</a:t>
            </a:r>
            <a:r>
              <a:rPr lang="zh-CN" altLang="zh-CN" dirty="0">
                <a:latin typeface="+mn-ea"/>
              </a:rPr>
              <a:t>：设置动画开始前的状态为原始状态，动画结束后停在最后一帧（</a:t>
            </a:r>
            <a:r>
              <a:rPr lang="en-US" altLang="zh-CN" dirty="0">
                <a:latin typeface="+mn-ea"/>
              </a:rPr>
              <a:t>100%</a:t>
            </a:r>
            <a:r>
              <a:rPr lang="zh-CN" altLang="zh-CN" dirty="0">
                <a:latin typeface="+mn-ea"/>
              </a:rPr>
              <a:t>）的状态。</a:t>
            </a:r>
          </a:p>
          <a:p>
            <a:pPr marL="0" indent="0">
              <a:buFont typeface="Arial" panose="020B0604020202020204" pitchFamily="34" charset="0"/>
              <a:buChar char="•"/>
            </a:pPr>
            <a:r>
              <a:rPr lang="en-US" altLang="zh-CN" dirty="0">
                <a:latin typeface="+mn-ea"/>
              </a:rPr>
              <a:t>backwards</a:t>
            </a:r>
            <a:r>
              <a:rPr lang="zh-CN" altLang="zh-CN" dirty="0">
                <a:latin typeface="+mn-ea"/>
              </a:rPr>
              <a:t>：设置动画开始前的状态为</a:t>
            </a:r>
            <a:r>
              <a:rPr lang="en-US" altLang="zh-CN" dirty="0">
                <a:latin typeface="+mn-ea"/>
              </a:rPr>
              <a:t>0%</a:t>
            </a:r>
            <a:r>
              <a:rPr lang="zh-CN" altLang="zh-CN" dirty="0">
                <a:latin typeface="+mn-ea"/>
              </a:rPr>
              <a:t>的状态，动画结束后回到原始状态。</a:t>
            </a:r>
          </a:p>
          <a:p>
            <a:pPr marL="0" indent="0">
              <a:buFont typeface="Arial" panose="020B0604020202020204" pitchFamily="34" charset="0"/>
              <a:buChar char="•"/>
            </a:pPr>
            <a:r>
              <a:rPr lang="en-US" altLang="zh-CN" dirty="0">
                <a:latin typeface="+mn-ea"/>
              </a:rPr>
              <a:t>both</a:t>
            </a:r>
            <a:r>
              <a:rPr lang="zh-CN" altLang="zh-CN" dirty="0">
                <a:latin typeface="+mn-ea"/>
              </a:rPr>
              <a:t>：设置动画开始前的状态为</a:t>
            </a:r>
            <a:r>
              <a:rPr lang="en-US" altLang="zh-CN" dirty="0">
                <a:latin typeface="+mn-ea"/>
              </a:rPr>
              <a:t>0%</a:t>
            </a:r>
            <a:r>
              <a:rPr lang="zh-CN" altLang="zh-CN" dirty="0">
                <a:latin typeface="+mn-ea"/>
              </a:rPr>
              <a:t>的状态，动画结束后停在最后一帧（</a:t>
            </a:r>
            <a:r>
              <a:rPr lang="en-US" altLang="zh-CN" dirty="0">
                <a:latin typeface="+mn-ea"/>
              </a:rPr>
              <a:t>100%</a:t>
            </a:r>
            <a:r>
              <a:rPr lang="zh-CN" altLang="zh-CN" dirty="0">
                <a:latin typeface="+mn-ea"/>
              </a:rPr>
              <a:t>）的状态。</a:t>
            </a:r>
          </a:p>
        </p:txBody>
      </p:sp>
      <p:sp>
        <p:nvSpPr>
          <p:cNvPr id="59396" name="AutoShape 5"/>
          <p:cNvSpPr>
            <a:spLocks noChangeArrowheads="1"/>
          </p:cNvSpPr>
          <p:nvPr/>
        </p:nvSpPr>
        <p:spPr bwMode="gray">
          <a:xfrm>
            <a:off x="3290069" y="5013176"/>
            <a:ext cx="5000625" cy="9366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p{</a:t>
            </a:r>
          </a:p>
          <a:p>
            <a:pPr algn="l" eaLnBrk="1" hangingPunct="1"/>
            <a:r>
              <a:rPr kumimoji="1" lang="en-US" altLang="zh-CN" sz="2000" dirty="0">
                <a:solidFill>
                  <a:schemeClr val="accent2"/>
                </a:solidFill>
                <a:latin typeface="Arial" panose="020B0604020202020204" pitchFamily="34" charset="0"/>
              </a:rPr>
              <a:t>	animation-fill-mode: forwards;</a:t>
            </a:r>
          </a:p>
          <a:p>
            <a:pPr algn="l" eaLnBrk="1" hangingPunct="1"/>
            <a:r>
              <a:rPr kumimoji="1" lang="en-US" altLang="zh-CN" sz="2000" dirty="0">
                <a:solidFill>
                  <a:schemeClr val="accent2"/>
                </a:solidFill>
                <a:latin typeface="Arial" panose="020B0604020202020204" pitchFamily="34" charset="0"/>
              </a:rPr>
              <a:t>}</a:t>
            </a:r>
          </a:p>
        </p:txBody>
      </p:sp>
      <p:sp>
        <p:nvSpPr>
          <p:cNvPr id="5" name="Rectangle 4"/>
          <p:cNvSpPr>
            <a:spLocks noGrp="1" noChangeArrowheads="1"/>
          </p:cNvSpPr>
          <p:nvPr>
            <p:ph type="title"/>
          </p:nvPr>
        </p:nvSpPr>
        <p:spPr>
          <a:xfrm>
            <a:off x="1417861" y="228600"/>
            <a:ext cx="8883427"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1496010970"/>
      </p:ext>
    </p:extLst>
  </p:cSld>
  <p:clrMapOvr>
    <a:masterClrMapping/>
  </p:clrMapOvr>
  <p:transition>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87289" y="867835"/>
            <a:ext cx="9216578" cy="3353253"/>
          </a:xfrm>
        </p:spPr>
        <p:txBody>
          <a:bodyPr/>
          <a:lstStyle/>
          <a:p>
            <a:pPr marL="0" indent="0">
              <a:buNone/>
            </a:pPr>
            <a:r>
              <a:rPr lang="fr-FR" altLang="zh-CN" b="1" dirty="0" smtClean="0">
                <a:latin typeface="+mn-ea"/>
              </a:rPr>
              <a:t>9</a:t>
            </a:r>
            <a:r>
              <a:rPr lang="fr-FR" altLang="zh-CN" b="1" dirty="0">
                <a:latin typeface="+mn-ea"/>
              </a:rPr>
              <a:t>. </a:t>
            </a:r>
            <a:r>
              <a:rPr lang="zh-CN" altLang="zh-CN" b="1" dirty="0">
                <a:latin typeface="+mn-ea"/>
              </a:rPr>
              <a:t>动画运行状态</a:t>
            </a:r>
            <a:r>
              <a:rPr lang="fr-FR" altLang="zh-CN" b="1" dirty="0">
                <a:latin typeface="+mn-ea"/>
              </a:rPr>
              <a:t>animation-play-state</a:t>
            </a:r>
            <a:endParaRPr lang="zh-CN" altLang="zh-CN" b="1" dirty="0">
              <a:latin typeface="+mn-ea"/>
            </a:endParaRPr>
          </a:p>
          <a:p>
            <a:pPr marL="0" indent="0">
              <a:buNone/>
            </a:pPr>
            <a:r>
              <a:rPr lang="zh-CN" altLang="zh-CN" dirty="0">
                <a:latin typeface="+mn-ea"/>
              </a:rPr>
              <a:t>在</a:t>
            </a:r>
            <a:r>
              <a:rPr lang="en-US" altLang="zh-CN" dirty="0">
                <a:latin typeface="+mn-ea"/>
              </a:rPr>
              <a:t>CSS3</a:t>
            </a:r>
            <a:r>
              <a:rPr lang="zh-CN" altLang="zh-CN" dirty="0">
                <a:latin typeface="+mn-ea"/>
              </a:rPr>
              <a:t>中</a:t>
            </a:r>
            <a:r>
              <a:rPr lang="en-US" altLang="zh-CN" dirty="0">
                <a:latin typeface="+mn-ea"/>
              </a:rPr>
              <a:t>animation-play-state</a:t>
            </a:r>
            <a:r>
              <a:rPr lang="zh-CN" altLang="zh-CN" dirty="0">
                <a:latin typeface="+mn-ea"/>
              </a:rPr>
              <a:t>属性用于检索或设置动画运行状态。其语法格式如下。</a:t>
            </a:r>
          </a:p>
          <a:p>
            <a:pPr marL="0" indent="0">
              <a:buNone/>
            </a:pPr>
            <a:r>
              <a:rPr lang="en-US" altLang="zh-CN" dirty="0">
                <a:latin typeface="+mn-ea"/>
              </a:rPr>
              <a:t> </a:t>
            </a:r>
            <a:endParaRPr lang="zh-CN" altLang="zh-CN" dirty="0">
              <a:latin typeface="+mn-ea"/>
            </a:endParaRPr>
          </a:p>
          <a:p>
            <a:pPr marL="0" indent="0">
              <a:buNone/>
            </a:pPr>
            <a:r>
              <a:rPr lang="en-US" altLang="zh-CN" b="1" dirty="0">
                <a:latin typeface="+mn-ea"/>
              </a:rPr>
              <a:t>animation-play-state: running | paused;</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en-US" altLang="zh-CN" dirty="0">
                <a:latin typeface="+mn-ea"/>
              </a:rPr>
              <a:t>animation-play-state</a:t>
            </a:r>
            <a:r>
              <a:rPr lang="zh-CN" altLang="zh-CN" dirty="0">
                <a:latin typeface="+mn-ea"/>
              </a:rPr>
              <a:t>属性的取值有以下两种形式。</a:t>
            </a:r>
          </a:p>
          <a:p>
            <a:pPr marL="0" indent="0">
              <a:buFont typeface="Arial" panose="020B0604020202020204" pitchFamily="34" charset="0"/>
              <a:buChar char="•"/>
            </a:pPr>
            <a:r>
              <a:rPr lang="en-US" altLang="zh-CN" dirty="0">
                <a:latin typeface="+mn-ea"/>
              </a:rPr>
              <a:t>running</a:t>
            </a:r>
            <a:r>
              <a:rPr lang="zh-CN" altLang="zh-CN" dirty="0">
                <a:latin typeface="+mn-ea"/>
              </a:rPr>
              <a:t>：动画为运行状态，该属性值为默认值。</a:t>
            </a:r>
          </a:p>
          <a:p>
            <a:pPr marL="0" indent="0">
              <a:buFont typeface="Arial" panose="020B0604020202020204" pitchFamily="34" charset="0"/>
              <a:buChar char="•"/>
            </a:pPr>
            <a:r>
              <a:rPr lang="en-US" altLang="zh-CN" dirty="0">
                <a:latin typeface="+mn-ea"/>
              </a:rPr>
              <a:t>paused</a:t>
            </a:r>
            <a:r>
              <a:rPr lang="zh-CN" altLang="zh-CN" dirty="0">
                <a:latin typeface="+mn-ea"/>
              </a:rPr>
              <a:t>：动画为暂停状态。</a:t>
            </a:r>
          </a:p>
          <a:p>
            <a:pPr marL="0" indent="0">
              <a:buFont typeface="Arial" panose="020B0604020202020204" pitchFamily="34" charset="0"/>
              <a:buChar char="•"/>
            </a:pPr>
            <a:endParaRPr lang="zh-CN" altLang="zh-CN" dirty="0">
              <a:latin typeface="+mn-ea"/>
            </a:endParaRPr>
          </a:p>
        </p:txBody>
      </p:sp>
      <p:sp>
        <p:nvSpPr>
          <p:cNvPr id="60420" name="AutoShape 5"/>
          <p:cNvSpPr>
            <a:spLocks noChangeArrowheads="1"/>
          </p:cNvSpPr>
          <p:nvPr/>
        </p:nvSpPr>
        <p:spPr bwMode="gray">
          <a:xfrm>
            <a:off x="3290069" y="4674926"/>
            <a:ext cx="5000625" cy="93503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p:hover{</a:t>
            </a:r>
          </a:p>
          <a:p>
            <a:pPr algn="l" eaLnBrk="1" hangingPunct="1"/>
            <a:r>
              <a:rPr kumimoji="1" lang="en-US" altLang="zh-CN" sz="2000">
                <a:solidFill>
                  <a:schemeClr val="accent2"/>
                </a:solidFill>
                <a:latin typeface="Arial" panose="020B0604020202020204" pitchFamily="34" charset="0"/>
              </a:rPr>
              <a:t>   animation-play-state: paused;</a:t>
            </a:r>
          </a:p>
          <a:p>
            <a:pPr algn="l" eaLnBrk="1" hangingPunct="1"/>
            <a:r>
              <a:rPr kumimoji="1" lang="en-US" altLang="zh-CN" sz="2000">
                <a:solidFill>
                  <a:schemeClr val="accent2"/>
                </a:solidFill>
                <a:latin typeface="Arial" panose="020B0604020202020204" pitchFamily="34" charset="0"/>
              </a:rPr>
              <a:t>}</a:t>
            </a:r>
          </a:p>
        </p:txBody>
      </p:sp>
      <p:sp>
        <p:nvSpPr>
          <p:cNvPr id="5" name="Rectangle 4"/>
          <p:cNvSpPr>
            <a:spLocks noGrp="1" noChangeArrowheads="1"/>
          </p:cNvSpPr>
          <p:nvPr>
            <p:ph type="title"/>
          </p:nvPr>
        </p:nvSpPr>
        <p:spPr>
          <a:xfrm>
            <a:off x="1489869" y="228600"/>
            <a:ext cx="8811419"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3590095171"/>
      </p:ext>
    </p:extLst>
  </p:cSld>
  <p:clrMapOvr>
    <a:masterClrMapping/>
  </p:clrMapOvr>
  <p:transition>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836712"/>
            <a:ext cx="9072562" cy="4032448"/>
          </a:xfrm>
        </p:spPr>
        <p:txBody>
          <a:bodyPr/>
          <a:lstStyle/>
          <a:p>
            <a:pPr marL="0" indent="0">
              <a:buNone/>
            </a:pPr>
            <a:r>
              <a:rPr lang="fr-FR" altLang="zh-CN" b="1" dirty="0" smtClean="0">
                <a:latin typeface="+mn-ea"/>
              </a:rPr>
              <a:t>10</a:t>
            </a:r>
            <a:r>
              <a:rPr lang="fr-FR" altLang="zh-CN" b="1" dirty="0">
                <a:latin typeface="+mn-ea"/>
              </a:rPr>
              <a:t>. </a:t>
            </a:r>
            <a:r>
              <a:rPr lang="zh-CN" altLang="zh-CN" b="1" dirty="0">
                <a:latin typeface="+mn-ea"/>
              </a:rPr>
              <a:t>动画复合属性</a:t>
            </a:r>
            <a:r>
              <a:rPr lang="fr-FR" altLang="zh-CN" b="1" dirty="0">
                <a:latin typeface="+mn-ea"/>
              </a:rPr>
              <a:t>animation</a:t>
            </a:r>
            <a:endParaRPr lang="zh-CN" altLang="zh-CN" b="1" dirty="0">
              <a:latin typeface="+mn-ea"/>
            </a:endParaRPr>
          </a:p>
          <a:p>
            <a:pPr marL="0" indent="0">
              <a:buNone/>
            </a:pPr>
            <a:r>
              <a:rPr lang="zh-CN" altLang="zh-CN" dirty="0">
                <a:latin typeface="+mn-ea"/>
              </a:rPr>
              <a:t>在</a:t>
            </a:r>
            <a:r>
              <a:rPr lang="en-US" altLang="zh-CN" dirty="0">
                <a:latin typeface="+mn-ea"/>
              </a:rPr>
              <a:t>CSS3</a:t>
            </a:r>
            <a:r>
              <a:rPr lang="zh-CN" altLang="zh-CN" dirty="0">
                <a:latin typeface="+mn-ea"/>
              </a:rPr>
              <a:t>中</a:t>
            </a:r>
            <a:r>
              <a:rPr lang="en-US" altLang="zh-CN" dirty="0">
                <a:latin typeface="+mn-ea"/>
              </a:rPr>
              <a:t>animation</a:t>
            </a:r>
            <a:r>
              <a:rPr lang="zh-CN" altLang="zh-CN" dirty="0">
                <a:latin typeface="+mn-ea"/>
              </a:rPr>
              <a:t>属性用于一次性指定所有的动画设置要求，是一个复合属性。其声明常用顺序如下。</a:t>
            </a:r>
          </a:p>
          <a:p>
            <a:pPr marL="0" indent="0">
              <a:buNone/>
            </a:pPr>
            <a:r>
              <a:rPr lang="en-US" altLang="zh-CN" dirty="0">
                <a:latin typeface="+mn-ea"/>
              </a:rPr>
              <a:t> </a:t>
            </a:r>
            <a:endParaRPr lang="zh-CN" altLang="zh-CN" dirty="0">
              <a:latin typeface="+mn-ea"/>
            </a:endParaRPr>
          </a:p>
          <a:p>
            <a:pPr marL="0" indent="0">
              <a:buNone/>
            </a:pPr>
            <a:r>
              <a:rPr lang="en-US" altLang="zh-CN" b="1" dirty="0">
                <a:latin typeface="+mn-ea"/>
              </a:rPr>
              <a:t>[animation-name] [animation-duration] [animation-timing-function] [animation-delay] [animation-iteration-count] [animation-direction] [animation-fill-mode] [animation-play-state]</a:t>
            </a:r>
            <a:endParaRPr lang="zh-CN" altLang="zh-CN" dirty="0">
              <a:latin typeface="+mn-ea"/>
            </a:endParaRPr>
          </a:p>
          <a:p>
            <a:pPr marL="0" indent="0">
              <a:buNone/>
            </a:pPr>
            <a:r>
              <a:rPr lang="en-US" altLang="zh-CN" b="1" dirty="0">
                <a:latin typeface="+mn-ea"/>
              </a:rPr>
              <a:t> </a:t>
            </a:r>
            <a:endParaRPr lang="zh-CN" altLang="zh-CN" dirty="0">
              <a:latin typeface="+mn-ea"/>
            </a:endParaRPr>
          </a:p>
          <a:p>
            <a:pPr marL="0" indent="0">
              <a:buNone/>
            </a:pPr>
            <a:r>
              <a:rPr lang="zh-CN" altLang="zh-CN" dirty="0">
                <a:latin typeface="+mn-ea"/>
              </a:rPr>
              <a:t>参数之间使用空格隔开即可，如有未声明的参数取其默认值。需要注意的是，如果只提供了一个时间参数，无论其位置在何处均默认为是</a:t>
            </a:r>
            <a:r>
              <a:rPr lang="en-US" altLang="zh-CN" dirty="0">
                <a:latin typeface="+mn-ea"/>
              </a:rPr>
              <a:t>transition-duration</a:t>
            </a:r>
            <a:r>
              <a:rPr lang="zh-CN" altLang="zh-CN" dirty="0">
                <a:latin typeface="+mn-ea"/>
              </a:rPr>
              <a:t>属性值。</a:t>
            </a:r>
          </a:p>
          <a:p>
            <a:pPr marL="0" indent="0">
              <a:buFont typeface="Arial" panose="020B0604020202020204" pitchFamily="34" charset="0"/>
              <a:buChar char="•"/>
            </a:pPr>
            <a:endParaRPr lang="zh-CN" altLang="zh-CN" dirty="0">
              <a:latin typeface="+mn-ea"/>
            </a:endParaRPr>
          </a:p>
        </p:txBody>
      </p:sp>
      <p:sp>
        <p:nvSpPr>
          <p:cNvPr id="61444" name="AutoShape 5"/>
          <p:cNvSpPr>
            <a:spLocks noChangeArrowheads="1"/>
          </p:cNvSpPr>
          <p:nvPr/>
        </p:nvSpPr>
        <p:spPr bwMode="gray">
          <a:xfrm>
            <a:off x="2930029" y="5010548"/>
            <a:ext cx="5648325" cy="11525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a:t>
            </a:r>
          </a:p>
          <a:p>
            <a:pPr algn="l" eaLnBrk="1" hangingPunct="1"/>
            <a:r>
              <a:rPr kumimoji="1" lang="en-US" altLang="zh-CN" sz="2000">
                <a:solidFill>
                  <a:schemeClr val="accent2"/>
                </a:solidFill>
                <a:latin typeface="Arial" panose="020B0604020202020204" pitchFamily="34" charset="0"/>
              </a:rPr>
              <a:t>   animation: myAnimation 10s ease-in 10s;</a:t>
            </a:r>
          </a:p>
          <a:p>
            <a:pPr algn="l" eaLnBrk="1" hangingPunct="1"/>
            <a:r>
              <a:rPr kumimoji="1" lang="en-US" altLang="zh-CN" sz="2000">
                <a:solidFill>
                  <a:schemeClr val="accent2"/>
                </a:solidFill>
                <a:latin typeface="Arial" panose="020B0604020202020204" pitchFamily="34" charset="0"/>
              </a:rPr>
              <a:t>}</a:t>
            </a:r>
          </a:p>
        </p:txBody>
      </p:sp>
      <p:sp>
        <p:nvSpPr>
          <p:cNvPr id="5" name="Rectangle 4"/>
          <p:cNvSpPr>
            <a:spLocks noGrp="1" noChangeArrowheads="1"/>
          </p:cNvSpPr>
          <p:nvPr>
            <p:ph type="title"/>
          </p:nvPr>
        </p:nvSpPr>
        <p:spPr>
          <a:xfrm>
            <a:off x="1489869" y="228600"/>
            <a:ext cx="8811419" cy="458788"/>
          </a:xfrm>
        </p:spPr>
        <p:txBody>
          <a:bodyPr/>
          <a:lstStyle/>
          <a:p>
            <a:pPr>
              <a:defRPr/>
            </a:pPr>
            <a:r>
              <a:rPr kumimoji="1" lang="en-US" altLang="zh-CN" dirty="0">
                <a:latin typeface="+mj-ea"/>
              </a:rPr>
              <a:t>5.3.3 </a:t>
            </a:r>
            <a:r>
              <a:rPr kumimoji="1" lang="zh-CN" altLang="en-US" dirty="0">
                <a:latin typeface="+mj-ea"/>
              </a:rPr>
              <a:t>动画（</a:t>
            </a:r>
            <a:r>
              <a:rPr kumimoji="1" lang="en-US" altLang="zh-CN" dirty="0">
                <a:latin typeface="+mj-ea"/>
              </a:rPr>
              <a:t>animation</a:t>
            </a:r>
            <a:r>
              <a:rPr kumimoji="1" lang="zh-CN" altLang="en-US" dirty="0" smtClean="0">
                <a:latin typeface="+mj-ea"/>
              </a:rPr>
              <a:t>）</a:t>
            </a:r>
            <a:endParaRPr lang="zh-CN" altLang="en-US" dirty="0" smtClean="0">
              <a:latin typeface="+mj-ea"/>
            </a:endParaRPr>
          </a:p>
        </p:txBody>
      </p:sp>
    </p:spTree>
    <p:extLst>
      <p:ext uri="{BB962C8B-B14F-4D97-AF65-F5344CB8AC3E}">
        <p14:creationId xmlns:p14="http://schemas.microsoft.com/office/powerpoint/2010/main" val="2865666599"/>
      </p:ext>
    </p:extLst>
  </p:cSld>
  <p:clrMapOvr>
    <a:masterClrMapping/>
  </p:clrMapOvr>
  <p:transition>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89870" y="228600"/>
            <a:ext cx="8810626" cy="458788"/>
          </a:xfrm>
        </p:spPr>
        <p:txBody>
          <a:bodyPr/>
          <a:lstStyle/>
          <a:p>
            <a:pPr>
              <a:defRPr/>
            </a:pPr>
            <a:r>
              <a:rPr kumimoji="1" lang="en-US" altLang="zh-CN" dirty="0">
                <a:latin typeface="+mj-ea"/>
              </a:rPr>
              <a:t>5.3.4 </a:t>
            </a:r>
            <a:r>
              <a:rPr kumimoji="1" lang="zh-CN" altLang="en-US" dirty="0">
                <a:latin typeface="+mj-ea"/>
              </a:rPr>
              <a:t>变形、过渡及动画案例</a:t>
            </a:r>
            <a:r>
              <a:rPr kumimoji="1" lang="zh-CN" altLang="en-US" dirty="0" smtClean="0">
                <a:latin typeface="+mj-ea"/>
              </a:rPr>
              <a:t>实践</a:t>
            </a:r>
            <a:endParaRPr lang="zh-CN" altLang="en-US" dirty="0" smtClean="0">
              <a:latin typeface="+mj-ea"/>
            </a:endParaRPr>
          </a:p>
        </p:txBody>
      </p:sp>
      <p:pic>
        <p:nvPicPr>
          <p:cNvPr id="6246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696" y="1124744"/>
            <a:ext cx="4154487"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146" y="3861048"/>
            <a:ext cx="4110037"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1"/>
          <p:cNvSpPr txBox="1">
            <a:spLocks noChangeArrowheads="1"/>
          </p:cNvSpPr>
          <p:nvPr/>
        </p:nvSpPr>
        <p:spPr bwMode="auto">
          <a:xfrm>
            <a:off x="6238072" y="2061493"/>
            <a:ext cx="3797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zh-CN" sz="2000" dirty="0">
                <a:latin typeface="+mn-ea"/>
                <a:ea typeface="+mn-ea"/>
              </a:rPr>
              <a:t>图片无缝滚动的初始和结束状态</a:t>
            </a:r>
            <a:endParaRPr lang="zh-CN" altLang="en-US" dirty="0">
              <a:latin typeface="+mn-ea"/>
              <a:ea typeface="+mn-ea"/>
            </a:endParaRPr>
          </a:p>
        </p:txBody>
      </p:sp>
      <p:sp>
        <p:nvSpPr>
          <p:cNvPr id="62471" name="TextBox 7"/>
          <p:cNvSpPr txBox="1">
            <a:spLocks noChangeArrowheads="1"/>
          </p:cNvSpPr>
          <p:nvPr/>
        </p:nvSpPr>
        <p:spPr bwMode="auto">
          <a:xfrm>
            <a:off x="6495247" y="4729410"/>
            <a:ext cx="354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en-US" sz="2000" dirty="0">
                <a:latin typeface="+mn-ea"/>
                <a:ea typeface="+mn-ea"/>
              </a:rPr>
              <a:t>图片无缝滚动的中间某一状态</a:t>
            </a:r>
            <a:endParaRPr lang="zh-CN" altLang="en-US" dirty="0">
              <a:latin typeface="+mn-ea"/>
              <a:ea typeface="+mn-ea"/>
            </a:endParaRPr>
          </a:p>
        </p:txBody>
      </p:sp>
    </p:spTree>
    <p:extLst>
      <p:ext uri="{BB962C8B-B14F-4D97-AF65-F5344CB8AC3E}">
        <p14:creationId xmlns:p14="http://schemas.microsoft.com/office/powerpoint/2010/main" val="2482502635"/>
      </p:ext>
    </p:extLst>
  </p:cSld>
  <p:clrMapOvr>
    <a:masterClrMapping/>
  </p:clrMapOvr>
  <p:transition>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89869" y="214205"/>
            <a:ext cx="8393113" cy="458788"/>
          </a:xfrm>
        </p:spPr>
        <p:txBody>
          <a:bodyPr/>
          <a:lstStyle/>
          <a:p>
            <a:pPr eaLnBrk="1" hangingPunct="1">
              <a:defRPr/>
            </a:pPr>
            <a:r>
              <a:rPr lang="en-US" altLang="zh-CN" dirty="0">
                <a:latin typeface="+mj-ea"/>
              </a:rPr>
              <a:t>5.4  CSS3</a:t>
            </a:r>
            <a:r>
              <a:rPr lang="zh-CN" altLang="en-US" dirty="0">
                <a:latin typeface="+mj-ea"/>
              </a:rPr>
              <a:t>新增属性</a:t>
            </a:r>
            <a:endParaRPr lang="zh-CN" altLang="en-US" dirty="0" smtClean="0">
              <a:latin typeface="+mj-ea"/>
            </a:endParaRPr>
          </a:p>
        </p:txBody>
      </p:sp>
      <p:sp>
        <p:nvSpPr>
          <p:cNvPr id="33797" name="Rectangle 5"/>
          <p:cNvSpPr>
            <a:spLocks noGrp="1" noChangeArrowheads="1"/>
          </p:cNvSpPr>
          <p:nvPr>
            <p:ph type="body" idx="1"/>
          </p:nvPr>
        </p:nvSpPr>
        <p:spPr>
          <a:xfrm>
            <a:off x="1201837" y="765175"/>
            <a:ext cx="9360594" cy="4770438"/>
          </a:xfrm>
        </p:spPr>
        <p:txBody>
          <a:bodyPr/>
          <a:lstStyle/>
          <a:p>
            <a:pPr marL="0" indent="0">
              <a:buNone/>
            </a:pPr>
            <a:r>
              <a:rPr kumimoji="1" lang="en-US" altLang="zh-CN" b="1" dirty="0" smtClean="0">
                <a:solidFill>
                  <a:schemeClr val="accent1"/>
                </a:solidFill>
                <a:latin typeface="+mn-ea"/>
              </a:rPr>
              <a:t>5.4.1 </a:t>
            </a:r>
            <a:r>
              <a:rPr kumimoji="1" lang="zh-CN" altLang="en-US" b="1" dirty="0" smtClean="0">
                <a:solidFill>
                  <a:schemeClr val="accent1"/>
                </a:solidFill>
                <a:latin typeface="+mn-ea"/>
              </a:rPr>
              <a:t>新增背景属性</a:t>
            </a:r>
            <a:endParaRPr kumimoji="1" lang="en-US" altLang="zh-CN" b="1" dirty="0" smtClean="0">
              <a:solidFill>
                <a:schemeClr val="accent1"/>
              </a:solidFill>
              <a:latin typeface="+mn-ea"/>
            </a:endParaRPr>
          </a:p>
          <a:p>
            <a:pPr marL="0" indent="0">
              <a:buNone/>
            </a:pPr>
            <a:endParaRPr kumimoji="1" lang="en-US" altLang="zh-CN" b="1" dirty="0">
              <a:solidFill>
                <a:schemeClr val="accent1"/>
              </a:solidFill>
              <a:latin typeface="Times New Roman" panose="02020603050405020304" pitchFamily="18" charset="0"/>
              <a:ea typeface="方正小标宋简体" charset="-122"/>
            </a:endParaRPr>
          </a:p>
          <a:p>
            <a:pPr marL="0" indent="0">
              <a:buNone/>
            </a:pPr>
            <a:endParaRPr kumimoji="1" lang="en-US" altLang="zh-CN" b="1" dirty="0">
              <a:solidFill>
                <a:schemeClr val="accent1"/>
              </a:solidFill>
              <a:latin typeface="Times New Roman" panose="02020603050405020304" pitchFamily="18" charset="0"/>
              <a:ea typeface="方正小标宋简体" charset="-122"/>
            </a:endParaRPr>
          </a:p>
          <a:p>
            <a:pPr marL="0" indent="0">
              <a:buNone/>
            </a:pPr>
            <a:endParaRPr kumimoji="1" lang="en-US" altLang="zh-CN" b="1" dirty="0">
              <a:solidFill>
                <a:schemeClr val="accent1"/>
              </a:solidFill>
              <a:latin typeface="Times New Roman" panose="02020603050405020304" pitchFamily="18" charset="0"/>
              <a:ea typeface="方正小标宋简体" charset="-122"/>
            </a:endParaRPr>
          </a:p>
          <a:p>
            <a:pPr marL="0" indent="0">
              <a:buNone/>
            </a:pPr>
            <a:endParaRPr kumimoji="1" lang="en-US" altLang="zh-CN" b="1" dirty="0">
              <a:solidFill>
                <a:schemeClr val="accent1"/>
              </a:solidFill>
              <a:latin typeface="Times New Roman" panose="02020603050405020304" pitchFamily="18" charset="0"/>
              <a:ea typeface="方正小标宋简体" charset="-122"/>
            </a:endParaRPr>
          </a:p>
          <a:p>
            <a:pPr marL="0" indent="0">
              <a:buNone/>
            </a:pPr>
            <a:endParaRPr kumimoji="1" lang="en-US" altLang="zh-CN" b="1" dirty="0">
              <a:solidFill>
                <a:schemeClr val="accent1"/>
              </a:solidFill>
              <a:latin typeface="Times New Roman" panose="02020603050405020304" pitchFamily="18" charset="0"/>
              <a:ea typeface="方正小标宋简体" charset="-122"/>
            </a:endParaRPr>
          </a:p>
          <a:p>
            <a:pPr marL="0" indent="0">
              <a:buNone/>
            </a:pPr>
            <a:endParaRPr kumimoji="1" lang="en-US" altLang="zh-CN" b="1" dirty="0">
              <a:solidFill>
                <a:schemeClr val="accent1"/>
              </a:solidFill>
              <a:latin typeface="Times New Roman" panose="02020603050405020304" pitchFamily="18" charset="0"/>
              <a:ea typeface="方正小标宋简体" charset="-122"/>
            </a:endParaRPr>
          </a:p>
          <a:p>
            <a:pPr marL="0" indent="0">
              <a:buNone/>
            </a:pPr>
            <a:r>
              <a:rPr lang="fr-FR" altLang="zh-CN" b="1" dirty="0">
                <a:latin typeface="+mn-ea"/>
              </a:rPr>
              <a:t>1. </a:t>
            </a:r>
            <a:r>
              <a:rPr lang="zh-CN" altLang="zh-CN" b="1" dirty="0">
                <a:latin typeface="+mn-ea"/>
              </a:rPr>
              <a:t>背景裁剪（</a:t>
            </a:r>
            <a:r>
              <a:rPr lang="fr-FR" altLang="zh-CN" b="1" dirty="0">
                <a:latin typeface="+mn-ea"/>
              </a:rPr>
              <a:t>background-clip</a:t>
            </a:r>
            <a:r>
              <a:rPr lang="zh-CN" altLang="zh-CN" b="1" dirty="0">
                <a:latin typeface="+mn-ea"/>
              </a:rPr>
              <a:t>）</a:t>
            </a:r>
          </a:p>
          <a:p>
            <a:pPr marL="0" indent="0">
              <a:buNone/>
            </a:pPr>
            <a:r>
              <a:rPr lang="zh-CN" altLang="zh-CN" dirty="0">
                <a:latin typeface="+mn-ea"/>
              </a:rPr>
              <a:t>语法：</a:t>
            </a:r>
            <a:r>
              <a:rPr lang="fr-FR" altLang="zh-CN" b="1" dirty="0">
                <a:latin typeface="+mn-ea"/>
              </a:rPr>
              <a:t>background-clip: border-box|padding-box|content-box</a:t>
            </a:r>
            <a:endParaRPr lang="zh-CN" altLang="zh-CN" dirty="0">
              <a:latin typeface="+mn-ea"/>
            </a:endParaRPr>
          </a:p>
          <a:p>
            <a:pPr marL="0" indent="0">
              <a:buNone/>
            </a:pPr>
            <a:r>
              <a:rPr lang="zh-CN" altLang="zh-CN" dirty="0">
                <a:latin typeface="+mn-ea"/>
              </a:rPr>
              <a:t>说明：该属性用于裁剪元素的背景图片或颜色区域，使其只显示指定的区域内容。其中属性值</a:t>
            </a:r>
            <a:r>
              <a:rPr lang="en-US" altLang="zh-CN" dirty="0">
                <a:latin typeface="+mn-ea"/>
              </a:rPr>
              <a:t>border-box</a:t>
            </a:r>
            <a:r>
              <a:rPr lang="zh-CN" altLang="zh-CN" dirty="0">
                <a:latin typeface="+mn-ea"/>
              </a:rPr>
              <a:t>表示背景被裁剪到边框盒；</a:t>
            </a:r>
            <a:r>
              <a:rPr lang="en-US" altLang="zh-CN" dirty="0">
                <a:latin typeface="+mn-ea"/>
              </a:rPr>
              <a:t>padding-box</a:t>
            </a:r>
            <a:r>
              <a:rPr lang="zh-CN" altLang="zh-CN" dirty="0">
                <a:latin typeface="+mn-ea"/>
              </a:rPr>
              <a:t>表示背景被裁剪到内边距框；</a:t>
            </a:r>
            <a:r>
              <a:rPr lang="en-US" altLang="zh-CN" dirty="0">
                <a:latin typeface="+mn-ea"/>
              </a:rPr>
              <a:t>content-box</a:t>
            </a:r>
            <a:r>
              <a:rPr lang="zh-CN" altLang="zh-CN" dirty="0">
                <a:latin typeface="+mn-ea"/>
              </a:rPr>
              <a:t>表示背景被裁剪到内容框。</a:t>
            </a:r>
          </a:p>
          <a:p>
            <a:pPr marL="0" indent="0">
              <a:buNone/>
            </a:pPr>
            <a:endParaRPr lang="zh-CN" altLang="zh-CN" dirty="0">
              <a:ea typeface="宋体" panose="02010600030101010101" pitchFamily="2" charset="-122"/>
            </a:endParaRPr>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946" y="1196752"/>
            <a:ext cx="8007836" cy="1971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pic>
        <p:nvPicPr>
          <p:cNvPr id="63493" name="图片 1"/>
          <p:cNvPicPr>
            <a:picLocks noChangeAspect="1" noChangeArrowheads="1"/>
          </p:cNvPicPr>
          <p:nvPr/>
        </p:nvPicPr>
        <p:blipFill>
          <a:blip r:embed="rId3">
            <a:extLst>
              <a:ext uri="{28A0092B-C50C-407E-A947-70E740481C1C}">
                <a14:useLocalDpi xmlns:a14="http://schemas.microsoft.com/office/drawing/2010/main" val="0"/>
              </a:ext>
            </a:extLst>
          </a:blip>
          <a:srcRect t="35355"/>
          <a:stretch>
            <a:fillRect/>
          </a:stretch>
        </p:blipFill>
        <p:spPr bwMode="auto">
          <a:xfrm>
            <a:off x="2730757" y="5192030"/>
            <a:ext cx="61341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4031013"/>
      </p:ext>
    </p:extLst>
  </p:cSld>
  <p:clrMapOvr>
    <a:masterClrMapping/>
  </p:clrMapOvr>
  <p:transition>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17862" y="228600"/>
            <a:ext cx="8882634" cy="458788"/>
          </a:xfrm>
        </p:spPr>
        <p:txBody>
          <a:bodyPr/>
          <a:lstStyle/>
          <a:p>
            <a:pPr>
              <a:defRPr/>
            </a:pPr>
            <a:r>
              <a:rPr kumimoji="1" lang="en-US" altLang="zh-CN" dirty="0">
                <a:latin typeface="+mj-ea"/>
              </a:rPr>
              <a:t>5.4.1 </a:t>
            </a:r>
            <a:r>
              <a:rPr kumimoji="1" lang="zh-CN" altLang="en-US" dirty="0">
                <a:latin typeface="+mj-ea"/>
              </a:rPr>
              <a:t>新增背景</a:t>
            </a:r>
            <a:r>
              <a:rPr kumimoji="1" lang="zh-CN" altLang="en-US" dirty="0" smtClean="0">
                <a:latin typeface="+mj-ea"/>
              </a:rPr>
              <a:t>属性</a:t>
            </a:r>
            <a:endParaRPr lang="zh-CN" altLang="en-US" dirty="0" smtClean="0">
              <a:latin typeface="+mj-ea"/>
            </a:endParaRPr>
          </a:p>
        </p:txBody>
      </p:sp>
      <p:sp>
        <p:nvSpPr>
          <p:cNvPr id="33797" name="Rectangle 5"/>
          <p:cNvSpPr>
            <a:spLocks noGrp="1" noChangeArrowheads="1"/>
          </p:cNvSpPr>
          <p:nvPr>
            <p:ph type="body" idx="1"/>
          </p:nvPr>
        </p:nvSpPr>
        <p:spPr>
          <a:xfrm>
            <a:off x="1417862" y="765175"/>
            <a:ext cx="9144569" cy="3600450"/>
          </a:xfrm>
        </p:spPr>
        <p:txBody>
          <a:bodyPr/>
          <a:lstStyle/>
          <a:p>
            <a:pPr marL="0" indent="0">
              <a:buNone/>
            </a:pPr>
            <a:r>
              <a:rPr lang="fr-FR" altLang="zh-CN" b="1" dirty="0" smtClean="0">
                <a:latin typeface="+mn-ea"/>
              </a:rPr>
              <a:t>2</a:t>
            </a:r>
            <a:r>
              <a:rPr lang="fr-FR" altLang="zh-CN" b="1" dirty="0">
                <a:latin typeface="+mn-ea"/>
              </a:rPr>
              <a:t>. </a:t>
            </a:r>
            <a:r>
              <a:rPr lang="zh-CN" altLang="zh-CN" b="1" dirty="0">
                <a:latin typeface="+mn-ea"/>
              </a:rPr>
              <a:t>背景定位（</a:t>
            </a:r>
            <a:r>
              <a:rPr lang="fr-FR" altLang="zh-CN" b="1" dirty="0">
                <a:latin typeface="+mn-ea"/>
              </a:rPr>
              <a:t>background-origin</a:t>
            </a:r>
            <a:r>
              <a:rPr lang="zh-CN" altLang="zh-CN" b="1" dirty="0">
                <a:latin typeface="+mn-ea"/>
              </a:rPr>
              <a:t>）</a:t>
            </a:r>
          </a:p>
          <a:p>
            <a:pPr marL="0" indent="0">
              <a:buNone/>
            </a:pPr>
            <a:r>
              <a:rPr lang="zh-CN" altLang="zh-CN" dirty="0">
                <a:latin typeface="+mn-ea"/>
              </a:rPr>
              <a:t>语法：</a:t>
            </a:r>
            <a:r>
              <a:rPr lang="fr-FR" altLang="zh-CN" b="1" dirty="0">
                <a:latin typeface="+mn-ea"/>
              </a:rPr>
              <a:t>background-origin: border-box|padding-box|content-box</a:t>
            </a:r>
            <a:endParaRPr lang="zh-CN" altLang="zh-CN" dirty="0">
              <a:latin typeface="+mn-ea"/>
            </a:endParaRPr>
          </a:p>
          <a:p>
            <a:pPr marL="0" indent="0">
              <a:buNone/>
            </a:pPr>
            <a:r>
              <a:rPr lang="zh-CN" altLang="zh-CN" dirty="0">
                <a:latin typeface="+mn-ea"/>
              </a:rPr>
              <a:t>说明：该属性规定</a:t>
            </a:r>
            <a:r>
              <a:rPr lang="fr-FR" altLang="zh-CN" dirty="0">
                <a:latin typeface="+mn-ea"/>
              </a:rPr>
              <a:t> background-position </a:t>
            </a:r>
            <a:r>
              <a:rPr lang="zh-CN" altLang="zh-CN" dirty="0">
                <a:latin typeface="+mn-ea"/>
              </a:rPr>
              <a:t>属性相对于什么位置来定位。其中属性值</a:t>
            </a:r>
            <a:r>
              <a:rPr lang="fr-FR" altLang="zh-CN" dirty="0">
                <a:latin typeface="+mn-ea"/>
              </a:rPr>
              <a:t>border-box</a:t>
            </a:r>
            <a:r>
              <a:rPr lang="zh-CN" altLang="zh-CN" dirty="0">
                <a:latin typeface="+mn-ea"/>
              </a:rPr>
              <a:t>表示背景图像相对于边框盒来定位；</a:t>
            </a:r>
            <a:r>
              <a:rPr lang="fr-FR" altLang="zh-CN" dirty="0">
                <a:latin typeface="+mn-ea"/>
              </a:rPr>
              <a:t>padding-box</a:t>
            </a:r>
            <a:r>
              <a:rPr lang="zh-CN" altLang="zh-CN" dirty="0">
                <a:latin typeface="+mn-ea"/>
              </a:rPr>
              <a:t>表示背景图像相对于内边距框来定位；</a:t>
            </a:r>
            <a:r>
              <a:rPr lang="fr-FR" altLang="zh-CN" dirty="0">
                <a:latin typeface="+mn-ea"/>
              </a:rPr>
              <a:t>content-box</a:t>
            </a:r>
            <a:r>
              <a:rPr lang="zh-CN" altLang="zh-CN" dirty="0">
                <a:latin typeface="+mn-ea"/>
              </a:rPr>
              <a:t>表示背景图像相对于内容框来定位。</a:t>
            </a:r>
          </a:p>
          <a:p>
            <a:pPr marL="0" indent="0">
              <a:buNone/>
            </a:pPr>
            <a:r>
              <a:rPr lang="zh-CN" altLang="zh-CN" dirty="0">
                <a:latin typeface="+mn-ea"/>
              </a:rPr>
              <a:t>初始值：</a:t>
            </a:r>
            <a:r>
              <a:rPr lang="fr-FR" altLang="zh-CN" dirty="0">
                <a:latin typeface="+mn-ea"/>
              </a:rPr>
              <a:t>border-box</a:t>
            </a:r>
            <a:endParaRPr lang="zh-CN" altLang="zh-CN" dirty="0">
              <a:latin typeface="+mn-ea"/>
            </a:endParaRPr>
          </a:p>
          <a:p>
            <a:pPr marL="0" indent="0">
              <a:buNone/>
            </a:pPr>
            <a:r>
              <a:rPr lang="zh-CN" altLang="zh-CN" b="1" dirty="0">
                <a:latin typeface="+mn-ea"/>
              </a:rPr>
              <a:t>注释：</a:t>
            </a:r>
            <a:r>
              <a:rPr lang="zh-CN" altLang="zh-CN" dirty="0">
                <a:latin typeface="+mn-ea"/>
              </a:rPr>
              <a:t>如果背景图像的</a:t>
            </a:r>
            <a:r>
              <a:rPr lang="fr-FR" altLang="zh-CN" dirty="0">
                <a:latin typeface="+mn-ea"/>
              </a:rPr>
              <a:t> background-attachment </a:t>
            </a:r>
            <a:r>
              <a:rPr lang="zh-CN" altLang="zh-CN" dirty="0">
                <a:latin typeface="+mn-ea"/>
              </a:rPr>
              <a:t>属性为</a:t>
            </a:r>
            <a:r>
              <a:rPr lang="fr-FR" altLang="zh-CN" dirty="0">
                <a:latin typeface="+mn-ea"/>
              </a:rPr>
              <a:t> "fixed"</a:t>
            </a:r>
            <a:r>
              <a:rPr lang="zh-CN" altLang="zh-CN" dirty="0">
                <a:latin typeface="+mn-ea"/>
              </a:rPr>
              <a:t>，则该属性没有效果。</a:t>
            </a:r>
          </a:p>
          <a:p>
            <a:pPr marL="0" indent="0">
              <a:buNone/>
            </a:pPr>
            <a:endParaRPr lang="zh-CN" altLang="zh-CN" dirty="0">
              <a:latin typeface="+mn-ea"/>
            </a:endParaRPr>
          </a:p>
        </p:txBody>
      </p:sp>
      <p:pic>
        <p:nvPicPr>
          <p:cNvPr id="64516" name="图片 1"/>
          <p:cNvPicPr>
            <a:picLocks noChangeAspect="1" noChangeArrowheads="1"/>
          </p:cNvPicPr>
          <p:nvPr/>
        </p:nvPicPr>
        <p:blipFill>
          <a:blip r:embed="rId2">
            <a:extLst>
              <a:ext uri="{28A0092B-C50C-407E-A947-70E740481C1C}">
                <a14:useLocalDpi xmlns:a14="http://schemas.microsoft.com/office/drawing/2010/main" val="0"/>
              </a:ext>
            </a:extLst>
          </a:blip>
          <a:srcRect t="35628"/>
          <a:stretch>
            <a:fillRect/>
          </a:stretch>
        </p:blipFill>
        <p:spPr bwMode="auto">
          <a:xfrm>
            <a:off x="1984883" y="3789040"/>
            <a:ext cx="8010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4122181"/>
      </p:ext>
    </p:extLst>
  </p:cSld>
  <p:clrMapOvr>
    <a:masterClrMapping/>
  </p:clrMapOvr>
  <p:transition>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73845" y="908720"/>
            <a:ext cx="9649072" cy="4867985"/>
          </a:xfrm>
        </p:spPr>
        <p:txBody>
          <a:bodyPr/>
          <a:lstStyle/>
          <a:p>
            <a:pPr marL="0" indent="0">
              <a:buNone/>
            </a:pPr>
            <a:r>
              <a:rPr lang="fr-FR" altLang="zh-CN" b="1" dirty="0" smtClean="0">
                <a:latin typeface="+mn-ea"/>
              </a:rPr>
              <a:t>3</a:t>
            </a:r>
            <a:r>
              <a:rPr lang="fr-FR" altLang="zh-CN" b="1" dirty="0">
                <a:latin typeface="+mn-ea"/>
              </a:rPr>
              <a:t>. </a:t>
            </a:r>
            <a:r>
              <a:rPr lang="zh-CN" altLang="zh-CN" b="1" dirty="0">
                <a:latin typeface="+mn-ea"/>
              </a:rPr>
              <a:t>背景尺寸（</a:t>
            </a:r>
            <a:r>
              <a:rPr lang="fr-FR" altLang="zh-CN" b="1" dirty="0">
                <a:latin typeface="+mn-ea"/>
              </a:rPr>
              <a:t>background-size</a:t>
            </a:r>
            <a:r>
              <a:rPr lang="zh-CN" altLang="zh-CN" b="1" dirty="0">
                <a:latin typeface="+mn-ea"/>
              </a:rPr>
              <a:t>）</a:t>
            </a:r>
          </a:p>
          <a:p>
            <a:pPr marL="0" indent="0">
              <a:buNone/>
            </a:pPr>
            <a:r>
              <a:rPr lang="zh-CN" altLang="zh-CN" dirty="0">
                <a:latin typeface="+mn-ea"/>
              </a:rPr>
              <a:t>语法：</a:t>
            </a:r>
            <a:r>
              <a:rPr lang="fr-FR" altLang="zh-CN" b="1" dirty="0">
                <a:latin typeface="+mn-ea"/>
              </a:rPr>
              <a:t>background-size:</a:t>
            </a:r>
            <a:r>
              <a:rPr lang="fr-FR" altLang="zh-CN" dirty="0">
                <a:latin typeface="+mn-ea"/>
              </a:rPr>
              <a:t> </a:t>
            </a:r>
            <a:r>
              <a:rPr lang="fr-FR" altLang="zh-CN" b="1" dirty="0">
                <a:latin typeface="+mn-ea"/>
              </a:rPr>
              <a:t>&lt;bg-size&gt; [,&lt;bg-size&gt;] </a:t>
            </a:r>
            <a:r>
              <a:rPr lang="zh-CN" altLang="zh-CN" b="1" dirty="0">
                <a:latin typeface="+mn-ea"/>
              </a:rPr>
              <a:t>；</a:t>
            </a:r>
            <a:endParaRPr lang="zh-CN" altLang="zh-CN" dirty="0">
              <a:latin typeface="+mn-ea"/>
            </a:endParaRPr>
          </a:p>
          <a:p>
            <a:pPr marL="0" indent="0">
              <a:buNone/>
            </a:pPr>
            <a:r>
              <a:rPr lang="zh-CN" altLang="zh-CN" dirty="0">
                <a:latin typeface="+mn-ea"/>
              </a:rPr>
              <a:t>说明：该属性规定背景图片的尺寸。在</a:t>
            </a:r>
            <a:r>
              <a:rPr lang="fr-FR" altLang="zh-CN" dirty="0">
                <a:latin typeface="+mn-ea"/>
              </a:rPr>
              <a:t> CSS3 </a:t>
            </a:r>
            <a:r>
              <a:rPr lang="zh-CN" altLang="zh-CN" dirty="0">
                <a:latin typeface="+mn-ea"/>
              </a:rPr>
              <a:t>之前，背景图片的尺寸是由图片的实际尺寸决定的。</a:t>
            </a:r>
            <a:r>
              <a:rPr lang="en-US" altLang="zh-CN" dirty="0">
                <a:latin typeface="+mn-ea"/>
              </a:rPr>
              <a:t>&lt;</a:t>
            </a:r>
            <a:r>
              <a:rPr lang="en-US" altLang="zh-CN" dirty="0" err="1">
                <a:latin typeface="+mn-ea"/>
              </a:rPr>
              <a:t>bg</a:t>
            </a:r>
            <a:r>
              <a:rPr lang="en-US" altLang="zh-CN" dirty="0">
                <a:latin typeface="+mn-ea"/>
              </a:rPr>
              <a:t>-size&gt;</a:t>
            </a:r>
            <a:r>
              <a:rPr lang="zh-CN" altLang="zh-CN" dirty="0">
                <a:latin typeface="+mn-ea"/>
              </a:rPr>
              <a:t>参数表示背景图片的位置，有以下五种取值：</a:t>
            </a:r>
          </a:p>
          <a:p>
            <a:pPr marL="0" indent="0">
              <a:buFont typeface="Arial" panose="020B0604020202020204" pitchFamily="34" charset="0"/>
              <a:buChar char="•"/>
            </a:pPr>
            <a:r>
              <a:rPr lang="en-US" altLang="zh-CN" dirty="0">
                <a:latin typeface="+mn-ea"/>
              </a:rPr>
              <a:t>&lt;length&gt;</a:t>
            </a:r>
            <a:r>
              <a:rPr lang="zh-CN" altLang="zh-CN" dirty="0">
                <a:latin typeface="+mn-ea"/>
              </a:rPr>
              <a:t>——使用长度值规定背景图像的大小，该值不可为负数。</a:t>
            </a:r>
          </a:p>
          <a:p>
            <a:pPr marL="0" indent="0">
              <a:buFont typeface="Arial" panose="020B0604020202020204" pitchFamily="34" charset="0"/>
              <a:buChar char="•"/>
            </a:pPr>
            <a:r>
              <a:rPr lang="en-US" altLang="zh-CN" dirty="0">
                <a:latin typeface="+mn-ea"/>
              </a:rPr>
              <a:t>&lt;percentage&gt;</a:t>
            </a:r>
            <a:r>
              <a:rPr lang="zh-CN" altLang="zh-CN" dirty="0">
                <a:latin typeface="+mn-ea"/>
              </a:rPr>
              <a:t>——使用百分比规定背景图像的大小，该值不可为负数。</a:t>
            </a:r>
          </a:p>
          <a:p>
            <a:pPr marL="0" indent="0">
              <a:buFont typeface="Arial" panose="020B0604020202020204" pitchFamily="34" charset="0"/>
              <a:buChar char="•"/>
            </a:pPr>
            <a:r>
              <a:rPr lang="en-US" altLang="zh-CN" dirty="0">
                <a:latin typeface="+mn-ea"/>
              </a:rPr>
              <a:t>auto</a:t>
            </a:r>
            <a:r>
              <a:rPr lang="zh-CN" altLang="zh-CN" dirty="0">
                <a:latin typeface="+mn-ea"/>
              </a:rPr>
              <a:t>——使用背景图像的真实大小。</a:t>
            </a:r>
          </a:p>
          <a:p>
            <a:pPr marL="0" indent="0">
              <a:buFont typeface="Arial" panose="020B0604020202020204" pitchFamily="34" charset="0"/>
              <a:buChar char="•"/>
            </a:pPr>
            <a:r>
              <a:rPr lang="fr-FR" altLang="zh-CN" dirty="0">
                <a:latin typeface="+mn-ea"/>
              </a:rPr>
              <a:t>c</a:t>
            </a:r>
            <a:r>
              <a:rPr lang="en-US" altLang="zh-CN" dirty="0">
                <a:latin typeface="+mn-ea"/>
              </a:rPr>
              <a:t>over</a:t>
            </a:r>
            <a:r>
              <a:rPr lang="zh-CN" altLang="zh-CN" dirty="0">
                <a:latin typeface="+mn-ea"/>
              </a:rPr>
              <a:t>——将背景图像等比例缩放到完全覆盖容器。图像有可能与容器比例不一致而导致部分背景图像超出容器范围。</a:t>
            </a:r>
          </a:p>
          <a:p>
            <a:pPr marL="0" indent="0">
              <a:buFont typeface="Arial" panose="020B0604020202020204" pitchFamily="34" charset="0"/>
              <a:buChar char="•"/>
            </a:pPr>
            <a:r>
              <a:rPr lang="en-US" altLang="zh-CN" dirty="0">
                <a:latin typeface="+mn-ea"/>
              </a:rPr>
              <a:t>contain</a:t>
            </a:r>
            <a:r>
              <a:rPr lang="zh-CN" altLang="zh-CN" dirty="0">
                <a:latin typeface="+mn-ea"/>
              </a:rPr>
              <a:t>——将背景图片等比例缩放到宽度或高度与容器保持一致。背景图像始终在容器中，不会超出容器的范围。</a:t>
            </a:r>
          </a:p>
          <a:p>
            <a:pPr marL="0" indent="0">
              <a:buNone/>
            </a:pPr>
            <a:endParaRPr lang="zh-CN" altLang="zh-CN" dirty="0">
              <a:latin typeface="+mn-ea"/>
            </a:endParaRPr>
          </a:p>
        </p:txBody>
      </p:sp>
      <p:sp>
        <p:nvSpPr>
          <p:cNvPr id="4" name="Rectangle 4"/>
          <p:cNvSpPr>
            <a:spLocks noGrp="1" noChangeArrowheads="1"/>
          </p:cNvSpPr>
          <p:nvPr>
            <p:ph type="title"/>
          </p:nvPr>
        </p:nvSpPr>
        <p:spPr>
          <a:xfrm>
            <a:off x="1345853" y="228600"/>
            <a:ext cx="8393113" cy="458788"/>
          </a:xfrm>
        </p:spPr>
        <p:txBody>
          <a:bodyPr/>
          <a:lstStyle/>
          <a:p>
            <a:pPr>
              <a:defRPr/>
            </a:pPr>
            <a:r>
              <a:rPr kumimoji="1" lang="en-US" altLang="zh-CN" dirty="0" smtClean="0">
                <a:latin typeface="+mj-ea"/>
              </a:rPr>
              <a:t>5.4.1 </a:t>
            </a:r>
            <a:r>
              <a:rPr kumimoji="1" lang="zh-CN" altLang="en-US" dirty="0" smtClean="0">
                <a:latin typeface="+mj-ea"/>
              </a:rPr>
              <a:t>新增背景属性</a:t>
            </a:r>
            <a:endParaRPr lang="zh-CN" altLang="en-US" dirty="0" smtClean="0">
              <a:latin typeface="+mj-ea"/>
            </a:endParaRPr>
          </a:p>
        </p:txBody>
      </p:sp>
    </p:spTree>
    <p:extLst>
      <p:ext uri="{BB962C8B-B14F-4D97-AF65-F5344CB8AC3E}">
        <p14:creationId xmlns:p14="http://schemas.microsoft.com/office/powerpoint/2010/main" val="2648415217"/>
      </p:ext>
    </p:extLst>
  </p:cSld>
  <p:clrMapOvr>
    <a:masterClrMapping/>
  </p:clrMapOvr>
  <p:transition>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306277" y="876300"/>
            <a:ext cx="9216702" cy="5360988"/>
          </a:xfrm>
        </p:spPr>
        <p:txBody>
          <a:bodyPr/>
          <a:lstStyle/>
          <a:p>
            <a:pPr marL="0" indent="0">
              <a:buNone/>
            </a:pPr>
            <a:r>
              <a:rPr lang="fr-FR" altLang="zh-CN" b="1" dirty="0" smtClean="0">
                <a:latin typeface="+mn-ea"/>
              </a:rPr>
              <a:t>4</a:t>
            </a:r>
            <a:r>
              <a:rPr lang="fr-FR" altLang="zh-CN" b="1" dirty="0">
                <a:latin typeface="+mn-ea"/>
              </a:rPr>
              <a:t>. </a:t>
            </a:r>
            <a:r>
              <a:rPr lang="zh-CN" altLang="zh-CN" b="1" dirty="0">
                <a:latin typeface="+mn-ea"/>
              </a:rPr>
              <a:t>背景（</a:t>
            </a:r>
            <a:r>
              <a:rPr lang="fr-FR" altLang="zh-CN" b="1" dirty="0">
                <a:latin typeface="+mn-ea"/>
              </a:rPr>
              <a:t>background</a:t>
            </a:r>
            <a:r>
              <a:rPr lang="zh-CN" altLang="zh-CN" b="1" dirty="0">
                <a:latin typeface="+mn-ea"/>
              </a:rPr>
              <a:t>）</a:t>
            </a:r>
          </a:p>
          <a:p>
            <a:pPr marL="0" indent="0">
              <a:buNone/>
            </a:pPr>
            <a:r>
              <a:rPr lang="zh-CN" altLang="zh-CN" dirty="0">
                <a:latin typeface="+mn-ea"/>
              </a:rPr>
              <a:t>在本书的</a:t>
            </a:r>
            <a:r>
              <a:rPr lang="en-US" altLang="zh-CN" dirty="0">
                <a:latin typeface="+mn-ea"/>
              </a:rPr>
              <a:t>3.5.1</a:t>
            </a:r>
            <a:r>
              <a:rPr lang="zh-CN" altLang="zh-CN" dirty="0">
                <a:latin typeface="+mn-ea"/>
              </a:rPr>
              <a:t>节已经介绍过背景的简写属性，下面补充介绍包括本节新增背景属性后完整的背景简写属性规则。</a:t>
            </a:r>
          </a:p>
          <a:p>
            <a:pPr marL="0" indent="0">
              <a:buNone/>
            </a:pPr>
            <a:r>
              <a:rPr lang="zh-CN" altLang="zh-CN" dirty="0">
                <a:latin typeface="+mn-ea"/>
              </a:rPr>
              <a:t>语法：</a:t>
            </a:r>
            <a:r>
              <a:rPr lang="fr-FR" altLang="zh-CN" b="1" dirty="0">
                <a:latin typeface="+mn-ea"/>
              </a:rPr>
              <a:t>background: </a:t>
            </a:r>
            <a:r>
              <a:rPr lang="en-US" altLang="zh-CN" b="1" dirty="0">
                <a:latin typeface="+mn-ea"/>
              </a:rPr>
              <a:t>background-image || background-repeat ||  background-position/background-size || background-origin ||background-clip|| background-attachment || background-color </a:t>
            </a:r>
            <a:r>
              <a:rPr lang="en-US" altLang="zh-CN" b="1" dirty="0" smtClean="0">
                <a:latin typeface="+mn-ea"/>
              </a:rPr>
              <a:t>|| </a:t>
            </a:r>
            <a:r>
              <a:rPr lang="en-US" altLang="zh-CN" b="1" dirty="0">
                <a:latin typeface="+mn-ea"/>
              </a:rPr>
              <a:t>inherit</a:t>
            </a:r>
          </a:p>
          <a:p>
            <a:pPr marL="0" indent="0">
              <a:buNone/>
            </a:pPr>
            <a:endParaRPr lang="en-US" altLang="zh-CN" b="1" dirty="0">
              <a:latin typeface="+mn-ea"/>
            </a:endParaRPr>
          </a:p>
          <a:p>
            <a:pPr marL="0" indent="0">
              <a:buNone/>
            </a:pPr>
            <a:endParaRPr lang="en-US" altLang="zh-CN" b="1" dirty="0">
              <a:latin typeface="+mn-ea"/>
            </a:endParaRPr>
          </a:p>
          <a:p>
            <a:pPr marL="0" indent="0">
              <a:buNone/>
            </a:pPr>
            <a:endParaRPr lang="en-US" altLang="zh-CN" b="1" dirty="0">
              <a:latin typeface="+mn-ea"/>
            </a:endParaRPr>
          </a:p>
          <a:p>
            <a:pPr marL="0" indent="0">
              <a:buNone/>
            </a:pPr>
            <a:endParaRPr lang="en-US" altLang="zh-CN" b="1" dirty="0">
              <a:latin typeface="+mn-ea"/>
            </a:endParaRPr>
          </a:p>
          <a:p>
            <a:pPr marL="0" indent="0">
              <a:buNone/>
            </a:pPr>
            <a:endParaRPr lang="en-US" altLang="zh-CN" b="1" dirty="0">
              <a:latin typeface="+mn-ea"/>
            </a:endParaRPr>
          </a:p>
          <a:p>
            <a:pPr marL="0" indent="0">
              <a:buNone/>
            </a:pPr>
            <a:endParaRPr lang="en-US" altLang="zh-CN" b="1" dirty="0">
              <a:latin typeface="+mn-ea"/>
            </a:endParaRPr>
          </a:p>
          <a:p>
            <a:pPr marL="0" indent="0">
              <a:buNone/>
            </a:pPr>
            <a:endParaRPr lang="en-US" altLang="zh-CN" b="1" dirty="0">
              <a:latin typeface="+mn-ea"/>
            </a:endParaRPr>
          </a:p>
          <a:p>
            <a:pPr marL="0" indent="0">
              <a:buNone/>
            </a:pPr>
            <a:endParaRPr lang="en-US" altLang="zh-CN" b="1" dirty="0">
              <a:latin typeface="+mn-ea"/>
            </a:endParaRPr>
          </a:p>
          <a:p>
            <a:pPr marL="0" indent="0">
              <a:buNone/>
            </a:pPr>
            <a:endParaRPr lang="zh-CN" altLang="zh-CN" dirty="0">
              <a:latin typeface="+mn-ea"/>
            </a:endParaRPr>
          </a:p>
        </p:txBody>
      </p:sp>
      <p:pic>
        <p:nvPicPr>
          <p:cNvPr id="6656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607" y="3500438"/>
            <a:ext cx="2644775"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66565" name="TextBox 1"/>
          <p:cNvSpPr txBox="1">
            <a:spLocks noChangeArrowheads="1"/>
          </p:cNvSpPr>
          <p:nvPr/>
        </p:nvSpPr>
        <p:spPr bwMode="auto">
          <a:xfrm>
            <a:off x="1417861" y="3437702"/>
            <a:ext cx="61926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lang="zh-CN" altLang="zh-CN" sz="2000" b="0" dirty="0">
                <a:solidFill>
                  <a:srgbClr val="6600FF"/>
                </a:solidFill>
                <a:latin typeface="+mn-ea"/>
                <a:ea typeface="+mn-ea"/>
              </a:rPr>
              <a:t>注意：简写属性中的背景尺寸（</a:t>
            </a:r>
            <a:r>
              <a:rPr lang="en-US" altLang="zh-CN" sz="2000" b="0" dirty="0">
                <a:solidFill>
                  <a:srgbClr val="6600FF"/>
                </a:solidFill>
                <a:latin typeface="+mn-ea"/>
                <a:ea typeface="+mn-ea"/>
              </a:rPr>
              <a:t>background-size</a:t>
            </a:r>
            <a:r>
              <a:rPr lang="zh-CN" altLang="zh-CN" sz="2000" b="0" dirty="0">
                <a:solidFill>
                  <a:srgbClr val="6600FF"/>
                </a:solidFill>
                <a:latin typeface="+mn-ea"/>
                <a:ea typeface="+mn-ea"/>
              </a:rPr>
              <a:t>）需要配合背景位置（</a:t>
            </a:r>
            <a:r>
              <a:rPr lang="en-US" altLang="zh-CN" sz="2000" b="0" dirty="0">
                <a:solidFill>
                  <a:srgbClr val="6600FF"/>
                </a:solidFill>
                <a:latin typeface="+mn-ea"/>
                <a:ea typeface="+mn-ea"/>
              </a:rPr>
              <a:t>background-position</a:t>
            </a:r>
            <a:r>
              <a:rPr lang="zh-CN" altLang="zh-CN" sz="2000" b="0" dirty="0">
                <a:solidFill>
                  <a:srgbClr val="6600FF"/>
                </a:solidFill>
                <a:latin typeface="+mn-ea"/>
                <a:ea typeface="+mn-ea"/>
              </a:rPr>
              <a:t>）来写，其格式为</a:t>
            </a:r>
            <a:r>
              <a:rPr lang="en-US" altLang="zh-CN" sz="2000" b="0" dirty="0">
                <a:solidFill>
                  <a:srgbClr val="6600FF"/>
                </a:solidFill>
                <a:latin typeface="+mn-ea"/>
                <a:ea typeface="+mn-ea"/>
              </a:rPr>
              <a:t>background-position/background-size</a:t>
            </a:r>
          </a:p>
          <a:p>
            <a:pPr algn="l" eaLnBrk="1" hangingPunct="1"/>
            <a:endParaRPr lang="zh-CN" altLang="zh-CN" sz="2000" b="0" dirty="0">
              <a:solidFill>
                <a:srgbClr val="6600FF"/>
              </a:solidFill>
              <a:latin typeface="+mn-ea"/>
              <a:ea typeface="+mn-ea"/>
            </a:endParaRPr>
          </a:p>
          <a:p>
            <a:pPr algn="l" eaLnBrk="1" hangingPunct="1"/>
            <a:r>
              <a:rPr lang="zh-CN" altLang="zh-CN" sz="2000" b="0" dirty="0">
                <a:solidFill>
                  <a:srgbClr val="6600FF"/>
                </a:solidFill>
                <a:latin typeface="+mn-ea"/>
                <a:ea typeface="+mn-ea"/>
              </a:rPr>
              <a:t>多重背景图像的语法格式为：</a:t>
            </a:r>
            <a:r>
              <a:rPr lang="en-US" altLang="zh-CN" sz="2000" b="0" dirty="0">
                <a:solidFill>
                  <a:srgbClr val="6600FF"/>
                </a:solidFill>
                <a:latin typeface="+mn-ea"/>
                <a:ea typeface="+mn-ea"/>
              </a:rPr>
              <a:t> </a:t>
            </a:r>
          </a:p>
          <a:p>
            <a:pPr algn="l" eaLnBrk="1" hangingPunct="1"/>
            <a:r>
              <a:rPr lang="en-US" altLang="zh-CN" sz="2000" b="0" dirty="0" err="1">
                <a:solidFill>
                  <a:srgbClr val="6600FF"/>
                </a:solidFill>
                <a:latin typeface="+mn-ea"/>
                <a:ea typeface="+mn-ea"/>
              </a:rPr>
              <a:t>backgroud-image:url</a:t>
            </a:r>
            <a:r>
              <a:rPr lang="en-US" altLang="zh-CN" sz="2000" b="0" dirty="0">
                <a:solidFill>
                  <a:srgbClr val="6600FF"/>
                </a:solidFill>
                <a:latin typeface="+mn-ea"/>
                <a:ea typeface="+mn-ea"/>
              </a:rPr>
              <a:t>(top-image.jpg), </a:t>
            </a:r>
            <a:r>
              <a:rPr lang="en-US" altLang="zh-CN" sz="2000" b="0" dirty="0" err="1">
                <a:solidFill>
                  <a:srgbClr val="6600FF"/>
                </a:solidFill>
                <a:latin typeface="+mn-ea"/>
                <a:ea typeface="+mn-ea"/>
              </a:rPr>
              <a:t>url</a:t>
            </a:r>
            <a:r>
              <a:rPr lang="en-US" altLang="zh-CN" sz="2000" b="0" dirty="0">
                <a:solidFill>
                  <a:srgbClr val="6600FF"/>
                </a:solidFill>
                <a:latin typeface="+mn-ea"/>
                <a:ea typeface="+mn-ea"/>
              </a:rPr>
              <a:t>(middle-image.jpg), </a:t>
            </a:r>
            <a:r>
              <a:rPr lang="en-US" altLang="zh-CN" sz="2000" b="0" dirty="0" err="1">
                <a:solidFill>
                  <a:srgbClr val="6600FF"/>
                </a:solidFill>
                <a:latin typeface="+mn-ea"/>
                <a:ea typeface="+mn-ea"/>
              </a:rPr>
              <a:t>url</a:t>
            </a:r>
            <a:r>
              <a:rPr lang="en-US" altLang="zh-CN" sz="2000" b="0" dirty="0">
                <a:solidFill>
                  <a:srgbClr val="6600FF"/>
                </a:solidFill>
                <a:latin typeface="+mn-ea"/>
                <a:ea typeface="+mn-ea"/>
              </a:rPr>
              <a:t>(bottom-image.jpg)</a:t>
            </a:r>
            <a:endParaRPr lang="zh-CN" altLang="zh-CN" sz="2000" b="0" dirty="0">
              <a:solidFill>
                <a:srgbClr val="6600FF"/>
              </a:solidFill>
              <a:latin typeface="+mn-ea"/>
              <a:ea typeface="+mn-ea"/>
            </a:endParaRPr>
          </a:p>
          <a:p>
            <a:pPr algn="l" eaLnBrk="1" hangingPunct="1"/>
            <a:endParaRPr lang="zh-CN" altLang="en-US" sz="2000" b="0" dirty="0">
              <a:solidFill>
                <a:srgbClr val="6600FF"/>
              </a:solidFill>
              <a:latin typeface="+mn-ea"/>
              <a:ea typeface="+mn-ea"/>
            </a:endParaRPr>
          </a:p>
        </p:txBody>
      </p:sp>
      <p:sp>
        <p:nvSpPr>
          <p:cNvPr id="7" name="Rectangle 4"/>
          <p:cNvSpPr>
            <a:spLocks noGrp="1" noChangeArrowheads="1"/>
          </p:cNvSpPr>
          <p:nvPr>
            <p:ph type="title"/>
          </p:nvPr>
        </p:nvSpPr>
        <p:spPr/>
        <p:txBody>
          <a:bodyPr/>
          <a:lstStyle/>
          <a:p>
            <a:pPr>
              <a:defRPr/>
            </a:pPr>
            <a:r>
              <a:rPr kumimoji="1" lang="en-US" altLang="zh-CN" dirty="0" smtClean="0">
                <a:latin typeface="+mj-ea"/>
              </a:rPr>
              <a:t>5.4.1 </a:t>
            </a:r>
            <a:r>
              <a:rPr kumimoji="1" lang="zh-CN" altLang="en-US" dirty="0" smtClean="0">
                <a:latin typeface="+mj-ea"/>
              </a:rPr>
              <a:t>新增背景属性</a:t>
            </a:r>
            <a:endParaRPr lang="zh-CN" altLang="en-US" dirty="0" smtClean="0">
              <a:latin typeface="+mj-ea"/>
            </a:endParaRPr>
          </a:p>
        </p:txBody>
      </p:sp>
    </p:spTree>
    <p:extLst>
      <p:ext uri="{BB962C8B-B14F-4D97-AF65-F5344CB8AC3E}">
        <p14:creationId xmlns:p14="http://schemas.microsoft.com/office/powerpoint/2010/main" val="1436626801"/>
      </p:ext>
    </p:extLst>
  </p:cSld>
  <p:clrMapOvr>
    <a:masterClrMapping/>
  </p:clrMapOvr>
  <p:transition>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3" y="228600"/>
            <a:ext cx="8393113" cy="4640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latin typeface="+mj-ea"/>
              </a:rPr>
              <a:t>5.1.2  HTML5</a:t>
            </a:r>
            <a:r>
              <a:rPr lang="zh-CN" altLang="en-US" dirty="0">
                <a:latin typeface="+mj-ea"/>
              </a:rPr>
              <a:t>结构性</a:t>
            </a:r>
            <a:r>
              <a:rPr lang="zh-CN" altLang="en-US" dirty="0" smtClean="0">
                <a:latin typeface="+mj-ea"/>
              </a:rPr>
              <a:t>标签</a:t>
            </a:r>
            <a:endParaRPr lang="zh-CN" altLang="en-US" dirty="0">
              <a:latin typeface="+mj-ea"/>
            </a:endParaRPr>
          </a:p>
        </p:txBody>
      </p:sp>
      <p:sp>
        <p:nvSpPr>
          <p:cNvPr id="33797" name="Rectangle 5"/>
          <p:cNvSpPr>
            <a:spLocks noGrp="1" noChangeArrowheads="1"/>
          </p:cNvSpPr>
          <p:nvPr>
            <p:ph type="body" idx="1"/>
          </p:nvPr>
        </p:nvSpPr>
        <p:spPr>
          <a:xfrm>
            <a:off x="1561877" y="765177"/>
            <a:ext cx="8676704" cy="12236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3.&lt;section&gt;</a:t>
            </a:r>
            <a:r>
              <a:rPr lang="zh-CN" altLang="zh-CN" dirty="0">
                <a:latin typeface="+mn-ea"/>
              </a:rPr>
              <a:t>标签</a:t>
            </a:r>
          </a:p>
          <a:p>
            <a:pPr marL="0" indent="0">
              <a:buNone/>
            </a:pPr>
            <a:r>
              <a:rPr lang="en-US" altLang="zh-CN" dirty="0">
                <a:latin typeface="+mn-ea"/>
              </a:rPr>
              <a:t>&lt;section&gt; </a:t>
            </a:r>
            <a:r>
              <a:rPr lang="zh-CN" altLang="zh-CN" dirty="0">
                <a:latin typeface="+mn-ea"/>
              </a:rPr>
              <a:t>标签定义文档中的版块（</a:t>
            </a:r>
            <a:r>
              <a:rPr lang="en-US" altLang="zh-CN" dirty="0">
                <a:latin typeface="+mn-ea"/>
              </a:rPr>
              <a:t>section</a:t>
            </a:r>
            <a:r>
              <a:rPr lang="zh-CN" altLang="zh-CN" dirty="0">
                <a:latin typeface="+mn-ea"/>
              </a:rPr>
              <a:t>）。比如章节、页眉、页脚或文档中的其他部分。一个</a:t>
            </a:r>
            <a:r>
              <a:rPr lang="en-US" altLang="zh-CN" dirty="0">
                <a:latin typeface="+mn-ea"/>
              </a:rPr>
              <a:t>section</a:t>
            </a:r>
            <a:r>
              <a:rPr lang="zh-CN" altLang="zh-CN" dirty="0">
                <a:latin typeface="+mn-ea"/>
              </a:rPr>
              <a:t>元素中通常由内容及其标题组成。</a:t>
            </a:r>
          </a:p>
        </p:txBody>
      </p:sp>
      <p:sp>
        <p:nvSpPr>
          <p:cNvPr id="7172" name="AutoShape 5"/>
          <p:cNvSpPr>
            <a:spLocks noChangeArrowheads="1"/>
          </p:cNvSpPr>
          <p:nvPr/>
        </p:nvSpPr>
        <p:spPr bwMode="gray">
          <a:xfrm>
            <a:off x="1845279" y="2132856"/>
            <a:ext cx="8424862" cy="39338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mn-ea"/>
                <a:ea typeface="+mn-ea"/>
              </a:rPr>
              <a:t>&lt;section&gt;</a:t>
            </a:r>
          </a:p>
          <a:p>
            <a:pPr algn="l" eaLnBrk="1" hangingPunct="1"/>
            <a:r>
              <a:rPr kumimoji="1" lang="en-US" altLang="zh-CN" sz="2000" dirty="0">
                <a:solidFill>
                  <a:schemeClr val="accent2"/>
                </a:solidFill>
                <a:latin typeface="+mn-ea"/>
                <a:ea typeface="+mn-ea"/>
              </a:rPr>
              <a:t>    &lt;h2&gt;</a:t>
            </a:r>
            <a:r>
              <a:rPr kumimoji="1" lang="zh-CN" altLang="en-US" sz="2000" dirty="0">
                <a:solidFill>
                  <a:schemeClr val="accent2"/>
                </a:solidFill>
                <a:latin typeface="+mn-ea"/>
                <a:ea typeface="+mn-ea"/>
              </a:rPr>
              <a:t>国内新闻</a:t>
            </a:r>
            <a:r>
              <a:rPr kumimoji="1" lang="en-US" altLang="zh-CN" sz="2000" dirty="0">
                <a:solidFill>
                  <a:schemeClr val="accent2"/>
                </a:solidFill>
                <a:latin typeface="+mn-ea"/>
                <a:ea typeface="+mn-ea"/>
              </a:rPr>
              <a:t>&lt;/h2&gt;</a:t>
            </a:r>
          </a:p>
          <a:p>
            <a:pPr algn="l" eaLnBrk="1" hangingPunct="1"/>
            <a:r>
              <a:rPr kumimoji="1" lang="en-US" altLang="zh-CN" sz="2000" dirty="0">
                <a:solidFill>
                  <a:schemeClr val="accent2"/>
                </a:solidFill>
                <a:latin typeface="+mn-ea"/>
                <a:ea typeface="+mn-ea"/>
              </a:rPr>
              <a:t>    &lt;p&gt;</a:t>
            </a:r>
            <a:r>
              <a:rPr kumimoji="1" lang="zh-CN" altLang="en-US" sz="2000" dirty="0">
                <a:solidFill>
                  <a:schemeClr val="accent2"/>
                </a:solidFill>
                <a:latin typeface="+mn-ea"/>
                <a:ea typeface="+mn-ea"/>
              </a:rPr>
              <a:t>纵览国内时政、综述评论及图片的栏目</a:t>
            </a:r>
            <a:r>
              <a:rPr kumimoji="1" lang="en-US" altLang="zh-CN" sz="2000" dirty="0">
                <a:solidFill>
                  <a:schemeClr val="accent2"/>
                </a:solidFill>
                <a:latin typeface="+mn-ea"/>
                <a:ea typeface="+mn-ea"/>
              </a:rPr>
              <a:t>,</a:t>
            </a:r>
            <a:r>
              <a:rPr kumimoji="1" lang="zh-CN" altLang="en-US" sz="2000" dirty="0">
                <a:solidFill>
                  <a:schemeClr val="accent2"/>
                </a:solidFill>
                <a:latin typeface="+mn-ea"/>
                <a:ea typeface="+mn-ea"/>
              </a:rPr>
              <a:t>主要包括时政要闻、内地</a:t>
            </a:r>
            <a:endParaRPr kumimoji="1" lang="en-US" altLang="zh-CN" sz="2000" dirty="0">
              <a:solidFill>
                <a:schemeClr val="accent2"/>
              </a:solidFill>
              <a:latin typeface="+mn-ea"/>
              <a:ea typeface="+mn-ea"/>
            </a:endParaRPr>
          </a:p>
          <a:p>
            <a:pPr algn="l" eaLnBrk="1" hangingPunct="1"/>
            <a:r>
              <a:rPr kumimoji="1" lang="zh-CN" altLang="en-US" sz="2000" dirty="0">
                <a:solidFill>
                  <a:schemeClr val="accent2"/>
                </a:solidFill>
                <a:latin typeface="+mn-ea"/>
                <a:ea typeface="+mn-ea"/>
              </a:rPr>
              <a:t>新闻、港澳台新闻、媒体聚焦、评论分析。</a:t>
            </a:r>
            <a:r>
              <a:rPr kumimoji="1" lang="en-US" altLang="zh-CN" sz="2000" dirty="0">
                <a:solidFill>
                  <a:schemeClr val="accent2"/>
                </a:solidFill>
                <a:latin typeface="+mn-ea"/>
                <a:ea typeface="+mn-ea"/>
              </a:rPr>
              <a:t>&lt;/p&gt;</a:t>
            </a:r>
          </a:p>
          <a:p>
            <a:pPr algn="l" eaLnBrk="1" hangingPunct="1"/>
            <a:r>
              <a:rPr kumimoji="1" lang="en-US" altLang="zh-CN" sz="2000" dirty="0">
                <a:solidFill>
                  <a:schemeClr val="accent2"/>
                </a:solidFill>
                <a:latin typeface="+mn-ea"/>
                <a:ea typeface="+mn-ea"/>
              </a:rPr>
              <a:t>&lt;/section&gt;</a:t>
            </a:r>
          </a:p>
          <a:p>
            <a:pPr algn="l" eaLnBrk="1" hangingPunct="1"/>
            <a:r>
              <a:rPr kumimoji="1" lang="en-US" altLang="zh-CN" sz="2000" dirty="0">
                <a:solidFill>
                  <a:schemeClr val="accent2"/>
                </a:solidFill>
                <a:latin typeface="+mn-ea"/>
                <a:ea typeface="+mn-ea"/>
              </a:rPr>
              <a:t>&lt;section&gt;</a:t>
            </a:r>
          </a:p>
          <a:p>
            <a:pPr algn="l" eaLnBrk="1" hangingPunct="1"/>
            <a:r>
              <a:rPr kumimoji="1" lang="en-US" altLang="zh-CN" sz="2000" dirty="0">
                <a:solidFill>
                  <a:schemeClr val="accent2"/>
                </a:solidFill>
                <a:latin typeface="+mn-ea"/>
                <a:ea typeface="+mn-ea"/>
              </a:rPr>
              <a:t>    &lt;h2&gt;</a:t>
            </a:r>
            <a:r>
              <a:rPr kumimoji="1" lang="zh-CN" altLang="en-US" sz="2000" dirty="0">
                <a:solidFill>
                  <a:schemeClr val="accent2"/>
                </a:solidFill>
                <a:latin typeface="+mn-ea"/>
                <a:ea typeface="+mn-ea"/>
              </a:rPr>
              <a:t>国际新闻</a:t>
            </a:r>
            <a:r>
              <a:rPr kumimoji="1" lang="en-US" altLang="zh-CN" sz="2000" dirty="0">
                <a:solidFill>
                  <a:schemeClr val="accent2"/>
                </a:solidFill>
                <a:latin typeface="+mn-ea"/>
                <a:ea typeface="+mn-ea"/>
              </a:rPr>
              <a:t>&lt;/h2&gt;</a:t>
            </a:r>
          </a:p>
          <a:p>
            <a:pPr algn="l" eaLnBrk="1" hangingPunct="1"/>
            <a:r>
              <a:rPr kumimoji="1" lang="en-US" altLang="zh-CN" sz="2000" dirty="0">
                <a:solidFill>
                  <a:schemeClr val="accent2"/>
                </a:solidFill>
                <a:latin typeface="+mn-ea"/>
                <a:ea typeface="+mn-ea"/>
              </a:rPr>
              <a:t>    &lt;p&gt;</a:t>
            </a:r>
            <a:r>
              <a:rPr kumimoji="1" lang="zh-CN" altLang="en-US" sz="2000" dirty="0">
                <a:solidFill>
                  <a:schemeClr val="accent2"/>
                </a:solidFill>
                <a:latin typeface="+mn-ea"/>
                <a:ea typeface="+mn-ea"/>
              </a:rPr>
              <a:t>专门展示国际时事、综述评论及图片的栏目</a:t>
            </a:r>
            <a:r>
              <a:rPr kumimoji="1" lang="en-US" altLang="zh-CN" sz="2000" dirty="0">
                <a:solidFill>
                  <a:schemeClr val="accent2"/>
                </a:solidFill>
                <a:latin typeface="+mn-ea"/>
                <a:ea typeface="+mn-ea"/>
              </a:rPr>
              <a:t>,</a:t>
            </a:r>
            <a:r>
              <a:rPr kumimoji="1" lang="zh-CN" altLang="en-US" sz="2000" dirty="0">
                <a:solidFill>
                  <a:schemeClr val="accent2"/>
                </a:solidFill>
                <a:latin typeface="+mn-ea"/>
                <a:ea typeface="+mn-ea"/>
              </a:rPr>
              <a:t>主要包括最新报道、</a:t>
            </a:r>
            <a:endParaRPr kumimoji="1" lang="en-US" altLang="zh-CN" sz="2000" dirty="0">
              <a:solidFill>
                <a:schemeClr val="accent2"/>
              </a:solidFill>
              <a:latin typeface="+mn-ea"/>
              <a:ea typeface="+mn-ea"/>
            </a:endParaRPr>
          </a:p>
          <a:p>
            <a:pPr algn="l" eaLnBrk="1" hangingPunct="1"/>
            <a:r>
              <a:rPr kumimoji="1" lang="zh-CN" altLang="en-US" sz="2000" dirty="0">
                <a:solidFill>
                  <a:schemeClr val="accent2"/>
                </a:solidFill>
                <a:latin typeface="+mn-ea"/>
                <a:ea typeface="+mn-ea"/>
              </a:rPr>
              <a:t>新闻人物、评论分析、媒体聚焦、军事新闻。</a:t>
            </a:r>
            <a:r>
              <a:rPr kumimoji="1" lang="en-US" altLang="zh-CN" sz="2000" dirty="0">
                <a:solidFill>
                  <a:schemeClr val="accent2"/>
                </a:solidFill>
                <a:latin typeface="+mn-ea"/>
                <a:ea typeface="+mn-ea"/>
              </a:rPr>
              <a:t>&lt;/p&gt;</a:t>
            </a:r>
          </a:p>
          <a:p>
            <a:pPr algn="l" eaLnBrk="1" hangingPunct="1"/>
            <a:r>
              <a:rPr kumimoji="1" lang="en-US" altLang="zh-CN" sz="2000" dirty="0">
                <a:solidFill>
                  <a:schemeClr val="accent2"/>
                </a:solidFill>
                <a:latin typeface="+mn-ea"/>
                <a:ea typeface="+mn-ea"/>
              </a:rPr>
              <a:t>&lt;/section&gt;</a:t>
            </a:r>
          </a:p>
          <a:p>
            <a:pPr algn="l" eaLnBrk="1" hangingPunct="1"/>
            <a:endParaRPr kumimoji="1" lang="en-US" altLang="zh-CN" sz="2000" dirty="0">
              <a:solidFill>
                <a:schemeClr val="accent2"/>
              </a:solidFill>
              <a:latin typeface="+mn-ea"/>
              <a:ea typeface="+mn-ea"/>
            </a:endParaRPr>
          </a:p>
        </p:txBody>
      </p:sp>
    </p:spTree>
    <p:extLst>
      <p:ext uri="{BB962C8B-B14F-4D97-AF65-F5344CB8AC3E}">
        <p14:creationId xmlns:p14="http://schemas.microsoft.com/office/powerpoint/2010/main" val="2157768209"/>
      </p:ext>
    </p:extLst>
  </p:cSld>
  <p:clrMapOvr>
    <a:masterClrMapping/>
  </p:clrMapOvr>
  <p:transition>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765177"/>
            <a:ext cx="9145016" cy="5616152"/>
          </a:xfrm>
        </p:spPr>
        <p:txBody>
          <a:bodyPr/>
          <a:lstStyle/>
          <a:p>
            <a:pPr marL="0" indent="0">
              <a:buNone/>
            </a:pPr>
            <a:r>
              <a:rPr lang="fr-FR" altLang="zh-CN" b="1" dirty="0" smtClean="0">
                <a:latin typeface="+mn-ea"/>
              </a:rPr>
              <a:t>1</a:t>
            </a:r>
            <a:r>
              <a:rPr lang="fr-FR" altLang="zh-CN" b="1" dirty="0">
                <a:latin typeface="+mn-ea"/>
              </a:rPr>
              <a:t>.</a:t>
            </a:r>
            <a:r>
              <a:rPr lang="zh-CN" altLang="zh-CN" b="1" dirty="0">
                <a:latin typeface="+mn-ea"/>
              </a:rPr>
              <a:t>新增</a:t>
            </a:r>
            <a:r>
              <a:rPr lang="fr-FR" altLang="zh-CN" b="1" dirty="0">
                <a:latin typeface="+mn-ea"/>
              </a:rPr>
              <a:t>hsl() </a:t>
            </a:r>
            <a:r>
              <a:rPr lang="zh-CN" altLang="zh-CN" b="1" dirty="0">
                <a:latin typeface="+mn-ea"/>
              </a:rPr>
              <a:t>和</a:t>
            </a:r>
            <a:r>
              <a:rPr lang="fr-FR" altLang="zh-CN" b="1" dirty="0">
                <a:latin typeface="+mn-ea"/>
              </a:rPr>
              <a:t> hsla() </a:t>
            </a:r>
            <a:r>
              <a:rPr lang="zh-CN" altLang="zh-CN" b="1" dirty="0">
                <a:latin typeface="+mn-ea"/>
              </a:rPr>
              <a:t>颜色</a:t>
            </a:r>
          </a:p>
          <a:p>
            <a:pPr marL="0" indent="0">
              <a:buNone/>
            </a:pPr>
            <a:r>
              <a:rPr lang="en-US" altLang="zh-CN" dirty="0">
                <a:latin typeface="+mn-ea"/>
              </a:rPr>
              <a:t>CSS3</a:t>
            </a:r>
            <a:r>
              <a:rPr lang="zh-CN" altLang="zh-CN" dirty="0">
                <a:latin typeface="+mn-ea"/>
              </a:rPr>
              <a:t>新增的</a:t>
            </a:r>
            <a:r>
              <a:rPr lang="en-US" altLang="zh-CN" dirty="0" err="1">
                <a:latin typeface="+mn-ea"/>
              </a:rPr>
              <a:t>hsl</a:t>
            </a:r>
            <a:r>
              <a:rPr lang="en-US" altLang="zh-CN" dirty="0">
                <a:latin typeface="+mn-ea"/>
              </a:rPr>
              <a:t>()</a:t>
            </a:r>
            <a:r>
              <a:rPr lang="zh-CN" altLang="zh-CN" dirty="0">
                <a:latin typeface="+mn-ea"/>
              </a:rPr>
              <a:t>颜色函数格式为：</a:t>
            </a:r>
          </a:p>
          <a:p>
            <a:pPr marL="0" indent="0">
              <a:buNone/>
            </a:pPr>
            <a:r>
              <a:rPr lang="en-US" altLang="zh-CN" dirty="0">
                <a:latin typeface="+mn-ea"/>
              </a:rPr>
              <a:t> </a:t>
            </a:r>
            <a:endParaRPr lang="zh-CN" altLang="zh-CN" dirty="0">
              <a:latin typeface="+mn-ea"/>
            </a:endParaRPr>
          </a:p>
          <a:p>
            <a:pPr marL="0" indent="0">
              <a:buNone/>
            </a:pPr>
            <a:r>
              <a:rPr lang="en-US" altLang="zh-CN" b="1" dirty="0" err="1">
                <a:latin typeface="+mn-ea"/>
              </a:rPr>
              <a:t>hsl</a:t>
            </a:r>
            <a:r>
              <a:rPr lang="en-US" altLang="zh-CN" b="1" dirty="0">
                <a:latin typeface="+mn-ea"/>
              </a:rPr>
              <a:t>(H,S,L)</a:t>
            </a:r>
            <a:endParaRPr lang="zh-CN" altLang="zh-CN" dirty="0">
              <a:latin typeface="+mn-ea"/>
            </a:endParaRPr>
          </a:p>
          <a:p>
            <a:pPr marL="0" indent="0">
              <a:buNone/>
            </a:pPr>
            <a:endParaRPr lang="en-US" altLang="zh-CN" b="1" dirty="0">
              <a:latin typeface="+mn-ea"/>
            </a:endParaRPr>
          </a:p>
          <a:p>
            <a:pPr marL="0" indent="0">
              <a:buFont typeface="Arial" panose="020B0604020202020204" pitchFamily="34" charset="0"/>
              <a:buChar char="•"/>
            </a:pPr>
            <a:r>
              <a:rPr lang="en-US" altLang="zh-CN" dirty="0">
                <a:latin typeface="+mn-ea"/>
              </a:rPr>
              <a:t>H</a:t>
            </a:r>
            <a:r>
              <a:rPr lang="zh-CN" altLang="zh-CN" dirty="0">
                <a:latin typeface="+mn-ea"/>
              </a:rPr>
              <a:t>：</a:t>
            </a:r>
            <a:r>
              <a:rPr lang="en-US" altLang="zh-CN" dirty="0">
                <a:latin typeface="+mn-ea"/>
              </a:rPr>
              <a:t>Hue(</a:t>
            </a:r>
            <a:r>
              <a:rPr lang="zh-CN" altLang="zh-CN" dirty="0">
                <a:latin typeface="+mn-ea"/>
              </a:rPr>
              <a:t>色调</a:t>
            </a:r>
            <a:r>
              <a:rPr lang="en-US" altLang="zh-CN" dirty="0">
                <a:latin typeface="+mn-ea"/>
              </a:rPr>
              <a:t>)</a:t>
            </a:r>
            <a:r>
              <a:rPr lang="zh-CN" altLang="zh-CN" dirty="0">
                <a:latin typeface="+mn-ea"/>
              </a:rPr>
              <a:t>。取值范围为</a:t>
            </a:r>
            <a:r>
              <a:rPr lang="en-US" altLang="zh-CN" dirty="0">
                <a:latin typeface="+mn-ea"/>
              </a:rPr>
              <a:t>0- 360</a:t>
            </a:r>
            <a:r>
              <a:rPr lang="zh-CN" altLang="zh-CN" dirty="0">
                <a:latin typeface="+mn-ea"/>
              </a:rPr>
              <a:t>，</a:t>
            </a:r>
            <a:r>
              <a:rPr lang="en-US" altLang="zh-CN" dirty="0">
                <a:latin typeface="+mn-ea"/>
              </a:rPr>
              <a:t> </a:t>
            </a:r>
            <a:r>
              <a:rPr lang="zh-CN" altLang="zh-CN" dirty="0">
                <a:latin typeface="+mn-ea"/>
              </a:rPr>
              <a:t>代表的是人眼所能感知的颜色范围，这些颜色分布在一个平面的色相环上，取值范围是</a:t>
            </a:r>
            <a:r>
              <a:rPr lang="en-US" altLang="zh-CN" dirty="0">
                <a:latin typeface="+mn-ea"/>
              </a:rPr>
              <a:t>0</a:t>
            </a:r>
            <a:r>
              <a:rPr lang="zh-CN" altLang="zh-CN" dirty="0">
                <a:latin typeface="+mn-ea"/>
              </a:rPr>
              <a:t>°到</a:t>
            </a:r>
            <a:r>
              <a:rPr lang="en-US" altLang="zh-CN" dirty="0">
                <a:latin typeface="+mn-ea"/>
              </a:rPr>
              <a:t>360</a:t>
            </a:r>
            <a:r>
              <a:rPr lang="zh-CN" altLang="zh-CN" dirty="0">
                <a:latin typeface="+mn-ea"/>
              </a:rPr>
              <a:t>°的圆心角，每个角度可以代表一种颜色。六大主色，用作基本参照：</a:t>
            </a:r>
            <a:r>
              <a:rPr lang="en-US" altLang="zh-CN" dirty="0">
                <a:latin typeface="+mn-ea"/>
              </a:rPr>
              <a:t>360</a:t>
            </a:r>
            <a:r>
              <a:rPr lang="zh-CN" altLang="zh-CN" dirty="0">
                <a:latin typeface="+mn-ea"/>
              </a:rPr>
              <a:t>°</a:t>
            </a:r>
            <a:r>
              <a:rPr lang="en-US" altLang="zh-CN" dirty="0">
                <a:latin typeface="+mn-ea"/>
              </a:rPr>
              <a:t>/0</a:t>
            </a:r>
            <a:r>
              <a:rPr lang="zh-CN" altLang="zh-CN" dirty="0">
                <a:latin typeface="+mn-ea"/>
              </a:rPr>
              <a:t>°红、</a:t>
            </a:r>
            <a:r>
              <a:rPr lang="en-US" altLang="zh-CN" dirty="0">
                <a:latin typeface="+mn-ea"/>
              </a:rPr>
              <a:t>60</a:t>
            </a:r>
            <a:r>
              <a:rPr lang="zh-CN" altLang="zh-CN" dirty="0">
                <a:latin typeface="+mn-ea"/>
              </a:rPr>
              <a:t>°黄、</a:t>
            </a:r>
            <a:r>
              <a:rPr lang="en-US" altLang="zh-CN" dirty="0">
                <a:latin typeface="+mn-ea"/>
              </a:rPr>
              <a:t>120</a:t>
            </a:r>
            <a:r>
              <a:rPr lang="zh-CN" altLang="zh-CN" dirty="0">
                <a:latin typeface="+mn-ea"/>
              </a:rPr>
              <a:t>°绿、</a:t>
            </a:r>
            <a:r>
              <a:rPr lang="en-US" altLang="zh-CN" dirty="0">
                <a:latin typeface="+mn-ea"/>
              </a:rPr>
              <a:t>180</a:t>
            </a:r>
            <a:r>
              <a:rPr lang="zh-CN" altLang="zh-CN" dirty="0">
                <a:latin typeface="+mn-ea"/>
              </a:rPr>
              <a:t>°青、</a:t>
            </a:r>
            <a:r>
              <a:rPr lang="en-US" altLang="zh-CN" dirty="0">
                <a:latin typeface="+mn-ea"/>
              </a:rPr>
              <a:t>240</a:t>
            </a:r>
            <a:r>
              <a:rPr lang="zh-CN" altLang="zh-CN" dirty="0">
                <a:latin typeface="+mn-ea"/>
              </a:rPr>
              <a:t>°蓝、</a:t>
            </a:r>
            <a:r>
              <a:rPr lang="en-US" altLang="zh-CN" dirty="0">
                <a:latin typeface="+mn-ea"/>
              </a:rPr>
              <a:t>300</a:t>
            </a:r>
            <a:r>
              <a:rPr lang="zh-CN" altLang="zh-CN" dirty="0">
                <a:latin typeface="+mn-ea"/>
              </a:rPr>
              <a:t>°洋红，它们在色相环上按照</a:t>
            </a:r>
            <a:r>
              <a:rPr lang="en-US" altLang="zh-CN" dirty="0">
                <a:latin typeface="+mn-ea"/>
              </a:rPr>
              <a:t>60</a:t>
            </a:r>
            <a:r>
              <a:rPr lang="zh-CN" altLang="zh-CN" dirty="0">
                <a:latin typeface="+mn-ea"/>
              </a:rPr>
              <a:t>°圆心角的间隔排列。</a:t>
            </a:r>
          </a:p>
          <a:p>
            <a:pPr marL="0" indent="0">
              <a:buFont typeface="Arial" panose="020B0604020202020204" pitchFamily="34" charset="0"/>
              <a:buChar char="•"/>
            </a:pPr>
            <a:r>
              <a:rPr lang="en-US" altLang="zh-CN" dirty="0">
                <a:latin typeface="+mn-ea"/>
              </a:rPr>
              <a:t>S</a:t>
            </a:r>
            <a:r>
              <a:rPr lang="zh-CN" altLang="zh-CN" dirty="0">
                <a:latin typeface="+mn-ea"/>
              </a:rPr>
              <a:t>：</a:t>
            </a:r>
            <a:r>
              <a:rPr lang="en-US" altLang="zh-CN" dirty="0">
                <a:latin typeface="+mn-ea"/>
              </a:rPr>
              <a:t>Saturation(</a:t>
            </a:r>
            <a:r>
              <a:rPr lang="zh-CN" altLang="zh-CN" dirty="0">
                <a:latin typeface="+mn-ea"/>
              </a:rPr>
              <a:t>饱和度</a:t>
            </a:r>
            <a:r>
              <a:rPr lang="en-US" altLang="zh-CN" dirty="0">
                <a:latin typeface="+mn-ea"/>
              </a:rPr>
              <a:t>)</a:t>
            </a:r>
            <a:r>
              <a:rPr lang="zh-CN" altLang="zh-CN" dirty="0">
                <a:latin typeface="+mn-ea"/>
              </a:rPr>
              <a:t>。取值范围为</a:t>
            </a:r>
            <a:r>
              <a:rPr lang="en-US" altLang="zh-CN" dirty="0">
                <a:latin typeface="+mn-ea"/>
              </a:rPr>
              <a:t>0.0% </a:t>
            </a:r>
            <a:r>
              <a:rPr lang="zh-CN" altLang="zh-CN" dirty="0">
                <a:latin typeface="+mn-ea"/>
              </a:rPr>
              <a:t>­</a:t>
            </a:r>
            <a:r>
              <a:rPr lang="en-US" altLang="zh-CN" dirty="0">
                <a:latin typeface="+mn-ea"/>
              </a:rPr>
              <a:t> 100.0%</a:t>
            </a:r>
            <a:r>
              <a:rPr lang="zh-CN" altLang="zh-CN" dirty="0">
                <a:latin typeface="+mn-ea"/>
              </a:rPr>
              <a:t>，</a:t>
            </a:r>
            <a:r>
              <a:rPr lang="en-US" altLang="zh-CN" dirty="0">
                <a:latin typeface="+mn-ea"/>
              </a:rPr>
              <a:t> </a:t>
            </a:r>
            <a:r>
              <a:rPr lang="zh-CN" altLang="zh-CN" dirty="0">
                <a:latin typeface="+mn-ea"/>
              </a:rPr>
              <a:t>描述了相同色调、亮度下色彩纯度的变化。数值越大，颜色中的灰色越少，颜色越鲜艳，呈现一种从理性</a:t>
            </a:r>
            <a:r>
              <a:rPr lang="en-US" altLang="zh-CN" dirty="0">
                <a:latin typeface="+mn-ea"/>
              </a:rPr>
              <a:t>(</a:t>
            </a:r>
            <a:r>
              <a:rPr lang="zh-CN" altLang="zh-CN" dirty="0">
                <a:latin typeface="+mn-ea"/>
              </a:rPr>
              <a:t>灰度</a:t>
            </a:r>
            <a:r>
              <a:rPr lang="en-US" altLang="zh-CN" dirty="0">
                <a:latin typeface="+mn-ea"/>
              </a:rPr>
              <a:t>)</a:t>
            </a:r>
            <a:r>
              <a:rPr lang="zh-CN" altLang="zh-CN" dirty="0">
                <a:latin typeface="+mn-ea"/>
              </a:rPr>
              <a:t>到感性</a:t>
            </a:r>
            <a:r>
              <a:rPr lang="en-US" altLang="zh-CN" dirty="0">
                <a:latin typeface="+mn-ea"/>
              </a:rPr>
              <a:t>(</a:t>
            </a:r>
            <a:r>
              <a:rPr lang="zh-CN" altLang="zh-CN" dirty="0">
                <a:latin typeface="+mn-ea"/>
              </a:rPr>
              <a:t>纯色</a:t>
            </a:r>
            <a:r>
              <a:rPr lang="en-US" altLang="zh-CN" dirty="0">
                <a:latin typeface="+mn-ea"/>
              </a:rPr>
              <a:t>)</a:t>
            </a:r>
            <a:r>
              <a:rPr lang="zh-CN" altLang="zh-CN" dirty="0">
                <a:latin typeface="+mn-ea"/>
              </a:rPr>
              <a:t>的变化。</a:t>
            </a:r>
          </a:p>
          <a:p>
            <a:pPr marL="0" indent="0">
              <a:buFont typeface="Arial" panose="020B0604020202020204" pitchFamily="34" charset="0"/>
              <a:buChar char="•"/>
            </a:pPr>
            <a:r>
              <a:rPr lang="en-US" altLang="zh-CN" dirty="0">
                <a:latin typeface="+mn-ea"/>
              </a:rPr>
              <a:t>L</a:t>
            </a:r>
            <a:r>
              <a:rPr lang="zh-CN" altLang="zh-CN" dirty="0">
                <a:latin typeface="+mn-ea"/>
              </a:rPr>
              <a:t>：</a:t>
            </a:r>
            <a:r>
              <a:rPr lang="en-US" altLang="zh-CN" dirty="0">
                <a:latin typeface="+mn-ea"/>
              </a:rPr>
              <a:t>Lightness(</a:t>
            </a:r>
            <a:r>
              <a:rPr lang="zh-CN" altLang="zh-CN" dirty="0">
                <a:latin typeface="+mn-ea"/>
              </a:rPr>
              <a:t>亮度</a:t>
            </a:r>
            <a:r>
              <a:rPr lang="en-US" altLang="zh-CN" dirty="0">
                <a:latin typeface="+mn-ea"/>
              </a:rPr>
              <a:t>)</a:t>
            </a:r>
            <a:r>
              <a:rPr lang="zh-CN" altLang="zh-CN" dirty="0">
                <a:latin typeface="+mn-ea"/>
              </a:rPr>
              <a:t>。取值范围为</a:t>
            </a:r>
            <a:r>
              <a:rPr lang="en-US" altLang="zh-CN" dirty="0">
                <a:latin typeface="+mn-ea"/>
              </a:rPr>
              <a:t>0.0% </a:t>
            </a:r>
            <a:r>
              <a:rPr lang="zh-CN" altLang="zh-CN" dirty="0">
                <a:latin typeface="+mn-ea"/>
              </a:rPr>
              <a:t>­</a:t>
            </a:r>
            <a:r>
              <a:rPr lang="en-US" altLang="zh-CN" dirty="0">
                <a:latin typeface="+mn-ea"/>
              </a:rPr>
              <a:t> 100.0%</a:t>
            </a:r>
            <a:r>
              <a:rPr lang="zh-CN" altLang="zh-CN" dirty="0">
                <a:latin typeface="+mn-ea"/>
              </a:rPr>
              <a:t>，其作用是控制色彩的明暗变化。数值越小，色彩越暗，越接近于黑色；数值越大，色彩越亮，越接近于白色。</a:t>
            </a:r>
          </a:p>
        </p:txBody>
      </p:sp>
      <p:sp>
        <p:nvSpPr>
          <p:cNvPr id="67588" name="AutoShape 5"/>
          <p:cNvSpPr>
            <a:spLocks noChangeArrowheads="1"/>
          </p:cNvSpPr>
          <p:nvPr/>
        </p:nvSpPr>
        <p:spPr bwMode="gray">
          <a:xfrm>
            <a:off x="3644503" y="1557338"/>
            <a:ext cx="4895850" cy="8636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a:t>
            </a:r>
            <a:r>
              <a:rPr kumimoji="1" lang="zh-CN" altLang="en-US" sz="2000">
                <a:solidFill>
                  <a:schemeClr val="accent2"/>
                </a:solidFill>
                <a:latin typeface="Arial" panose="020B0604020202020204" pitchFamily="34" charset="0"/>
              </a:rPr>
              <a:t>段落的背景色为红色</a:t>
            </a:r>
            <a:r>
              <a:rPr kumimoji="1" lang="en-US" altLang="zh-CN" sz="2000">
                <a:solidFill>
                  <a:schemeClr val="accent2"/>
                </a:solidFill>
                <a:latin typeface="Arial" panose="020B0604020202020204" pitchFamily="34" charset="0"/>
              </a:rPr>
              <a:t>*/</a:t>
            </a:r>
          </a:p>
          <a:p>
            <a:pPr algn="l" eaLnBrk="1" hangingPunct="1"/>
            <a:r>
              <a:rPr kumimoji="1" lang="en-US" altLang="zh-CN" sz="2000">
                <a:solidFill>
                  <a:schemeClr val="accent2"/>
                </a:solidFill>
                <a:latin typeface="Arial" panose="020B0604020202020204" pitchFamily="34" charset="0"/>
              </a:rPr>
              <a:t>p{ background:hsl(360,100%,50%);} </a:t>
            </a:r>
          </a:p>
        </p:txBody>
      </p:sp>
      <p:sp>
        <p:nvSpPr>
          <p:cNvPr id="2" name="标题 1"/>
          <p:cNvSpPr>
            <a:spLocks noGrp="1"/>
          </p:cNvSpPr>
          <p:nvPr>
            <p:ph type="title"/>
          </p:nvPr>
        </p:nvSpPr>
        <p:spPr/>
        <p:txBody>
          <a:bodyPr/>
          <a:lstStyle/>
          <a:p>
            <a:r>
              <a:rPr lang="en-US" altLang="zh-CN" dirty="0"/>
              <a:t>5.4.2 </a:t>
            </a:r>
            <a:r>
              <a:rPr lang="zh-CN" altLang="en-US" dirty="0"/>
              <a:t>新增颜色</a:t>
            </a:r>
            <a:r>
              <a:rPr lang="zh-CN" altLang="en-US" dirty="0" smtClean="0"/>
              <a:t>属性</a:t>
            </a:r>
            <a:endParaRPr lang="zh-CN" altLang="en-US" dirty="0"/>
          </a:p>
        </p:txBody>
      </p:sp>
    </p:spTree>
    <p:extLst>
      <p:ext uri="{BB962C8B-B14F-4D97-AF65-F5344CB8AC3E}">
        <p14:creationId xmlns:p14="http://schemas.microsoft.com/office/powerpoint/2010/main" val="33244070"/>
      </p:ext>
    </p:extLst>
  </p:cSld>
  <p:clrMapOvr>
    <a:masterClrMapping/>
  </p:clrMapOvr>
  <p:transition>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633885" y="948109"/>
            <a:ext cx="8928992" cy="3662363"/>
          </a:xfrm>
        </p:spPr>
        <p:txBody>
          <a:bodyPr/>
          <a:lstStyle/>
          <a:p>
            <a:pPr marL="0" indent="0">
              <a:buNone/>
            </a:pPr>
            <a:r>
              <a:rPr lang="fr-FR" altLang="zh-CN" b="1" dirty="0" smtClean="0">
                <a:latin typeface="+mn-ea"/>
              </a:rPr>
              <a:t>1</a:t>
            </a:r>
            <a:r>
              <a:rPr lang="fr-FR" altLang="zh-CN" b="1" dirty="0">
                <a:latin typeface="+mn-ea"/>
              </a:rPr>
              <a:t>.</a:t>
            </a:r>
            <a:r>
              <a:rPr lang="zh-CN" altLang="zh-CN" b="1" dirty="0">
                <a:latin typeface="+mn-ea"/>
              </a:rPr>
              <a:t>新增</a:t>
            </a:r>
            <a:r>
              <a:rPr lang="fr-FR" altLang="zh-CN" b="1" dirty="0">
                <a:latin typeface="+mn-ea"/>
              </a:rPr>
              <a:t>hsl() </a:t>
            </a:r>
            <a:r>
              <a:rPr lang="zh-CN" altLang="zh-CN" b="1" dirty="0">
                <a:latin typeface="+mn-ea"/>
              </a:rPr>
              <a:t>和</a:t>
            </a:r>
            <a:r>
              <a:rPr lang="fr-FR" altLang="zh-CN" b="1" dirty="0">
                <a:latin typeface="+mn-ea"/>
              </a:rPr>
              <a:t> hsla() </a:t>
            </a:r>
            <a:r>
              <a:rPr lang="zh-CN" altLang="zh-CN" b="1" dirty="0">
                <a:latin typeface="+mn-ea"/>
              </a:rPr>
              <a:t>颜色</a:t>
            </a:r>
          </a:p>
          <a:p>
            <a:pPr marL="0" indent="0">
              <a:buNone/>
            </a:pPr>
            <a:r>
              <a:rPr lang="en-US" altLang="zh-CN" dirty="0" err="1">
                <a:latin typeface="+mn-ea"/>
              </a:rPr>
              <a:t>hsla</a:t>
            </a:r>
            <a:r>
              <a:rPr lang="zh-CN" altLang="zh-CN" dirty="0">
                <a:latin typeface="+mn-ea"/>
              </a:rPr>
              <a:t>函数比</a:t>
            </a:r>
            <a:r>
              <a:rPr lang="en-US" altLang="zh-CN" dirty="0" err="1">
                <a:latin typeface="+mn-ea"/>
              </a:rPr>
              <a:t>hsl</a:t>
            </a:r>
            <a:r>
              <a:rPr lang="zh-CN" altLang="zh-CN" dirty="0">
                <a:latin typeface="+mn-ea"/>
              </a:rPr>
              <a:t>函数多一个透明度的参数，其中前三个参数的取值规则相同，最后一个参数表示不透明度，范围从</a:t>
            </a:r>
            <a:r>
              <a:rPr lang="en-US" altLang="zh-CN" dirty="0">
                <a:latin typeface="+mn-ea"/>
              </a:rPr>
              <a:t>0</a:t>
            </a:r>
            <a:r>
              <a:rPr lang="zh-CN" altLang="zh-CN" dirty="0">
                <a:latin typeface="+mn-ea"/>
              </a:rPr>
              <a:t>到</a:t>
            </a:r>
            <a:r>
              <a:rPr lang="en-US" altLang="zh-CN" dirty="0">
                <a:latin typeface="+mn-ea"/>
              </a:rPr>
              <a:t>1</a:t>
            </a:r>
            <a:r>
              <a:rPr lang="zh-CN" altLang="zh-CN" dirty="0">
                <a:latin typeface="+mn-ea"/>
              </a:rPr>
              <a:t>，其中</a:t>
            </a:r>
            <a:r>
              <a:rPr lang="en-US" altLang="zh-CN" dirty="0">
                <a:latin typeface="+mn-ea"/>
              </a:rPr>
              <a:t>0</a:t>
            </a:r>
            <a:r>
              <a:rPr lang="zh-CN" altLang="zh-CN" dirty="0">
                <a:latin typeface="+mn-ea"/>
              </a:rPr>
              <a:t>表示全透明，</a:t>
            </a:r>
            <a:r>
              <a:rPr lang="en-US" altLang="zh-CN" dirty="0">
                <a:latin typeface="+mn-ea"/>
              </a:rPr>
              <a:t>1</a:t>
            </a:r>
            <a:r>
              <a:rPr lang="zh-CN" altLang="zh-CN" dirty="0">
                <a:latin typeface="+mn-ea"/>
              </a:rPr>
              <a:t>表示不透明，中间的值表示两者之间的不透明度，如</a:t>
            </a:r>
            <a:r>
              <a:rPr lang="en-US" altLang="zh-CN" dirty="0">
                <a:latin typeface="+mn-ea"/>
              </a:rPr>
              <a:t>0.5</a:t>
            </a:r>
            <a:r>
              <a:rPr lang="zh-CN" altLang="zh-CN" dirty="0">
                <a:latin typeface="+mn-ea"/>
              </a:rPr>
              <a:t>表示半透明。</a:t>
            </a:r>
          </a:p>
          <a:p>
            <a:pPr marL="0" indent="0">
              <a:buNone/>
            </a:pPr>
            <a:r>
              <a:rPr lang="en-US" altLang="zh-CN" dirty="0">
                <a:latin typeface="+mn-ea"/>
              </a:rPr>
              <a:t>CSS3</a:t>
            </a:r>
            <a:r>
              <a:rPr lang="zh-CN" altLang="zh-CN" dirty="0">
                <a:latin typeface="+mn-ea"/>
              </a:rPr>
              <a:t>新增的</a:t>
            </a:r>
            <a:r>
              <a:rPr lang="en-US" altLang="zh-CN" dirty="0" err="1">
                <a:latin typeface="+mn-ea"/>
              </a:rPr>
              <a:t>hsla</a:t>
            </a:r>
            <a:r>
              <a:rPr lang="en-US" altLang="zh-CN" dirty="0">
                <a:latin typeface="+mn-ea"/>
              </a:rPr>
              <a:t>()</a:t>
            </a:r>
            <a:r>
              <a:rPr lang="zh-CN" altLang="zh-CN" dirty="0">
                <a:latin typeface="+mn-ea"/>
              </a:rPr>
              <a:t>颜色函数格式为：</a:t>
            </a:r>
          </a:p>
          <a:p>
            <a:pPr marL="0" indent="0">
              <a:buNone/>
            </a:pPr>
            <a:r>
              <a:rPr lang="en-US" altLang="zh-CN" dirty="0">
                <a:latin typeface="+mn-ea"/>
              </a:rPr>
              <a:t> </a:t>
            </a:r>
            <a:endParaRPr lang="zh-CN" altLang="zh-CN" dirty="0">
              <a:latin typeface="+mn-ea"/>
            </a:endParaRPr>
          </a:p>
          <a:p>
            <a:pPr marL="0" indent="0">
              <a:buNone/>
            </a:pPr>
            <a:r>
              <a:rPr lang="en-US" altLang="zh-CN" b="1" dirty="0" err="1">
                <a:latin typeface="+mn-ea"/>
              </a:rPr>
              <a:t>hsla</a:t>
            </a:r>
            <a:r>
              <a:rPr lang="en-US" altLang="zh-CN" b="1" dirty="0">
                <a:latin typeface="+mn-ea"/>
              </a:rPr>
              <a:t>(H,S,L,A)</a:t>
            </a:r>
            <a:endParaRPr lang="zh-CN" altLang="zh-CN" dirty="0">
              <a:latin typeface="+mn-ea"/>
            </a:endParaRPr>
          </a:p>
          <a:p>
            <a:pPr marL="0" indent="0">
              <a:buNone/>
            </a:pPr>
            <a:r>
              <a:rPr lang="en-US" altLang="zh-CN" dirty="0">
                <a:latin typeface="+mn-ea"/>
              </a:rPr>
              <a:t> </a:t>
            </a:r>
            <a:endParaRPr lang="zh-CN" altLang="zh-CN" dirty="0">
              <a:latin typeface="+mn-ea"/>
            </a:endParaRPr>
          </a:p>
          <a:p>
            <a:pPr marL="0" indent="0">
              <a:buNone/>
            </a:pPr>
            <a:r>
              <a:rPr lang="zh-CN" altLang="zh-CN" dirty="0">
                <a:latin typeface="+mn-ea"/>
              </a:rPr>
              <a:t>例如，下面的代码表示段落的背景色为半透明的蓝色。</a:t>
            </a:r>
          </a:p>
        </p:txBody>
      </p:sp>
      <p:sp>
        <p:nvSpPr>
          <p:cNvPr id="68612" name="AutoShape 5"/>
          <p:cNvSpPr>
            <a:spLocks noChangeArrowheads="1"/>
          </p:cNvSpPr>
          <p:nvPr/>
        </p:nvSpPr>
        <p:spPr bwMode="gray">
          <a:xfrm>
            <a:off x="3074194" y="4760913"/>
            <a:ext cx="5327650" cy="64770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p{ background:hsl(240,100%,50%,0.5); }</a:t>
            </a:r>
          </a:p>
        </p:txBody>
      </p:sp>
      <p:sp>
        <p:nvSpPr>
          <p:cNvPr id="2" name="标题 1"/>
          <p:cNvSpPr>
            <a:spLocks noGrp="1"/>
          </p:cNvSpPr>
          <p:nvPr>
            <p:ph type="title"/>
          </p:nvPr>
        </p:nvSpPr>
        <p:spPr/>
        <p:txBody>
          <a:bodyPr/>
          <a:lstStyle/>
          <a:p>
            <a:r>
              <a:rPr lang="en-US" altLang="zh-CN" dirty="0"/>
              <a:t>5.4.2 </a:t>
            </a:r>
            <a:r>
              <a:rPr lang="zh-CN" altLang="en-US" dirty="0" smtClean="0"/>
              <a:t>新增</a:t>
            </a:r>
            <a:r>
              <a:rPr lang="zh-CN" altLang="en-US" dirty="0"/>
              <a:t>颜色</a:t>
            </a:r>
            <a:r>
              <a:rPr lang="zh-CN" altLang="en-US" dirty="0" smtClean="0"/>
              <a:t>属性</a:t>
            </a:r>
            <a:endParaRPr lang="zh-CN" altLang="en-US" dirty="0"/>
          </a:p>
        </p:txBody>
      </p:sp>
    </p:spTree>
    <p:extLst>
      <p:ext uri="{BB962C8B-B14F-4D97-AF65-F5344CB8AC3E}">
        <p14:creationId xmlns:p14="http://schemas.microsoft.com/office/powerpoint/2010/main" val="2707798348"/>
      </p:ext>
    </p:extLst>
  </p:cSld>
  <p:clrMapOvr>
    <a:masterClrMapping/>
  </p:clrMapOvr>
  <p:transition>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705893" y="797669"/>
            <a:ext cx="8569325" cy="3170238"/>
          </a:xfrm>
        </p:spPr>
        <p:txBody>
          <a:bodyPr/>
          <a:lstStyle/>
          <a:p>
            <a:pPr marL="0" indent="0">
              <a:buNone/>
            </a:pPr>
            <a:r>
              <a:rPr lang="fr-FR" altLang="zh-CN" b="1" dirty="0" smtClean="0">
                <a:latin typeface="+mn-ea"/>
              </a:rPr>
              <a:t>2</a:t>
            </a:r>
            <a:r>
              <a:rPr lang="fr-FR" altLang="zh-CN" b="1" dirty="0">
                <a:latin typeface="+mn-ea"/>
              </a:rPr>
              <a:t>. </a:t>
            </a:r>
            <a:r>
              <a:rPr lang="zh-CN" altLang="zh-CN" b="1" dirty="0">
                <a:latin typeface="+mn-ea"/>
              </a:rPr>
              <a:t>线性渐变（</a:t>
            </a:r>
            <a:r>
              <a:rPr lang="fr-FR" altLang="zh-CN" b="1" dirty="0">
                <a:latin typeface="+mn-ea"/>
              </a:rPr>
              <a:t> linear­gradient</a:t>
            </a:r>
            <a:r>
              <a:rPr lang="zh-CN" altLang="zh-CN" b="1" dirty="0">
                <a:latin typeface="+mn-ea"/>
              </a:rPr>
              <a:t>）</a:t>
            </a:r>
          </a:p>
          <a:p>
            <a:pPr marL="0" indent="0">
              <a:buNone/>
            </a:pPr>
            <a:r>
              <a:rPr lang="fr-FR" altLang="zh-CN" dirty="0">
                <a:latin typeface="+mn-ea"/>
              </a:rPr>
              <a:t>CSS3</a:t>
            </a:r>
            <a:r>
              <a:rPr lang="zh-CN" altLang="zh-CN" dirty="0">
                <a:latin typeface="+mn-ea"/>
              </a:rPr>
              <a:t>新增的</a:t>
            </a:r>
            <a:r>
              <a:rPr lang="fr-FR" altLang="zh-CN" dirty="0">
                <a:latin typeface="+mn-ea"/>
              </a:rPr>
              <a:t> linear</a:t>
            </a:r>
            <a:r>
              <a:rPr lang="zh-CN" altLang="zh-CN" dirty="0">
                <a:latin typeface="+mn-ea"/>
              </a:rPr>
              <a:t>­</a:t>
            </a:r>
            <a:r>
              <a:rPr lang="fr-FR" altLang="zh-CN" dirty="0">
                <a:latin typeface="+mn-ea"/>
              </a:rPr>
              <a:t>gradient() </a:t>
            </a:r>
            <a:r>
              <a:rPr lang="zh-CN" altLang="zh-CN" dirty="0">
                <a:latin typeface="+mn-ea"/>
              </a:rPr>
              <a:t>用于创建一个表示两种或多种颜色线性渐变的图片</a:t>
            </a:r>
            <a:r>
              <a:rPr lang="zh-CN" altLang="en-US" dirty="0">
                <a:latin typeface="+mn-ea"/>
              </a:rPr>
              <a:t>。</a:t>
            </a:r>
            <a:endParaRPr lang="en-US" altLang="zh-CN" dirty="0">
              <a:latin typeface="+mn-ea"/>
            </a:endParaRPr>
          </a:p>
          <a:p>
            <a:pPr marL="0" indent="0">
              <a:buNone/>
            </a:pPr>
            <a:r>
              <a:rPr lang="en-US" altLang="zh-CN" dirty="0">
                <a:latin typeface="+mn-ea"/>
              </a:rPr>
              <a:t>CSS3</a:t>
            </a:r>
            <a:r>
              <a:rPr lang="zh-CN" altLang="zh-CN" dirty="0">
                <a:latin typeface="+mn-ea"/>
              </a:rPr>
              <a:t>的线性渐变函数中至少需要定义两种颜色结点（</a:t>
            </a:r>
            <a:r>
              <a:rPr lang="en-US" altLang="zh-CN" dirty="0">
                <a:latin typeface="+mn-ea"/>
              </a:rPr>
              <a:t>color-stop</a:t>
            </a:r>
            <a:r>
              <a:rPr lang="zh-CN" altLang="zh-CN" dirty="0">
                <a:latin typeface="+mn-ea"/>
              </a:rPr>
              <a:t>）。颜色结点即需要呈现平稳过渡的颜色。同时，也可以设置一个起点和一个方向（或一个角度）。</a:t>
            </a:r>
            <a:endParaRPr lang="en-US" altLang="zh-CN" dirty="0">
              <a:latin typeface="+mn-ea"/>
            </a:endParaRPr>
          </a:p>
          <a:p>
            <a:pPr marL="0" indent="0">
              <a:buNone/>
            </a:pPr>
            <a:r>
              <a:rPr lang="zh-CN" altLang="zh-CN" dirty="0">
                <a:latin typeface="+mn-ea"/>
              </a:rPr>
              <a:t>例如，下面的代码实现了</a:t>
            </a:r>
            <a:r>
              <a:rPr lang="en-US" altLang="zh-CN" dirty="0">
                <a:latin typeface="+mn-ea"/>
              </a:rPr>
              <a:t>div</a:t>
            </a:r>
            <a:r>
              <a:rPr lang="zh-CN" altLang="zh-CN" dirty="0">
                <a:latin typeface="+mn-ea"/>
              </a:rPr>
              <a:t>元素背景色为从红色到蓝色（从上到下渐变）的一个渐变色</a:t>
            </a:r>
          </a:p>
        </p:txBody>
      </p:sp>
      <p:sp>
        <p:nvSpPr>
          <p:cNvPr id="69636" name="AutoShape 5"/>
          <p:cNvSpPr>
            <a:spLocks noChangeArrowheads="1"/>
          </p:cNvSpPr>
          <p:nvPr/>
        </p:nvSpPr>
        <p:spPr bwMode="gray">
          <a:xfrm>
            <a:off x="1777206" y="4292601"/>
            <a:ext cx="5905500" cy="15843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div{ </a:t>
            </a:r>
          </a:p>
          <a:p>
            <a:pPr algn="l" eaLnBrk="1" hangingPunct="1"/>
            <a:r>
              <a:rPr kumimoji="1" lang="en-US" altLang="zh-CN" sz="2000" dirty="0">
                <a:solidFill>
                  <a:schemeClr val="accent2"/>
                </a:solidFill>
                <a:latin typeface="Arial" panose="020B0604020202020204" pitchFamily="34" charset="0"/>
              </a:rPr>
              <a:t>  width:100px;</a:t>
            </a:r>
          </a:p>
          <a:p>
            <a:pPr algn="l" eaLnBrk="1" hangingPunct="1"/>
            <a:r>
              <a:rPr kumimoji="1" lang="en-US" altLang="zh-CN" sz="2000" dirty="0">
                <a:solidFill>
                  <a:schemeClr val="accent2"/>
                </a:solidFill>
                <a:latin typeface="Arial" panose="020B0604020202020204" pitchFamily="34" charset="0"/>
              </a:rPr>
              <a:t>  height:100px;</a:t>
            </a:r>
          </a:p>
          <a:p>
            <a:pPr algn="l" eaLnBrk="1" hangingPunct="1"/>
            <a:r>
              <a:rPr kumimoji="1" lang="en-US" altLang="zh-CN" sz="2000" dirty="0">
                <a:solidFill>
                  <a:schemeClr val="accent2"/>
                </a:solidFill>
                <a:latin typeface="Arial" panose="020B0604020202020204" pitchFamily="34" charset="0"/>
              </a:rPr>
              <a:t>  </a:t>
            </a:r>
            <a:r>
              <a:rPr kumimoji="1" lang="en-US" altLang="zh-CN" sz="2000" dirty="0" err="1">
                <a:solidFill>
                  <a:schemeClr val="accent2"/>
                </a:solidFill>
                <a:latin typeface="Arial" panose="020B0604020202020204" pitchFamily="34" charset="0"/>
              </a:rPr>
              <a:t>background-image:linear-gradient</a:t>
            </a:r>
            <a:r>
              <a:rPr kumimoji="1" lang="en-US" altLang="zh-CN" sz="2000" dirty="0">
                <a:solidFill>
                  <a:schemeClr val="accent2"/>
                </a:solidFill>
                <a:latin typeface="Arial" panose="020B0604020202020204" pitchFamily="34" charset="0"/>
              </a:rPr>
              <a:t>(</a:t>
            </a:r>
            <a:r>
              <a:rPr kumimoji="1" lang="en-US" altLang="zh-CN" sz="2000" dirty="0" err="1">
                <a:solidFill>
                  <a:schemeClr val="accent2"/>
                </a:solidFill>
                <a:latin typeface="Arial" panose="020B0604020202020204" pitchFamily="34" charset="0"/>
              </a:rPr>
              <a:t>red,blue</a:t>
            </a:r>
            <a:r>
              <a:rPr kumimoji="1" lang="en-US" altLang="zh-CN" sz="2000" dirty="0">
                <a:solidFill>
                  <a:schemeClr val="accent2"/>
                </a:solidFill>
                <a:latin typeface="Arial" panose="020B0604020202020204" pitchFamily="34" charset="0"/>
              </a:rPr>
              <a:t>); </a:t>
            </a:r>
          </a:p>
          <a:p>
            <a:pPr algn="l" eaLnBrk="1" hangingPunct="1"/>
            <a:r>
              <a:rPr kumimoji="1" lang="en-US" altLang="zh-CN" sz="2000" dirty="0">
                <a:solidFill>
                  <a:schemeClr val="accent2"/>
                </a:solidFill>
                <a:latin typeface="Arial" panose="020B0604020202020204" pitchFamily="34" charset="0"/>
              </a:rPr>
              <a:t>}</a:t>
            </a:r>
          </a:p>
        </p:txBody>
      </p:sp>
      <p:pic>
        <p:nvPicPr>
          <p:cNvPr id="6963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0407" y="4292600"/>
            <a:ext cx="158432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5.4.2 </a:t>
            </a:r>
            <a:r>
              <a:rPr lang="zh-CN" altLang="en-US" dirty="0"/>
              <a:t>新增颜色</a:t>
            </a:r>
            <a:r>
              <a:rPr lang="zh-CN" altLang="en-US" dirty="0" smtClean="0"/>
              <a:t>属性</a:t>
            </a:r>
            <a:endParaRPr lang="zh-CN" altLang="en-US" dirty="0"/>
          </a:p>
        </p:txBody>
      </p:sp>
    </p:spTree>
    <p:extLst>
      <p:ext uri="{BB962C8B-B14F-4D97-AF65-F5344CB8AC3E}">
        <p14:creationId xmlns:p14="http://schemas.microsoft.com/office/powerpoint/2010/main" val="114154777"/>
      </p:ext>
    </p:extLst>
  </p:cSld>
  <p:clrMapOvr>
    <a:masterClrMapping/>
  </p:clrMapOvr>
  <p:transition>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797669"/>
            <a:ext cx="8928992" cy="4791571"/>
          </a:xfrm>
        </p:spPr>
        <p:txBody>
          <a:bodyPr/>
          <a:lstStyle/>
          <a:p>
            <a:pPr marL="0" indent="0">
              <a:buNone/>
            </a:pPr>
            <a:r>
              <a:rPr lang="fr-FR" altLang="zh-CN" b="1" dirty="0" smtClean="0">
                <a:effectLst/>
                <a:latin typeface="+mn-ea"/>
              </a:rPr>
              <a:t>2. </a:t>
            </a:r>
            <a:r>
              <a:rPr lang="zh-CN" altLang="zh-CN" b="1" dirty="0" smtClean="0">
                <a:effectLst/>
                <a:latin typeface="+mn-ea"/>
              </a:rPr>
              <a:t>线性渐变（</a:t>
            </a:r>
            <a:r>
              <a:rPr lang="fr-FR" altLang="zh-CN" b="1" dirty="0" smtClean="0">
                <a:effectLst/>
                <a:latin typeface="+mn-ea"/>
              </a:rPr>
              <a:t> linear­gradient</a:t>
            </a:r>
            <a:r>
              <a:rPr lang="zh-CN" altLang="zh-CN" b="1" dirty="0" smtClean="0">
                <a:effectLst/>
                <a:latin typeface="+mn-ea"/>
              </a:rPr>
              <a:t>）</a:t>
            </a:r>
          </a:p>
          <a:p>
            <a:pPr marL="0" indent="0">
              <a:buNone/>
            </a:pPr>
            <a:r>
              <a:rPr lang="zh-CN" altLang="zh-CN" dirty="0" smtClean="0">
                <a:effectLst/>
                <a:latin typeface="+mn-ea"/>
              </a:rPr>
              <a:t>线性渐变的格式为：</a:t>
            </a:r>
            <a:r>
              <a:rPr lang="en-US" altLang="zh-CN" dirty="0" smtClean="0">
                <a:effectLst/>
                <a:latin typeface="+mn-ea"/>
              </a:rPr>
              <a:t> </a:t>
            </a:r>
            <a:endParaRPr lang="zh-CN" altLang="zh-CN" dirty="0" smtClean="0">
              <a:effectLst/>
              <a:latin typeface="+mn-ea"/>
            </a:endParaRPr>
          </a:p>
          <a:p>
            <a:pPr marL="0" indent="0">
              <a:buNone/>
            </a:pPr>
            <a:r>
              <a:rPr lang="en-US" altLang="zh-CN" b="1" dirty="0" smtClean="0">
                <a:effectLst/>
                <a:latin typeface="+mn-ea"/>
              </a:rPr>
              <a:t>background-image:</a:t>
            </a:r>
            <a:r>
              <a:rPr lang="en-US" altLang="zh-CN" dirty="0" smtClean="0">
                <a:effectLst/>
                <a:latin typeface="+mn-ea"/>
              </a:rPr>
              <a:t> </a:t>
            </a:r>
            <a:r>
              <a:rPr lang="en-US" altLang="zh-CN" b="1" dirty="0" smtClean="0">
                <a:effectLst/>
                <a:latin typeface="+mn-ea"/>
              </a:rPr>
              <a:t>linear-gradient(direction, &lt;color-stop&gt;, ...,</a:t>
            </a:r>
            <a:r>
              <a:rPr lang="en-US" altLang="zh-CN" dirty="0" smtClean="0">
                <a:effectLst/>
                <a:latin typeface="+mn-ea"/>
              </a:rPr>
              <a:t> </a:t>
            </a:r>
            <a:r>
              <a:rPr lang="en-US" altLang="zh-CN" b="1" dirty="0" smtClean="0">
                <a:effectLst/>
                <a:latin typeface="+mn-ea"/>
              </a:rPr>
              <a:t>&lt;color-stop&gt;)</a:t>
            </a:r>
          </a:p>
          <a:p>
            <a:pPr marL="0" indent="0">
              <a:buFont typeface="Arial" panose="020B0604020202020204" pitchFamily="34" charset="0"/>
              <a:buChar char="•"/>
            </a:pPr>
            <a:r>
              <a:rPr lang="zh-CN" altLang="zh-CN" dirty="0" smtClean="0">
                <a:effectLst/>
                <a:latin typeface="+mn-ea"/>
              </a:rPr>
              <a:t>第一个参数表示渐变角度，该参数可省略。可以使用的取值范围有：</a:t>
            </a:r>
          </a:p>
          <a:p>
            <a:pPr lvl="1">
              <a:buFont typeface="Arial" panose="020B0604020202020204" pitchFamily="34" charset="0"/>
              <a:buChar char="•"/>
            </a:pPr>
            <a:r>
              <a:rPr lang="zh-CN" altLang="zh-CN" dirty="0" smtClean="0">
                <a:effectLst/>
                <a:latin typeface="+mn-ea"/>
                <a:ea typeface="+mn-ea"/>
              </a:rPr>
              <a:t>一个表示角度的值（可用的单位包括</a:t>
            </a:r>
            <a:r>
              <a:rPr lang="en-US" altLang="zh-CN" dirty="0" err="1" smtClean="0">
                <a:effectLst/>
                <a:latin typeface="+mn-ea"/>
                <a:ea typeface="+mn-ea"/>
              </a:rPr>
              <a:t>deg</a:t>
            </a:r>
            <a:r>
              <a:rPr lang="zh-CN" altLang="zh-CN" dirty="0" smtClean="0">
                <a:effectLst/>
                <a:latin typeface="+mn-ea"/>
                <a:ea typeface="+mn-ea"/>
              </a:rPr>
              <a:t>、</a:t>
            </a:r>
            <a:r>
              <a:rPr lang="en-US" altLang="zh-CN" dirty="0" smtClean="0">
                <a:effectLst/>
                <a:latin typeface="+mn-ea"/>
                <a:ea typeface="+mn-ea"/>
              </a:rPr>
              <a:t>rad</a:t>
            </a:r>
            <a:r>
              <a:rPr lang="zh-CN" altLang="zh-CN" dirty="0" smtClean="0">
                <a:effectLst/>
                <a:latin typeface="+mn-ea"/>
                <a:ea typeface="+mn-ea"/>
              </a:rPr>
              <a:t>、</a:t>
            </a:r>
            <a:r>
              <a:rPr lang="en-US" altLang="zh-CN" dirty="0" smtClean="0">
                <a:effectLst/>
                <a:latin typeface="+mn-ea"/>
                <a:ea typeface="+mn-ea"/>
              </a:rPr>
              <a:t>grad</a:t>
            </a:r>
            <a:r>
              <a:rPr lang="zh-CN" altLang="zh-CN" dirty="0" smtClean="0">
                <a:effectLst/>
                <a:latin typeface="+mn-ea"/>
                <a:ea typeface="+mn-ea"/>
              </a:rPr>
              <a:t>、</a:t>
            </a:r>
            <a:r>
              <a:rPr lang="en-US" altLang="zh-CN" dirty="0" smtClean="0">
                <a:effectLst/>
                <a:latin typeface="+mn-ea"/>
                <a:ea typeface="+mn-ea"/>
              </a:rPr>
              <a:t>turn</a:t>
            </a:r>
            <a:r>
              <a:rPr lang="zh-CN" altLang="zh-CN" dirty="0" smtClean="0">
                <a:effectLst/>
                <a:latin typeface="+mn-ea"/>
                <a:ea typeface="+mn-ea"/>
              </a:rPr>
              <a:t>），该值变大时颜色渐变的角度顺时针变化，减小则逆时针变化；</a:t>
            </a:r>
          </a:p>
          <a:p>
            <a:pPr lvl="1">
              <a:buFont typeface="Arial" panose="020B0604020202020204" pitchFamily="34" charset="0"/>
              <a:buChar char="•"/>
            </a:pPr>
            <a:r>
              <a:rPr lang="zh-CN" altLang="zh-CN" dirty="0" smtClean="0">
                <a:effectLst/>
                <a:latin typeface="+mn-ea"/>
                <a:ea typeface="+mn-ea"/>
              </a:rPr>
              <a:t>表示方向的关键词：</a:t>
            </a:r>
            <a:r>
              <a:rPr lang="en-US" altLang="zh-CN" dirty="0" smtClean="0">
                <a:effectLst/>
                <a:latin typeface="+mn-ea"/>
                <a:ea typeface="+mn-ea"/>
              </a:rPr>
              <a:t>to left</a:t>
            </a:r>
            <a:r>
              <a:rPr lang="zh-CN" altLang="zh-CN" dirty="0" smtClean="0">
                <a:effectLst/>
                <a:latin typeface="+mn-ea"/>
                <a:ea typeface="+mn-ea"/>
              </a:rPr>
              <a:t>、</a:t>
            </a:r>
            <a:r>
              <a:rPr lang="en-US" altLang="zh-CN" dirty="0" smtClean="0">
                <a:effectLst/>
                <a:latin typeface="+mn-ea"/>
                <a:ea typeface="+mn-ea"/>
              </a:rPr>
              <a:t>to right</a:t>
            </a:r>
            <a:r>
              <a:rPr lang="zh-CN" altLang="zh-CN" dirty="0" smtClean="0">
                <a:effectLst/>
                <a:latin typeface="+mn-ea"/>
                <a:ea typeface="+mn-ea"/>
              </a:rPr>
              <a:t>、</a:t>
            </a:r>
            <a:r>
              <a:rPr lang="en-US" altLang="zh-CN" dirty="0" smtClean="0">
                <a:effectLst/>
                <a:latin typeface="+mn-ea"/>
                <a:ea typeface="+mn-ea"/>
              </a:rPr>
              <a:t>to bottom</a:t>
            </a:r>
            <a:r>
              <a:rPr lang="zh-CN" altLang="zh-CN" dirty="0" smtClean="0">
                <a:effectLst/>
                <a:latin typeface="+mn-ea"/>
                <a:ea typeface="+mn-ea"/>
              </a:rPr>
              <a:t>、</a:t>
            </a:r>
            <a:r>
              <a:rPr lang="en-US" altLang="zh-CN" dirty="0" smtClean="0">
                <a:effectLst/>
                <a:latin typeface="+mn-ea"/>
                <a:ea typeface="+mn-ea"/>
              </a:rPr>
              <a:t>to top</a:t>
            </a:r>
            <a:r>
              <a:rPr lang="zh-CN" altLang="zh-CN" dirty="0" smtClean="0">
                <a:effectLst/>
                <a:latin typeface="+mn-ea"/>
                <a:ea typeface="+mn-ea"/>
              </a:rPr>
              <a:t>、</a:t>
            </a:r>
            <a:r>
              <a:rPr lang="en-US" altLang="zh-CN" dirty="0" smtClean="0">
                <a:effectLst/>
                <a:latin typeface="+mn-ea"/>
                <a:ea typeface="+mn-ea"/>
              </a:rPr>
              <a:t>to left top</a:t>
            </a:r>
            <a:r>
              <a:rPr lang="zh-CN" altLang="zh-CN" dirty="0" smtClean="0">
                <a:effectLst/>
                <a:latin typeface="+mn-ea"/>
                <a:ea typeface="+mn-ea"/>
              </a:rPr>
              <a:t>、</a:t>
            </a:r>
            <a:r>
              <a:rPr lang="en-US" altLang="zh-CN" dirty="0" smtClean="0">
                <a:effectLst/>
                <a:latin typeface="+mn-ea"/>
                <a:ea typeface="+mn-ea"/>
              </a:rPr>
              <a:t>to top right</a:t>
            </a:r>
            <a:r>
              <a:rPr lang="zh-CN" altLang="zh-CN" dirty="0" smtClean="0">
                <a:effectLst/>
                <a:latin typeface="+mn-ea"/>
                <a:ea typeface="+mn-ea"/>
              </a:rPr>
              <a:t>、</a:t>
            </a:r>
            <a:r>
              <a:rPr lang="en-US" altLang="zh-CN" dirty="0" smtClean="0">
                <a:effectLst/>
                <a:latin typeface="+mn-ea"/>
                <a:ea typeface="+mn-ea"/>
              </a:rPr>
              <a:t>to bottom right</a:t>
            </a:r>
            <a:r>
              <a:rPr lang="zh-CN" altLang="zh-CN" dirty="0" smtClean="0">
                <a:effectLst/>
                <a:latin typeface="+mn-ea"/>
                <a:ea typeface="+mn-ea"/>
              </a:rPr>
              <a:t>、</a:t>
            </a:r>
            <a:r>
              <a:rPr lang="en-US" altLang="zh-CN" dirty="0" smtClean="0">
                <a:effectLst/>
                <a:latin typeface="+mn-ea"/>
                <a:ea typeface="+mn-ea"/>
              </a:rPr>
              <a:t>to left bottom</a:t>
            </a:r>
            <a:r>
              <a:rPr lang="zh-CN" altLang="zh-CN" dirty="0" smtClean="0">
                <a:effectLst/>
                <a:latin typeface="+mn-ea"/>
                <a:ea typeface="+mn-ea"/>
              </a:rPr>
              <a:t>。</a:t>
            </a:r>
          </a:p>
          <a:p>
            <a:pPr marL="0" indent="0">
              <a:buFont typeface="Arial" panose="020B0604020202020204" pitchFamily="34" charset="0"/>
              <a:buChar char="•"/>
            </a:pPr>
            <a:r>
              <a:rPr lang="zh-CN" altLang="zh-CN" dirty="0" smtClean="0">
                <a:effectLst/>
                <a:latin typeface="+mn-ea"/>
              </a:rPr>
              <a:t>后面的参数接受</a:t>
            </a:r>
            <a:r>
              <a:rPr lang="en-US" altLang="zh-CN" dirty="0" smtClean="0">
                <a:effectLst/>
                <a:latin typeface="+mn-ea"/>
              </a:rPr>
              <a:t>2</a:t>
            </a:r>
            <a:r>
              <a:rPr lang="zh-CN" altLang="zh-CN" dirty="0" smtClean="0">
                <a:effectLst/>
                <a:latin typeface="+mn-ea"/>
              </a:rPr>
              <a:t>个以上的一系列颜色节点（可用使用之前学过的</a:t>
            </a:r>
            <a:r>
              <a:rPr lang="en-US" altLang="zh-CN" dirty="0" smtClean="0">
                <a:effectLst/>
                <a:latin typeface="+mn-ea"/>
              </a:rPr>
              <a:t>16</a:t>
            </a:r>
            <a:r>
              <a:rPr lang="zh-CN" altLang="zh-CN" dirty="0" smtClean="0">
                <a:effectLst/>
                <a:latin typeface="+mn-ea"/>
              </a:rPr>
              <a:t>进制数、</a:t>
            </a:r>
            <a:r>
              <a:rPr lang="en-US" altLang="zh-CN" dirty="0" err="1" smtClean="0">
                <a:effectLst/>
                <a:latin typeface="+mn-ea"/>
              </a:rPr>
              <a:t>rgb</a:t>
            </a:r>
            <a:r>
              <a:rPr lang="zh-CN" altLang="zh-CN" dirty="0" smtClean="0">
                <a:effectLst/>
                <a:latin typeface="+mn-ea"/>
              </a:rPr>
              <a:t>、</a:t>
            </a:r>
            <a:r>
              <a:rPr lang="en-US" altLang="zh-CN" dirty="0" err="1" smtClean="0">
                <a:effectLst/>
                <a:latin typeface="+mn-ea"/>
              </a:rPr>
              <a:t>rgba</a:t>
            </a:r>
            <a:r>
              <a:rPr lang="zh-CN" altLang="zh-CN" dirty="0" smtClean="0">
                <a:effectLst/>
                <a:latin typeface="+mn-ea"/>
              </a:rPr>
              <a:t>、</a:t>
            </a:r>
            <a:r>
              <a:rPr lang="en-US" altLang="zh-CN" dirty="0" err="1" smtClean="0">
                <a:effectLst/>
                <a:latin typeface="+mn-ea"/>
              </a:rPr>
              <a:t>hsl</a:t>
            </a:r>
            <a:r>
              <a:rPr lang="zh-CN" altLang="zh-CN" dirty="0" smtClean="0">
                <a:effectLst/>
                <a:latin typeface="+mn-ea"/>
              </a:rPr>
              <a:t>、</a:t>
            </a:r>
            <a:r>
              <a:rPr lang="en-US" altLang="zh-CN" dirty="0" err="1" smtClean="0">
                <a:effectLst/>
                <a:latin typeface="+mn-ea"/>
              </a:rPr>
              <a:t>hsla</a:t>
            </a:r>
            <a:r>
              <a:rPr lang="zh-CN" altLang="zh-CN" dirty="0" smtClean="0">
                <a:effectLst/>
                <a:latin typeface="+mn-ea"/>
              </a:rPr>
              <a:t>等各种颜色值的表示方法），并且跟随着一个可选的终点位置（可以是一个百分比值或者是沿着渐变轴的长度值）。</a:t>
            </a:r>
            <a:endParaRPr lang="zh-CN" altLang="zh-CN" sz="4800" dirty="0">
              <a:latin typeface="+mn-ea"/>
            </a:endParaRPr>
          </a:p>
        </p:txBody>
      </p:sp>
      <p:sp>
        <p:nvSpPr>
          <p:cNvPr id="2" name="标题 1"/>
          <p:cNvSpPr>
            <a:spLocks noGrp="1"/>
          </p:cNvSpPr>
          <p:nvPr>
            <p:ph type="title"/>
          </p:nvPr>
        </p:nvSpPr>
        <p:spPr/>
        <p:txBody>
          <a:bodyPr/>
          <a:lstStyle/>
          <a:p>
            <a:r>
              <a:rPr lang="en-US" altLang="zh-CN" dirty="0"/>
              <a:t>5.4.2 </a:t>
            </a:r>
            <a:r>
              <a:rPr lang="zh-CN" altLang="en-US" dirty="0"/>
              <a:t>新增颜色</a:t>
            </a:r>
            <a:r>
              <a:rPr lang="zh-CN" altLang="en-US" dirty="0" smtClean="0"/>
              <a:t>属性</a:t>
            </a:r>
            <a:endParaRPr lang="zh-CN" altLang="en-US" dirty="0"/>
          </a:p>
        </p:txBody>
      </p:sp>
    </p:spTree>
    <p:extLst>
      <p:ext uri="{BB962C8B-B14F-4D97-AF65-F5344CB8AC3E}">
        <p14:creationId xmlns:p14="http://schemas.microsoft.com/office/powerpoint/2010/main" val="2543404562"/>
      </p:ext>
    </p:extLst>
  </p:cSld>
  <p:clrMapOvr>
    <a:masterClrMapping/>
  </p:clrMapOvr>
  <p:transition>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561877" y="931068"/>
            <a:ext cx="8496300" cy="830263"/>
          </a:xfrm>
        </p:spPr>
        <p:txBody>
          <a:bodyPr/>
          <a:lstStyle/>
          <a:p>
            <a:pPr marL="0" indent="0">
              <a:buNone/>
            </a:pPr>
            <a:r>
              <a:rPr lang="fr-FR" altLang="zh-CN" b="1" dirty="0" smtClean="0">
                <a:latin typeface="+mn-ea"/>
              </a:rPr>
              <a:t>2</a:t>
            </a:r>
            <a:r>
              <a:rPr lang="fr-FR" altLang="zh-CN" b="1" dirty="0">
                <a:latin typeface="+mn-ea"/>
              </a:rPr>
              <a:t>. </a:t>
            </a:r>
            <a:r>
              <a:rPr lang="zh-CN" altLang="zh-CN" b="1" dirty="0">
                <a:latin typeface="+mn-ea"/>
              </a:rPr>
              <a:t>线性渐变（</a:t>
            </a:r>
            <a:r>
              <a:rPr lang="fr-FR" altLang="zh-CN" b="1" dirty="0">
                <a:latin typeface="+mn-ea"/>
              </a:rPr>
              <a:t> linear­gradient</a:t>
            </a:r>
            <a:r>
              <a:rPr lang="zh-CN" altLang="zh-CN" b="1" dirty="0">
                <a:latin typeface="+mn-ea"/>
              </a:rPr>
              <a:t>）</a:t>
            </a:r>
          </a:p>
        </p:txBody>
      </p:sp>
      <p:pic>
        <p:nvPicPr>
          <p:cNvPr id="71684" name="图片 1"/>
          <p:cNvPicPr>
            <a:picLocks noChangeAspect="1" noChangeArrowheads="1"/>
          </p:cNvPicPr>
          <p:nvPr/>
        </p:nvPicPr>
        <p:blipFill>
          <a:blip r:embed="rId2">
            <a:extLst>
              <a:ext uri="{28A0092B-C50C-407E-A947-70E740481C1C}">
                <a14:useLocalDpi xmlns:a14="http://schemas.microsoft.com/office/drawing/2010/main" val="0"/>
              </a:ext>
            </a:extLst>
          </a:blip>
          <a:srcRect l="5518" t="25394" r="3384" b="6339"/>
          <a:stretch>
            <a:fillRect/>
          </a:stretch>
        </p:blipFill>
        <p:spPr bwMode="auto">
          <a:xfrm>
            <a:off x="5377656" y="711200"/>
            <a:ext cx="49974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AutoShape 5"/>
          <p:cNvSpPr>
            <a:spLocks noChangeArrowheads="1"/>
          </p:cNvSpPr>
          <p:nvPr/>
        </p:nvSpPr>
        <p:spPr bwMode="gray">
          <a:xfrm>
            <a:off x="1591865" y="2997200"/>
            <a:ext cx="9001125" cy="3600450"/>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1800" dirty="0">
                <a:solidFill>
                  <a:schemeClr val="accent2"/>
                </a:solidFill>
                <a:latin typeface="Arial" panose="020B0604020202020204" pitchFamily="34" charset="0"/>
              </a:rPr>
              <a:t>#grad1{</a:t>
            </a:r>
          </a:p>
          <a:p>
            <a:pPr algn="l" eaLnBrk="1" hangingPunct="1"/>
            <a:r>
              <a:rPr kumimoji="1" lang="en-US" altLang="zh-CN" sz="1800" dirty="0">
                <a:solidFill>
                  <a:schemeClr val="accent2"/>
                </a:solidFill>
                <a:latin typeface="Arial" panose="020B0604020202020204" pitchFamily="34" charset="0"/>
              </a:rPr>
              <a:t>background: linear-gradient(to bottom right, red , blue);</a:t>
            </a:r>
          </a:p>
          <a:p>
            <a:pPr algn="l" eaLnBrk="1" hangingPunct="1"/>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#grad2{</a:t>
            </a:r>
          </a:p>
          <a:p>
            <a:pPr algn="l" eaLnBrk="1" hangingPunct="1"/>
            <a:r>
              <a:rPr kumimoji="1" lang="en-US" altLang="zh-CN" sz="1800" dirty="0">
                <a:solidFill>
                  <a:schemeClr val="accent2"/>
                </a:solidFill>
                <a:latin typeface="Arial" panose="020B0604020202020204" pitchFamily="34" charset="0"/>
              </a:rPr>
              <a:t>background: linear-gradient(30deg, red 0, red 50%, blue 50%, blue 100%);</a:t>
            </a:r>
          </a:p>
          <a:p>
            <a:pPr algn="l" eaLnBrk="1" hangingPunct="1"/>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 #grad3{</a:t>
            </a:r>
          </a:p>
          <a:p>
            <a:pPr algn="l" eaLnBrk="1" hangingPunct="1"/>
            <a:r>
              <a:rPr kumimoji="1" lang="en-US" altLang="zh-CN" sz="1800" dirty="0">
                <a:solidFill>
                  <a:schemeClr val="accent2"/>
                </a:solidFill>
                <a:latin typeface="Arial" panose="020B0604020202020204" pitchFamily="34" charset="0"/>
              </a:rPr>
              <a:t>background: linear-gradient(to right, </a:t>
            </a:r>
            <a:r>
              <a:rPr kumimoji="1" lang="en-US" altLang="zh-CN" sz="1800" dirty="0" err="1">
                <a:solidFill>
                  <a:schemeClr val="accent2"/>
                </a:solidFill>
                <a:latin typeface="Arial" panose="020B0604020202020204" pitchFamily="34" charset="0"/>
              </a:rPr>
              <a:t>red,orange,yellow,green,blue</a:t>
            </a:r>
            <a:r>
              <a:rPr kumimoji="1" lang="en-US" altLang="zh-CN" sz="1800" dirty="0">
                <a:solidFill>
                  <a:schemeClr val="accent2"/>
                </a:solidFill>
                <a:latin typeface="Arial" panose="020B0604020202020204" pitchFamily="34" charset="0"/>
              </a:rPr>
              <a:t>, </a:t>
            </a:r>
            <a:r>
              <a:rPr kumimoji="1" lang="en-US" altLang="zh-CN" sz="1800" dirty="0" err="1">
                <a:solidFill>
                  <a:schemeClr val="accent2"/>
                </a:solidFill>
                <a:latin typeface="Arial" panose="020B0604020202020204" pitchFamily="34" charset="0"/>
              </a:rPr>
              <a:t>indigo,violet</a:t>
            </a:r>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a:t>
            </a:r>
          </a:p>
          <a:p>
            <a:pPr algn="l" eaLnBrk="1" hangingPunct="1"/>
            <a:r>
              <a:rPr kumimoji="1" lang="en-US" altLang="zh-CN" sz="1800" dirty="0">
                <a:solidFill>
                  <a:schemeClr val="accent2"/>
                </a:solidFill>
                <a:latin typeface="Arial" panose="020B0604020202020204" pitchFamily="34" charset="0"/>
              </a:rPr>
              <a:t> #grad4{</a:t>
            </a:r>
          </a:p>
          <a:p>
            <a:pPr algn="l" eaLnBrk="1" hangingPunct="1"/>
            <a:r>
              <a:rPr kumimoji="1" lang="en-US" altLang="zh-CN" sz="1800" dirty="0">
                <a:solidFill>
                  <a:schemeClr val="accent2"/>
                </a:solidFill>
                <a:latin typeface="Arial" panose="020B0604020202020204" pitchFamily="34" charset="0"/>
              </a:rPr>
              <a:t>background: linear-gradient(to right, </a:t>
            </a:r>
            <a:r>
              <a:rPr kumimoji="1" lang="en-US" altLang="zh-CN" sz="1800" dirty="0" err="1">
                <a:solidFill>
                  <a:schemeClr val="accent2"/>
                </a:solidFill>
                <a:latin typeface="Arial" panose="020B0604020202020204" pitchFamily="34" charset="0"/>
              </a:rPr>
              <a:t>rgba</a:t>
            </a:r>
            <a:r>
              <a:rPr kumimoji="1" lang="en-US" altLang="zh-CN" sz="1800" dirty="0">
                <a:solidFill>
                  <a:schemeClr val="accent2"/>
                </a:solidFill>
                <a:latin typeface="Arial" panose="020B0604020202020204" pitchFamily="34" charset="0"/>
              </a:rPr>
              <a:t>(255,0,0,0), </a:t>
            </a:r>
            <a:r>
              <a:rPr kumimoji="1" lang="en-US" altLang="zh-CN" sz="1800" dirty="0" err="1">
                <a:solidFill>
                  <a:schemeClr val="accent2"/>
                </a:solidFill>
                <a:latin typeface="Arial" panose="020B0604020202020204" pitchFamily="34" charset="0"/>
              </a:rPr>
              <a:t>rgba</a:t>
            </a:r>
            <a:r>
              <a:rPr kumimoji="1" lang="en-US" altLang="zh-CN" sz="1800" dirty="0">
                <a:solidFill>
                  <a:schemeClr val="accent2"/>
                </a:solidFill>
                <a:latin typeface="Arial" panose="020B0604020202020204" pitchFamily="34" charset="0"/>
              </a:rPr>
              <a:t>(255,0,0,1));</a:t>
            </a:r>
          </a:p>
          <a:p>
            <a:pPr algn="l" eaLnBrk="1" hangingPunct="1"/>
            <a:r>
              <a:rPr kumimoji="1" lang="en-US" altLang="zh-CN" sz="2000" dirty="0">
                <a:solidFill>
                  <a:schemeClr val="accent2"/>
                </a:solidFill>
                <a:latin typeface="Arial" panose="020B0604020202020204" pitchFamily="34" charset="0"/>
              </a:rPr>
              <a:t>}</a:t>
            </a:r>
          </a:p>
        </p:txBody>
      </p:sp>
      <p:sp>
        <p:nvSpPr>
          <p:cNvPr id="2" name="标题 1"/>
          <p:cNvSpPr>
            <a:spLocks noGrp="1"/>
          </p:cNvSpPr>
          <p:nvPr>
            <p:ph type="title"/>
          </p:nvPr>
        </p:nvSpPr>
        <p:spPr/>
        <p:txBody>
          <a:bodyPr/>
          <a:lstStyle/>
          <a:p>
            <a:r>
              <a:rPr lang="en-US" altLang="zh-CN" dirty="0"/>
              <a:t>5.4.2 </a:t>
            </a:r>
            <a:r>
              <a:rPr lang="zh-CN" altLang="en-US" dirty="0"/>
              <a:t>新增颜色</a:t>
            </a:r>
            <a:r>
              <a:rPr lang="zh-CN" altLang="en-US" dirty="0" smtClean="0"/>
              <a:t>属性</a:t>
            </a:r>
            <a:endParaRPr lang="zh-CN" altLang="en-US" dirty="0"/>
          </a:p>
        </p:txBody>
      </p:sp>
    </p:spTree>
    <p:extLst>
      <p:ext uri="{BB962C8B-B14F-4D97-AF65-F5344CB8AC3E}">
        <p14:creationId xmlns:p14="http://schemas.microsoft.com/office/powerpoint/2010/main" val="867107917"/>
      </p:ext>
    </p:extLst>
  </p:cSld>
  <p:clrMapOvr>
    <a:masterClrMapping/>
  </p:clrMapOvr>
  <p:transition>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765176"/>
            <a:ext cx="8856662" cy="3478213"/>
          </a:xfrm>
        </p:spPr>
        <p:txBody>
          <a:bodyPr/>
          <a:lstStyle/>
          <a:p>
            <a:pPr marL="0" indent="0">
              <a:buNone/>
            </a:pPr>
            <a:r>
              <a:rPr lang="fr-FR" altLang="zh-CN" b="1" dirty="0" smtClean="0">
                <a:latin typeface="+mn-ea"/>
              </a:rPr>
              <a:t>3</a:t>
            </a:r>
            <a:r>
              <a:rPr lang="fr-FR" altLang="zh-CN" b="1" dirty="0">
                <a:latin typeface="+mn-ea"/>
              </a:rPr>
              <a:t>. </a:t>
            </a:r>
            <a:r>
              <a:rPr lang="zh-CN" altLang="zh-CN" b="1" dirty="0">
                <a:latin typeface="+mn-ea"/>
              </a:rPr>
              <a:t>径向渐变（</a:t>
            </a:r>
            <a:r>
              <a:rPr lang="fr-FR" altLang="zh-CN" b="1" dirty="0">
                <a:latin typeface="+mn-ea"/>
              </a:rPr>
              <a:t>radial-gradient</a:t>
            </a:r>
            <a:r>
              <a:rPr lang="zh-CN" altLang="zh-CN" b="1" dirty="0">
                <a:latin typeface="+mn-ea"/>
              </a:rPr>
              <a:t>）</a:t>
            </a:r>
          </a:p>
          <a:p>
            <a:pPr marL="0" indent="0">
              <a:buNone/>
            </a:pPr>
            <a:r>
              <a:rPr lang="en-US" altLang="zh-CN" dirty="0">
                <a:latin typeface="+mn-ea"/>
              </a:rPr>
              <a:t>CSS3</a:t>
            </a:r>
            <a:r>
              <a:rPr lang="zh-CN" altLang="zh-CN" dirty="0">
                <a:latin typeface="+mn-ea"/>
              </a:rPr>
              <a:t>的径向渐变函数中也至少定义两种颜色结点（</a:t>
            </a:r>
            <a:r>
              <a:rPr lang="en-US" altLang="zh-CN" dirty="0">
                <a:latin typeface="+mn-ea"/>
              </a:rPr>
              <a:t>color-stop</a:t>
            </a:r>
            <a:r>
              <a:rPr lang="zh-CN" altLang="zh-CN" dirty="0">
                <a:latin typeface="+mn-ea"/>
              </a:rPr>
              <a:t>）。颜色结点即需要呈现平稳过渡的颜色，并跟随着一个可选的终点位置。同时，也可以指定渐变的中心位置（</a:t>
            </a:r>
            <a:r>
              <a:rPr lang="en-US" altLang="zh-CN" dirty="0">
                <a:latin typeface="+mn-ea"/>
              </a:rPr>
              <a:t>position</a:t>
            </a:r>
            <a:r>
              <a:rPr lang="zh-CN" altLang="zh-CN" dirty="0">
                <a:latin typeface="+mn-ea"/>
              </a:rPr>
              <a:t>）、形状（</a:t>
            </a:r>
            <a:r>
              <a:rPr lang="en-US" altLang="zh-CN" dirty="0">
                <a:latin typeface="+mn-ea"/>
              </a:rPr>
              <a:t>shape</a:t>
            </a:r>
            <a:r>
              <a:rPr lang="zh-CN" altLang="zh-CN" dirty="0">
                <a:latin typeface="+mn-ea"/>
              </a:rPr>
              <a:t>，圆形或椭圆形）、大小（</a:t>
            </a:r>
            <a:r>
              <a:rPr lang="en-US" altLang="zh-CN" dirty="0">
                <a:latin typeface="+mn-ea"/>
              </a:rPr>
              <a:t>size</a:t>
            </a:r>
            <a:r>
              <a:rPr lang="zh-CN" altLang="zh-CN" dirty="0">
                <a:latin typeface="+mn-ea"/>
              </a:rPr>
              <a:t>）。</a:t>
            </a:r>
            <a:endParaRPr lang="en-US" altLang="zh-CN" dirty="0">
              <a:latin typeface="+mn-ea"/>
            </a:endParaRPr>
          </a:p>
          <a:p>
            <a:pPr marL="0" indent="0">
              <a:buNone/>
            </a:pPr>
            <a:r>
              <a:rPr lang="zh-CN" altLang="zh-CN" dirty="0">
                <a:latin typeface="+mn-ea"/>
              </a:rPr>
              <a:t>默认情况下，渐变的中心是</a:t>
            </a:r>
            <a:r>
              <a:rPr lang="en-US" altLang="zh-CN" dirty="0">
                <a:latin typeface="+mn-ea"/>
              </a:rPr>
              <a:t> center</a:t>
            </a:r>
            <a:r>
              <a:rPr lang="zh-CN" altLang="zh-CN" dirty="0">
                <a:latin typeface="+mn-ea"/>
              </a:rPr>
              <a:t>（表示在中心点），渐变的形状是</a:t>
            </a:r>
            <a:r>
              <a:rPr lang="en-US" altLang="zh-CN" dirty="0">
                <a:latin typeface="+mn-ea"/>
              </a:rPr>
              <a:t> ellipse</a:t>
            </a:r>
            <a:r>
              <a:rPr lang="zh-CN" altLang="zh-CN" dirty="0">
                <a:latin typeface="+mn-ea"/>
              </a:rPr>
              <a:t>（表示椭圆形），渐变的大小是</a:t>
            </a:r>
            <a:r>
              <a:rPr lang="en-US" altLang="zh-CN" dirty="0">
                <a:latin typeface="+mn-ea"/>
              </a:rPr>
              <a:t> farthest-corner</a:t>
            </a:r>
            <a:r>
              <a:rPr lang="zh-CN" altLang="zh-CN" dirty="0">
                <a:latin typeface="+mn-ea"/>
              </a:rPr>
              <a:t>（表示到最远的角落）。</a:t>
            </a:r>
          </a:p>
          <a:p>
            <a:pPr marL="0" indent="0"/>
            <a:endParaRPr lang="zh-CN" altLang="zh-CN" b="1" dirty="0">
              <a:latin typeface="+mn-ea"/>
            </a:endParaRPr>
          </a:p>
        </p:txBody>
      </p:sp>
      <p:sp>
        <p:nvSpPr>
          <p:cNvPr id="72708" name="AutoShape 5"/>
          <p:cNvSpPr>
            <a:spLocks noChangeArrowheads="1"/>
          </p:cNvSpPr>
          <p:nvPr/>
        </p:nvSpPr>
        <p:spPr bwMode="gray">
          <a:xfrm>
            <a:off x="1777206" y="4292601"/>
            <a:ext cx="5905500" cy="15843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div{ </a:t>
            </a:r>
          </a:p>
          <a:p>
            <a:pPr algn="l" eaLnBrk="1" hangingPunct="1"/>
            <a:r>
              <a:rPr kumimoji="1" lang="en-US" altLang="zh-CN" sz="2000" dirty="0">
                <a:solidFill>
                  <a:schemeClr val="accent2"/>
                </a:solidFill>
                <a:latin typeface="Arial" panose="020B0604020202020204" pitchFamily="34" charset="0"/>
              </a:rPr>
              <a:t>  width:100px;</a:t>
            </a:r>
          </a:p>
          <a:p>
            <a:pPr algn="l" eaLnBrk="1" hangingPunct="1"/>
            <a:r>
              <a:rPr kumimoji="1" lang="en-US" altLang="zh-CN" sz="2000" dirty="0">
                <a:solidFill>
                  <a:schemeClr val="accent2"/>
                </a:solidFill>
                <a:latin typeface="Arial" panose="020B0604020202020204" pitchFamily="34" charset="0"/>
              </a:rPr>
              <a:t>  height:100px;</a:t>
            </a:r>
          </a:p>
          <a:p>
            <a:pPr algn="l" eaLnBrk="1" hangingPunct="1"/>
            <a:r>
              <a:rPr kumimoji="1" lang="en-US" altLang="zh-CN" sz="2000" dirty="0">
                <a:solidFill>
                  <a:schemeClr val="accent2"/>
                </a:solidFill>
                <a:latin typeface="Arial" panose="020B0604020202020204" pitchFamily="34" charset="0"/>
              </a:rPr>
              <a:t>  background-image: radial-gradient (</a:t>
            </a:r>
            <a:r>
              <a:rPr kumimoji="1" lang="en-US" altLang="zh-CN" sz="2000" dirty="0" err="1">
                <a:solidFill>
                  <a:schemeClr val="accent2"/>
                </a:solidFill>
                <a:latin typeface="Arial" panose="020B0604020202020204" pitchFamily="34" charset="0"/>
              </a:rPr>
              <a:t>red,blue</a:t>
            </a:r>
            <a:r>
              <a:rPr kumimoji="1" lang="en-US" altLang="zh-CN" sz="2000" dirty="0">
                <a:solidFill>
                  <a:schemeClr val="accent2"/>
                </a:solidFill>
                <a:latin typeface="Arial" panose="020B0604020202020204" pitchFamily="34" charset="0"/>
              </a:rPr>
              <a:t>); </a:t>
            </a:r>
          </a:p>
          <a:p>
            <a:pPr algn="l" eaLnBrk="1" hangingPunct="1"/>
            <a:r>
              <a:rPr kumimoji="1" lang="en-US" altLang="zh-CN" sz="2000" dirty="0">
                <a:solidFill>
                  <a:schemeClr val="accent2"/>
                </a:solidFill>
                <a:latin typeface="Arial" panose="020B0604020202020204" pitchFamily="34" charset="0"/>
              </a:rPr>
              <a:t>}</a:t>
            </a:r>
          </a:p>
        </p:txBody>
      </p:sp>
      <p:pic>
        <p:nvPicPr>
          <p:cNvPr id="7270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3881" y="4076701"/>
            <a:ext cx="2152650"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5.4.2 </a:t>
            </a:r>
            <a:r>
              <a:rPr lang="zh-CN" altLang="en-US" dirty="0"/>
              <a:t>新增颜色</a:t>
            </a:r>
            <a:r>
              <a:rPr lang="zh-CN" altLang="en-US" dirty="0" smtClean="0"/>
              <a:t>属性</a:t>
            </a:r>
            <a:endParaRPr lang="zh-CN" altLang="en-US" dirty="0"/>
          </a:p>
        </p:txBody>
      </p:sp>
    </p:spTree>
    <p:extLst>
      <p:ext uri="{BB962C8B-B14F-4D97-AF65-F5344CB8AC3E}">
        <p14:creationId xmlns:p14="http://schemas.microsoft.com/office/powerpoint/2010/main" val="3187707645"/>
      </p:ext>
    </p:extLst>
  </p:cSld>
  <p:clrMapOvr>
    <a:masterClrMapping/>
  </p:clrMapOvr>
  <p:transition>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765176"/>
            <a:ext cx="8856662" cy="1878013"/>
          </a:xfrm>
        </p:spPr>
        <p:txBody>
          <a:bodyPr/>
          <a:lstStyle/>
          <a:p>
            <a:pPr marL="0" indent="0">
              <a:buNone/>
            </a:pPr>
            <a:r>
              <a:rPr lang="fr-FR" altLang="zh-CN" b="1" dirty="0" smtClean="0">
                <a:latin typeface="+mn-ea"/>
              </a:rPr>
              <a:t>3</a:t>
            </a:r>
            <a:r>
              <a:rPr lang="fr-FR" altLang="zh-CN" b="1" dirty="0">
                <a:latin typeface="+mn-ea"/>
              </a:rPr>
              <a:t>. </a:t>
            </a:r>
            <a:r>
              <a:rPr lang="zh-CN" altLang="zh-CN" b="1" dirty="0">
                <a:latin typeface="+mn-ea"/>
              </a:rPr>
              <a:t>径向渐变（</a:t>
            </a:r>
            <a:r>
              <a:rPr lang="fr-FR" altLang="zh-CN" b="1" dirty="0">
                <a:latin typeface="+mn-ea"/>
              </a:rPr>
              <a:t>radial-gradient</a:t>
            </a:r>
            <a:r>
              <a:rPr lang="zh-CN" altLang="zh-CN" b="1" dirty="0">
                <a:latin typeface="+mn-ea"/>
              </a:rPr>
              <a:t>）</a:t>
            </a:r>
          </a:p>
          <a:p>
            <a:pPr marL="0" indent="0">
              <a:buNone/>
            </a:pPr>
            <a:r>
              <a:rPr lang="zh-CN" altLang="zh-CN" dirty="0">
                <a:latin typeface="+mn-ea"/>
              </a:rPr>
              <a:t>径向渐变的格式为：</a:t>
            </a:r>
            <a:r>
              <a:rPr lang="en-US" altLang="zh-CN" dirty="0">
                <a:latin typeface="+mn-ea"/>
              </a:rPr>
              <a:t> </a:t>
            </a:r>
            <a:endParaRPr lang="zh-CN" altLang="zh-CN" dirty="0">
              <a:latin typeface="+mn-ea"/>
            </a:endParaRPr>
          </a:p>
          <a:p>
            <a:pPr marL="0" indent="0">
              <a:buNone/>
            </a:pPr>
            <a:r>
              <a:rPr lang="en-US" altLang="zh-CN" b="1" dirty="0">
                <a:latin typeface="+mn-ea"/>
              </a:rPr>
              <a:t>background-image:</a:t>
            </a:r>
            <a:r>
              <a:rPr lang="en-US" altLang="zh-CN" dirty="0">
                <a:latin typeface="+mn-ea"/>
              </a:rPr>
              <a:t> </a:t>
            </a:r>
            <a:r>
              <a:rPr lang="en-US" altLang="zh-CN" b="1" dirty="0">
                <a:latin typeface="+mn-ea"/>
              </a:rPr>
              <a:t>radial-gradient (&lt;position&gt; &lt;shape&gt; &lt; size&gt;, &lt;color-stop&gt;, ...,</a:t>
            </a:r>
            <a:r>
              <a:rPr lang="en-US" altLang="zh-CN" dirty="0">
                <a:latin typeface="+mn-ea"/>
              </a:rPr>
              <a:t> </a:t>
            </a:r>
            <a:r>
              <a:rPr lang="en-US" altLang="zh-CN" b="1" dirty="0">
                <a:latin typeface="+mn-ea"/>
              </a:rPr>
              <a:t>&lt;color-stop&gt;)</a:t>
            </a:r>
            <a:endParaRPr lang="zh-CN" altLang="zh-CN" b="1" dirty="0">
              <a:latin typeface="+mn-ea"/>
            </a:endParaRPr>
          </a:p>
        </p:txBody>
      </p:sp>
      <p:pic>
        <p:nvPicPr>
          <p:cNvPr id="73732" name="图片 1"/>
          <p:cNvPicPr>
            <a:picLocks noChangeAspect="1" noChangeArrowheads="1"/>
          </p:cNvPicPr>
          <p:nvPr/>
        </p:nvPicPr>
        <p:blipFill>
          <a:blip r:embed="rId3">
            <a:extLst>
              <a:ext uri="{28A0092B-C50C-407E-A947-70E740481C1C}">
                <a14:useLocalDpi xmlns:a14="http://schemas.microsoft.com/office/drawing/2010/main" val="0"/>
              </a:ext>
            </a:extLst>
          </a:blip>
          <a:srcRect l="4765" t="18271" r="6740" b="3564"/>
          <a:stretch>
            <a:fillRect/>
          </a:stretch>
        </p:blipFill>
        <p:spPr bwMode="auto">
          <a:xfrm>
            <a:off x="2786013" y="2564904"/>
            <a:ext cx="599440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5.4.2 </a:t>
            </a:r>
            <a:r>
              <a:rPr lang="zh-CN" altLang="en-US" dirty="0"/>
              <a:t>新增颜色</a:t>
            </a:r>
            <a:r>
              <a:rPr lang="zh-CN" altLang="en-US" dirty="0" smtClean="0"/>
              <a:t>属性</a:t>
            </a:r>
            <a:endParaRPr lang="zh-CN" altLang="en-US" dirty="0"/>
          </a:p>
        </p:txBody>
      </p:sp>
    </p:spTree>
    <p:extLst>
      <p:ext uri="{BB962C8B-B14F-4D97-AF65-F5344CB8AC3E}">
        <p14:creationId xmlns:p14="http://schemas.microsoft.com/office/powerpoint/2010/main" val="1646001163"/>
      </p:ext>
    </p:extLst>
  </p:cSld>
  <p:clrMapOvr>
    <a:masterClrMapping/>
  </p:clrMapOvr>
  <p:transition>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312874" y="908720"/>
            <a:ext cx="9289032" cy="1871736"/>
          </a:xfrm>
        </p:spPr>
        <p:txBody>
          <a:bodyPr/>
          <a:lstStyle/>
          <a:p>
            <a:pPr marL="0" indent="0">
              <a:buNone/>
            </a:pPr>
            <a:r>
              <a:rPr lang="fr-FR" altLang="zh-CN" b="1" dirty="0" smtClean="0">
                <a:effectLst/>
                <a:latin typeface="+mn-ea"/>
              </a:rPr>
              <a:t>4. </a:t>
            </a:r>
            <a:r>
              <a:rPr lang="zh-CN" altLang="zh-CN" b="1" dirty="0" smtClean="0">
                <a:effectLst/>
                <a:latin typeface="+mn-ea"/>
              </a:rPr>
              <a:t>重复线性渐变（</a:t>
            </a:r>
            <a:r>
              <a:rPr lang="fr-FR" altLang="zh-CN" b="1" dirty="0" smtClean="0">
                <a:effectLst/>
                <a:latin typeface="+mn-ea"/>
              </a:rPr>
              <a:t>repeating-linear-gradient</a:t>
            </a:r>
            <a:r>
              <a:rPr lang="zh-CN" altLang="zh-CN" b="1" dirty="0" smtClean="0">
                <a:effectLst/>
                <a:latin typeface="+mn-ea"/>
              </a:rPr>
              <a:t>）和重复径向渐变（</a:t>
            </a:r>
            <a:r>
              <a:rPr lang="fr-FR" altLang="zh-CN" b="1" dirty="0" smtClean="0">
                <a:effectLst/>
                <a:latin typeface="+mn-ea"/>
              </a:rPr>
              <a:t>repeating-radial-gradient</a:t>
            </a:r>
            <a:r>
              <a:rPr lang="zh-CN" altLang="zh-CN" b="1" dirty="0" smtClean="0">
                <a:effectLst/>
                <a:latin typeface="+mn-ea"/>
              </a:rPr>
              <a:t>）</a:t>
            </a:r>
          </a:p>
          <a:p>
            <a:pPr marL="0" indent="0">
              <a:buNone/>
            </a:pPr>
            <a:r>
              <a:rPr lang="zh-CN" altLang="zh-CN" dirty="0" smtClean="0">
                <a:effectLst/>
                <a:latin typeface="+mn-ea"/>
              </a:rPr>
              <a:t>重复线性渐变（</a:t>
            </a:r>
            <a:r>
              <a:rPr lang="fr-FR" altLang="zh-CN" dirty="0" smtClean="0">
                <a:effectLst/>
                <a:latin typeface="+mn-ea"/>
              </a:rPr>
              <a:t>repeating-linear-gradient</a:t>
            </a:r>
            <a:r>
              <a:rPr lang="zh-CN" altLang="zh-CN" dirty="0" smtClean="0">
                <a:effectLst/>
                <a:latin typeface="+mn-ea"/>
              </a:rPr>
              <a:t>）是一个类似</a:t>
            </a:r>
            <a:r>
              <a:rPr lang="fr-FR" altLang="zh-CN" dirty="0" smtClean="0">
                <a:effectLst/>
                <a:latin typeface="+mn-ea"/>
              </a:rPr>
              <a:t> linear</a:t>
            </a:r>
            <a:r>
              <a:rPr lang="zh-CN" altLang="zh-CN" dirty="0" smtClean="0">
                <a:effectLst/>
                <a:latin typeface="+mn-ea"/>
              </a:rPr>
              <a:t>­</a:t>
            </a:r>
            <a:r>
              <a:rPr lang="fr-FR" altLang="zh-CN" dirty="0" smtClean="0">
                <a:effectLst/>
                <a:latin typeface="+mn-ea"/>
              </a:rPr>
              <a:t>gradient </a:t>
            </a:r>
            <a:r>
              <a:rPr lang="zh-CN" altLang="zh-CN" dirty="0" smtClean="0">
                <a:effectLst/>
                <a:latin typeface="+mn-ea"/>
              </a:rPr>
              <a:t>的函数，并且采用相同的参数，但是它会在所有方向上重复渐变以覆盖其整个容器。</a:t>
            </a:r>
          </a:p>
        </p:txBody>
      </p:sp>
      <p:sp>
        <p:nvSpPr>
          <p:cNvPr id="74756" name="AutoShape 5"/>
          <p:cNvSpPr>
            <a:spLocks noChangeArrowheads="1"/>
          </p:cNvSpPr>
          <p:nvPr/>
        </p:nvSpPr>
        <p:spPr bwMode="gray">
          <a:xfrm>
            <a:off x="1636302" y="3429447"/>
            <a:ext cx="5873750" cy="187166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div{ </a:t>
            </a:r>
          </a:p>
          <a:p>
            <a:pPr algn="l" eaLnBrk="1" hangingPunct="1"/>
            <a:r>
              <a:rPr kumimoji="1" lang="en-US" altLang="zh-CN" sz="2000">
                <a:solidFill>
                  <a:schemeClr val="accent2"/>
                </a:solidFill>
                <a:latin typeface="Arial" panose="020B0604020202020204" pitchFamily="34" charset="0"/>
              </a:rPr>
              <a:t>  width:100px;</a:t>
            </a:r>
          </a:p>
          <a:p>
            <a:pPr algn="l" eaLnBrk="1" hangingPunct="1"/>
            <a:r>
              <a:rPr kumimoji="1" lang="en-US" altLang="zh-CN" sz="2000">
                <a:solidFill>
                  <a:schemeClr val="accent2"/>
                </a:solidFill>
                <a:latin typeface="Arial" panose="020B0604020202020204" pitchFamily="34" charset="0"/>
              </a:rPr>
              <a:t>  height:100px;</a:t>
            </a:r>
          </a:p>
          <a:p>
            <a:pPr algn="l" eaLnBrk="1" hangingPunct="1"/>
            <a:r>
              <a:rPr kumimoji="1" lang="en-US" altLang="zh-CN" sz="2000">
                <a:solidFill>
                  <a:schemeClr val="accent2"/>
                </a:solidFill>
                <a:latin typeface="Arial" panose="020B0604020202020204" pitchFamily="34" charset="0"/>
              </a:rPr>
              <a:t>  background: repeating-linear-gradient(45deg,</a:t>
            </a:r>
          </a:p>
          <a:p>
            <a:pPr algn="l" eaLnBrk="1" hangingPunct="1"/>
            <a:r>
              <a:rPr kumimoji="1" lang="en-US" altLang="zh-CN" sz="2000">
                <a:solidFill>
                  <a:schemeClr val="accent2"/>
                </a:solidFill>
                <a:latin typeface="Arial" panose="020B0604020202020204" pitchFamily="34" charset="0"/>
              </a:rPr>
              <a:t>red 0px ,red 20px,blue 20px,blue 40px);</a:t>
            </a:r>
          </a:p>
          <a:p>
            <a:pPr algn="l" eaLnBrk="1" hangingPunct="1"/>
            <a:r>
              <a:rPr kumimoji="1" lang="en-US" altLang="zh-CN" sz="2000">
                <a:solidFill>
                  <a:schemeClr val="accent2"/>
                </a:solidFill>
                <a:latin typeface="Arial" panose="020B0604020202020204" pitchFamily="34" charset="0"/>
              </a:rPr>
              <a:t>}</a:t>
            </a:r>
          </a:p>
        </p:txBody>
      </p:sp>
      <p:pic>
        <p:nvPicPr>
          <p:cNvPr id="7475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573" y="3284984"/>
            <a:ext cx="21478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5.4.2 </a:t>
            </a:r>
            <a:r>
              <a:rPr lang="zh-CN" altLang="en-US" dirty="0"/>
              <a:t>新增颜色</a:t>
            </a:r>
            <a:r>
              <a:rPr lang="zh-CN" altLang="en-US" dirty="0" smtClean="0"/>
              <a:t>属性</a:t>
            </a:r>
            <a:endParaRPr lang="zh-CN" altLang="en-US" dirty="0"/>
          </a:p>
        </p:txBody>
      </p:sp>
    </p:spTree>
    <p:extLst>
      <p:ext uri="{BB962C8B-B14F-4D97-AF65-F5344CB8AC3E}">
        <p14:creationId xmlns:p14="http://schemas.microsoft.com/office/powerpoint/2010/main" val="1151945653"/>
      </p:ext>
    </p:extLst>
  </p:cSld>
  <p:clrMapOvr>
    <a:masterClrMapping/>
  </p:clrMapOvr>
  <p:transition>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633885" y="950913"/>
            <a:ext cx="8496300" cy="1974031"/>
          </a:xfrm>
        </p:spPr>
        <p:txBody>
          <a:bodyPr/>
          <a:lstStyle/>
          <a:p>
            <a:pPr marL="0" indent="0">
              <a:buNone/>
            </a:pPr>
            <a:r>
              <a:rPr lang="fr-FR" altLang="zh-CN" b="1" dirty="0" smtClean="0">
                <a:effectLst/>
                <a:latin typeface="+mn-ea"/>
              </a:rPr>
              <a:t>4. </a:t>
            </a:r>
            <a:r>
              <a:rPr lang="zh-CN" altLang="zh-CN" b="1" dirty="0" smtClean="0">
                <a:effectLst/>
                <a:latin typeface="+mn-ea"/>
              </a:rPr>
              <a:t>重复线性渐变（</a:t>
            </a:r>
            <a:r>
              <a:rPr lang="fr-FR" altLang="zh-CN" b="1" dirty="0" smtClean="0">
                <a:effectLst/>
                <a:latin typeface="+mn-ea"/>
              </a:rPr>
              <a:t>repeating-linear-gradient</a:t>
            </a:r>
            <a:r>
              <a:rPr lang="zh-CN" altLang="zh-CN" b="1" dirty="0" smtClean="0">
                <a:effectLst/>
                <a:latin typeface="+mn-ea"/>
              </a:rPr>
              <a:t>）和重复径向渐变（</a:t>
            </a:r>
            <a:r>
              <a:rPr lang="fr-FR" altLang="zh-CN" b="1" dirty="0" smtClean="0">
                <a:effectLst/>
                <a:latin typeface="+mn-ea"/>
              </a:rPr>
              <a:t>repeating-radial-gradient</a:t>
            </a:r>
            <a:r>
              <a:rPr lang="zh-CN" altLang="zh-CN" b="1" dirty="0" smtClean="0">
                <a:effectLst/>
                <a:latin typeface="+mn-ea"/>
              </a:rPr>
              <a:t>）</a:t>
            </a:r>
          </a:p>
          <a:p>
            <a:pPr marL="0" indent="0">
              <a:buNone/>
            </a:pPr>
            <a:r>
              <a:rPr lang="zh-CN" altLang="zh-CN" dirty="0" smtClean="0">
                <a:effectLst/>
                <a:latin typeface="+mn-ea"/>
              </a:rPr>
              <a:t>重复径向渐变（</a:t>
            </a:r>
            <a:r>
              <a:rPr lang="en-US" altLang="zh-CN" dirty="0" smtClean="0">
                <a:effectLst/>
                <a:latin typeface="+mn-ea"/>
              </a:rPr>
              <a:t>repeating-radial-gradient</a:t>
            </a:r>
            <a:r>
              <a:rPr lang="zh-CN" altLang="zh-CN" dirty="0" smtClean="0">
                <a:effectLst/>
                <a:latin typeface="+mn-ea"/>
              </a:rPr>
              <a:t>）和重复线性渐变的原理相同，是一个类似</a:t>
            </a:r>
            <a:r>
              <a:rPr lang="fr-FR" altLang="zh-CN" dirty="0" smtClean="0">
                <a:effectLst/>
                <a:latin typeface="+mn-ea"/>
              </a:rPr>
              <a:t>radial-gradient</a:t>
            </a:r>
            <a:r>
              <a:rPr lang="zh-CN" altLang="zh-CN" dirty="0" smtClean="0">
                <a:effectLst/>
                <a:latin typeface="+mn-ea"/>
              </a:rPr>
              <a:t>的函数，其重复的原理也相同。</a:t>
            </a:r>
          </a:p>
        </p:txBody>
      </p:sp>
      <p:sp>
        <p:nvSpPr>
          <p:cNvPr id="75780" name="AutoShape 5"/>
          <p:cNvSpPr>
            <a:spLocks noChangeArrowheads="1"/>
          </p:cNvSpPr>
          <p:nvPr/>
        </p:nvSpPr>
        <p:spPr bwMode="gray">
          <a:xfrm>
            <a:off x="1808957" y="3573463"/>
            <a:ext cx="6018213" cy="218281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div{ </a:t>
            </a:r>
          </a:p>
          <a:p>
            <a:pPr algn="l" eaLnBrk="1" hangingPunct="1"/>
            <a:r>
              <a:rPr kumimoji="1" lang="en-US" altLang="zh-CN" sz="2000">
                <a:solidFill>
                  <a:schemeClr val="accent2"/>
                </a:solidFill>
                <a:latin typeface="Arial" panose="020B0604020202020204" pitchFamily="34" charset="0"/>
              </a:rPr>
              <a:t>  width:200px;</a:t>
            </a:r>
          </a:p>
          <a:p>
            <a:pPr algn="l" eaLnBrk="1" hangingPunct="1"/>
            <a:r>
              <a:rPr kumimoji="1" lang="en-US" altLang="zh-CN" sz="2000">
                <a:solidFill>
                  <a:schemeClr val="accent2"/>
                </a:solidFill>
                <a:latin typeface="Arial" panose="020B0604020202020204" pitchFamily="34" charset="0"/>
              </a:rPr>
              <a:t>  height:200px;</a:t>
            </a:r>
          </a:p>
          <a:p>
            <a:pPr algn="l" eaLnBrk="1" hangingPunct="1"/>
            <a:r>
              <a:rPr kumimoji="1" lang="en-US" altLang="zh-CN" sz="2000">
                <a:solidFill>
                  <a:schemeClr val="accent2"/>
                </a:solidFill>
                <a:latin typeface="Arial" panose="020B0604020202020204" pitchFamily="34" charset="0"/>
              </a:rPr>
              <a:t>  background: repeating-radial-gradient(red 0px ,</a:t>
            </a:r>
          </a:p>
          <a:p>
            <a:pPr algn="l" eaLnBrk="1" hangingPunct="1"/>
            <a:r>
              <a:rPr kumimoji="1" lang="en-US" altLang="zh-CN" sz="2000">
                <a:solidFill>
                  <a:schemeClr val="accent2"/>
                </a:solidFill>
                <a:latin typeface="Arial" panose="020B0604020202020204" pitchFamily="34" charset="0"/>
              </a:rPr>
              <a:t>  red 20px,blue 20px,blue 40px);</a:t>
            </a:r>
          </a:p>
          <a:p>
            <a:pPr algn="l" eaLnBrk="1" hangingPunct="1"/>
            <a:r>
              <a:rPr kumimoji="1" lang="en-US" altLang="zh-CN" sz="2000">
                <a:solidFill>
                  <a:schemeClr val="accent2"/>
                </a:solidFill>
                <a:latin typeface="Arial" panose="020B0604020202020204" pitchFamily="34" charset="0"/>
              </a:rPr>
              <a:t>}</a:t>
            </a:r>
          </a:p>
        </p:txBody>
      </p:sp>
      <p:pic>
        <p:nvPicPr>
          <p:cNvPr id="7578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069" y="3406776"/>
            <a:ext cx="2398712"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5.4.2 </a:t>
            </a:r>
            <a:r>
              <a:rPr lang="zh-CN" altLang="en-US" dirty="0"/>
              <a:t>新增颜色</a:t>
            </a:r>
            <a:r>
              <a:rPr lang="zh-CN" altLang="en-US" dirty="0" smtClean="0"/>
              <a:t>属性</a:t>
            </a:r>
            <a:endParaRPr lang="zh-CN" altLang="en-US" dirty="0"/>
          </a:p>
        </p:txBody>
      </p:sp>
    </p:spTree>
    <p:extLst>
      <p:ext uri="{BB962C8B-B14F-4D97-AF65-F5344CB8AC3E}">
        <p14:creationId xmlns:p14="http://schemas.microsoft.com/office/powerpoint/2010/main" val="3806976983"/>
      </p:ext>
    </p:extLst>
  </p:cSld>
  <p:clrMapOvr>
    <a:masterClrMapping/>
  </p:clrMapOvr>
  <p:transition>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369057" y="848617"/>
            <a:ext cx="9409844" cy="1932311"/>
          </a:xfrm>
        </p:spPr>
        <p:txBody>
          <a:bodyPr/>
          <a:lstStyle/>
          <a:p>
            <a:pPr marL="0" indent="0">
              <a:buNone/>
            </a:pPr>
            <a:r>
              <a:rPr lang="fr-FR" altLang="zh-CN" dirty="0" smtClean="0">
                <a:latin typeface="+mn-ea"/>
              </a:rPr>
              <a:t>CSS3</a:t>
            </a:r>
            <a:r>
              <a:rPr lang="zh-CN" altLang="en-US" dirty="0">
                <a:latin typeface="+mn-ea"/>
              </a:rPr>
              <a:t>新增的</a:t>
            </a:r>
            <a:r>
              <a:rPr lang="fr-FR" altLang="zh-CN" dirty="0">
                <a:solidFill>
                  <a:srgbClr val="FF0000"/>
                </a:solidFill>
                <a:latin typeface="+mn-ea"/>
              </a:rPr>
              <a:t>box-reflect</a:t>
            </a:r>
            <a:r>
              <a:rPr lang="zh-CN" altLang="en-US" dirty="0">
                <a:latin typeface="+mn-ea"/>
              </a:rPr>
              <a:t>特性可以在元素的一个特定方向设置倒影效果，但是这个特性仅仅支持</a:t>
            </a:r>
            <a:r>
              <a:rPr lang="fr-FR" altLang="zh-CN" dirty="0">
                <a:latin typeface="+mn-ea"/>
              </a:rPr>
              <a:t>webkit</a:t>
            </a:r>
            <a:r>
              <a:rPr lang="zh-CN" altLang="en-US" dirty="0">
                <a:latin typeface="+mn-ea"/>
              </a:rPr>
              <a:t>内核的浏览器，其完整的写法是 </a:t>
            </a:r>
            <a:r>
              <a:rPr lang="en-US" altLang="zh-CN" dirty="0">
                <a:latin typeface="+mn-ea"/>
              </a:rPr>
              <a:t>­</a:t>
            </a:r>
            <a:r>
              <a:rPr lang="fr-FR" altLang="zh-CN" dirty="0">
                <a:latin typeface="+mn-ea"/>
              </a:rPr>
              <a:t>webkit­box­reflect</a:t>
            </a:r>
            <a:r>
              <a:rPr lang="zh-CN" altLang="en-US" dirty="0">
                <a:latin typeface="+mn-ea"/>
              </a:rPr>
              <a:t>属性。由于此属性是谷歌浏览器的私有属性，因此不建议在开发项目中大规模使用。</a:t>
            </a:r>
          </a:p>
          <a:p>
            <a:pPr marL="0" indent="0">
              <a:buNone/>
            </a:pPr>
            <a:r>
              <a:rPr lang="zh-CN" altLang="en-US" dirty="0">
                <a:latin typeface="+mn-ea"/>
              </a:rPr>
              <a:t>倒影属性设置的格式为： </a:t>
            </a:r>
          </a:p>
          <a:p>
            <a:pPr marL="0" indent="0">
              <a:buNone/>
            </a:pPr>
            <a:r>
              <a:rPr lang="en-US" altLang="zh-CN" dirty="0">
                <a:latin typeface="+mn-ea"/>
              </a:rPr>
              <a:t>­</a:t>
            </a:r>
            <a:r>
              <a:rPr lang="fr-FR" altLang="zh-CN" dirty="0">
                <a:latin typeface="+mn-ea"/>
              </a:rPr>
              <a:t>webkit -box-reflect</a:t>
            </a:r>
            <a:r>
              <a:rPr lang="zh-CN" altLang="fr-FR" dirty="0">
                <a:latin typeface="+mn-ea"/>
              </a:rPr>
              <a:t>：</a:t>
            </a:r>
            <a:r>
              <a:rPr lang="fr-FR" altLang="zh-CN" dirty="0">
                <a:latin typeface="+mn-ea"/>
              </a:rPr>
              <a:t>none | &lt;direction&gt; &lt;offset&gt;? &lt;mask-box-image&gt;?</a:t>
            </a:r>
          </a:p>
          <a:p>
            <a:pPr marL="0" indent="0">
              <a:buNone/>
            </a:pPr>
            <a:endParaRPr lang="fr-FR" altLang="zh-CN" dirty="0">
              <a:latin typeface="+mn-ea"/>
            </a:endParaRPr>
          </a:p>
          <a:p>
            <a:pPr marL="0" indent="0">
              <a:buNone/>
            </a:pPr>
            <a:endParaRPr lang="fr-FR" altLang="zh-CN" b="1" dirty="0" smtClean="0">
              <a:effectLst/>
              <a:latin typeface="+mn-ea"/>
            </a:endParaRPr>
          </a:p>
        </p:txBody>
      </p:sp>
      <p:pic>
        <p:nvPicPr>
          <p:cNvPr id="768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981" y="2780928"/>
            <a:ext cx="6827838"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5.4.3 </a:t>
            </a:r>
            <a:r>
              <a:rPr lang="zh-CN" altLang="en-US" dirty="0"/>
              <a:t>倒影（ </a:t>
            </a:r>
            <a:r>
              <a:rPr lang="en-US" altLang="zh-CN" dirty="0"/>
              <a:t>­</a:t>
            </a:r>
            <a:r>
              <a:rPr lang="en-US" altLang="zh-CN" dirty="0" err="1"/>
              <a:t>webkit­box­reflect</a:t>
            </a:r>
            <a:r>
              <a:rPr lang="zh-CN" altLang="en-US" dirty="0" smtClean="0"/>
              <a:t>）</a:t>
            </a:r>
            <a:endParaRPr lang="zh-CN" altLang="en-US" dirty="0"/>
          </a:p>
        </p:txBody>
      </p:sp>
    </p:spTree>
    <p:extLst>
      <p:ext uri="{BB962C8B-B14F-4D97-AF65-F5344CB8AC3E}">
        <p14:creationId xmlns:p14="http://schemas.microsoft.com/office/powerpoint/2010/main" val="3189859985"/>
      </p:ext>
    </p:extLst>
  </p:cSld>
  <p:clrMapOvr>
    <a:masterClrMapping/>
  </p:clrMapOvr>
  <p:transition>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345854" y="228600"/>
            <a:ext cx="8954642" cy="4640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smtClean="0">
                <a:latin typeface="+mj-ea"/>
              </a:rPr>
              <a:t>5.1.2  </a:t>
            </a:r>
            <a:r>
              <a:rPr lang="en-US" altLang="zh-CN" dirty="0">
                <a:latin typeface="+mj-ea"/>
              </a:rPr>
              <a:t>HTML5</a:t>
            </a:r>
            <a:r>
              <a:rPr lang="zh-CN" altLang="en-US" dirty="0">
                <a:latin typeface="+mj-ea"/>
              </a:rPr>
              <a:t>结构性</a:t>
            </a:r>
            <a:r>
              <a:rPr lang="zh-CN" altLang="en-US" dirty="0" smtClean="0">
                <a:latin typeface="+mj-ea"/>
              </a:rPr>
              <a:t>标签</a:t>
            </a:r>
            <a:endParaRPr lang="zh-CN" altLang="en-US" dirty="0">
              <a:latin typeface="+mj-ea"/>
            </a:endParaRPr>
          </a:p>
        </p:txBody>
      </p:sp>
      <p:sp>
        <p:nvSpPr>
          <p:cNvPr id="33797" name="Rectangle 5"/>
          <p:cNvSpPr>
            <a:spLocks noGrp="1" noChangeArrowheads="1"/>
          </p:cNvSpPr>
          <p:nvPr>
            <p:ph type="body" idx="1"/>
          </p:nvPr>
        </p:nvSpPr>
        <p:spPr>
          <a:xfrm>
            <a:off x="1226793" y="908721"/>
            <a:ext cx="9768132" cy="42484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4.&lt;article&gt;</a:t>
            </a:r>
            <a:r>
              <a:rPr lang="zh-CN" altLang="zh-CN" dirty="0">
                <a:latin typeface="+mn-ea"/>
              </a:rPr>
              <a:t>标签</a:t>
            </a:r>
            <a:endParaRPr lang="en-US" altLang="zh-CN" dirty="0">
              <a:latin typeface="+mn-ea"/>
            </a:endParaRPr>
          </a:p>
          <a:p>
            <a:pPr marL="0" indent="0">
              <a:buNone/>
            </a:pPr>
            <a:endParaRPr lang="zh-CN" altLang="zh-CN" dirty="0">
              <a:latin typeface="+mn-ea"/>
            </a:endParaRPr>
          </a:p>
          <a:p>
            <a:pPr marL="0" indent="0">
              <a:buNone/>
            </a:pPr>
            <a:r>
              <a:rPr lang="en-US" altLang="zh-CN" dirty="0">
                <a:latin typeface="+mn-ea"/>
              </a:rPr>
              <a:t>&lt;article&gt; </a:t>
            </a:r>
            <a:r>
              <a:rPr lang="zh-CN" altLang="zh-CN" dirty="0">
                <a:latin typeface="+mn-ea"/>
              </a:rPr>
              <a:t>标签用来在页面中表示一套结构完整、独立、可以独自被外部引用的内容。例如，杂志或报纸中的一篇文章，用户提交的评论内容，可互动的页面模块挂件等，页面中主体部分或其他任何独立的内容都可以用</a:t>
            </a:r>
            <a:r>
              <a:rPr lang="en-US" altLang="zh-CN" dirty="0">
                <a:latin typeface="+mn-ea"/>
              </a:rPr>
              <a:t>&lt;article&gt; </a:t>
            </a:r>
            <a:r>
              <a:rPr lang="zh-CN" altLang="zh-CN" dirty="0">
                <a:latin typeface="+mn-ea"/>
              </a:rPr>
              <a:t>标签来定义。</a:t>
            </a:r>
            <a:endParaRPr lang="en-US" altLang="zh-CN" dirty="0">
              <a:latin typeface="+mn-ea"/>
            </a:endParaRPr>
          </a:p>
          <a:p>
            <a:pPr marL="0" indent="0">
              <a:buNone/>
            </a:pPr>
            <a:endParaRPr lang="en-US" altLang="zh-CN" dirty="0">
              <a:latin typeface="+mn-ea"/>
            </a:endParaRPr>
          </a:p>
          <a:p>
            <a:pPr marL="0" indent="0">
              <a:buNone/>
            </a:pPr>
            <a:r>
              <a:rPr lang="zh-CN" altLang="zh-CN" dirty="0">
                <a:latin typeface="+mn-ea"/>
              </a:rPr>
              <a:t>例</a:t>
            </a:r>
            <a:r>
              <a:rPr lang="en-US" altLang="zh-CN" dirty="0">
                <a:latin typeface="+mn-ea"/>
              </a:rPr>
              <a:t>5-1</a:t>
            </a:r>
            <a:r>
              <a:rPr lang="zh-CN" altLang="en-US" dirty="0">
                <a:latin typeface="+mn-ea"/>
              </a:rPr>
              <a:t>中</a:t>
            </a:r>
            <a:r>
              <a:rPr lang="en-US" altLang="zh-CN" dirty="0">
                <a:latin typeface="+mn-ea"/>
              </a:rPr>
              <a:t>&lt;article&gt; </a:t>
            </a:r>
            <a:r>
              <a:rPr lang="zh-CN" altLang="zh-CN" dirty="0">
                <a:latin typeface="+mn-ea"/>
              </a:rPr>
              <a:t>标签包含了</a:t>
            </a:r>
            <a:r>
              <a:rPr lang="en-US" altLang="zh-CN" dirty="0">
                <a:latin typeface="+mn-ea"/>
              </a:rPr>
              <a:t>&lt;section&gt; </a:t>
            </a:r>
            <a:r>
              <a:rPr lang="zh-CN" altLang="zh-CN" dirty="0">
                <a:latin typeface="+mn-ea"/>
              </a:rPr>
              <a:t>标签，这不是固定模式。实际上，经常有</a:t>
            </a:r>
            <a:r>
              <a:rPr lang="en-US" altLang="zh-CN" dirty="0">
                <a:latin typeface="+mn-ea"/>
              </a:rPr>
              <a:t>&lt;section&gt; </a:t>
            </a:r>
            <a:r>
              <a:rPr lang="zh-CN" altLang="zh-CN" dirty="0">
                <a:latin typeface="+mn-ea"/>
              </a:rPr>
              <a:t>标签包含</a:t>
            </a:r>
            <a:r>
              <a:rPr lang="en-US" altLang="zh-CN" dirty="0">
                <a:latin typeface="+mn-ea"/>
              </a:rPr>
              <a:t>&lt;article&gt; </a:t>
            </a:r>
            <a:r>
              <a:rPr lang="zh-CN" altLang="zh-CN" dirty="0">
                <a:latin typeface="+mn-ea"/>
              </a:rPr>
              <a:t>标签的情况，主要看是强调分块还是强调独立性。</a:t>
            </a:r>
          </a:p>
        </p:txBody>
      </p:sp>
    </p:spTree>
    <p:extLst>
      <p:ext uri="{BB962C8B-B14F-4D97-AF65-F5344CB8AC3E}">
        <p14:creationId xmlns:p14="http://schemas.microsoft.com/office/powerpoint/2010/main" val="2090671337"/>
      </p:ext>
    </p:extLst>
  </p:cSld>
  <p:clrMapOvr>
    <a:masterClrMapping/>
  </p:clrMapOvr>
  <p:transition>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01" y="3990834"/>
            <a:ext cx="82518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AutoShape 5"/>
          <p:cNvSpPr>
            <a:spLocks noChangeArrowheads="1"/>
          </p:cNvSpPr>
          <p:nvPr/>
        </p:nvSpPr>
        <p:spPr bwMode="gray">
          <a:xfrm>
            <a:off x="1463770" y="1052736"/>
            <a:ext cx="8811076" cy="266382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#reflect1{-</a:t>
            </a:r>
            <a:r>
              <a:rPr kumimoji="1" lang="en-US" altLang="zh-CN" sz="2000" dirty="0" err="1">
                <a:solidFill>
                  <a:schemeClr val="accent2"/>
                </a:solidFill>
                <a:latin typeface="Arial" panose="020B0604020202020204" pitchFamily="34" charset="0"/>
              </a:rPr>
              <a:t>webkit</a:t>
            </a:r>
            <a:r>
              <a:rPr kumimoji="1" lang="en-US" altLang="zh-CN" sz="2000" dirty="0">
                <a:solidFill>
                  <a:schemeClr val="accent2"/>
                </a:solidFill>
                <a:latin typeface="Arial" panose="020B0604020202020204" pitchFamily="34" charset="0"/>
              </a:rPr>
              <a:t>-box-reflect: below;}</a:t>
            </a:r>
          </a:p>
          <a:p>
            <a:pPr algn="l" eaLnBrk="1" hangingPunct="1"/>
            <a:endParaRPr kumimoji="1" lang="en-US" altLang="zh-CN" sz="2000" dirty="0">
              <a:solidFill>
                <a:schemeClr val="accent2"/>
              </a:solidFill>
              <a:latin typeface="Arial" panose="020B0604020202020204" pitchFamily="34" charset="0"/>
            </a:endParaRPr>
          </a:p>
          <a:p>
            <a:pPr algn="l" eaLnBrk="1" hangingPunct="1"/>
            <a:r>
              <a:rPr kumimoji="1" lang="en-US" altLang="zh-CN" sz="2000" dirty="0">
                <a:solidFill>
                  <a:schemeClr val="accent2"/>
                </a:solidFill>
                <a:latin typeface="Arial" panose="020B0604020202020204" pitchFamily="34" charset="0"/>
              </a:rPr>
              <a:t> #reflect2{-</a:t>
            </a:r>
            <a:r>
              <a:rPr kumimoji="1" lang="en-US" altLang="zh-CN" sz="2000" dirty="0" err="1">
                <a:solidFill>
                  <a:schemeClr val="accent2"/>
                </a:solidFill>
                <a:latin typeface="Arial" panose="020B0604020202020204" pitchFamily="34" charset="0"/>
              </a:rPr>
              <a:t>webkit</a:t>
            </a:r>
            <a:r>
              <a:rPr kumimoji="1" lang="en-US" altLang="zh-CN" sz="2000" dirty="0">
                <a:solidFill>
                  <a:schemeClr val="accent2"/>
                </a:solidFill>
                <a:latin typeface="Arial" panose="020B0604020202020204" pitchFamily="34" charset="0"/>
              </a:rPr>
              <a:t>-box-reflect: below 10px;}</a:t>
            </a:r>
          </a:p>
          <a:p>
            <a:pPr algn="l" eaLnBrk="1" hangingPunct="1"/>
            <a:endParaRPr kumimoji="1" lang="en-US" altLang="zh-CN" sz="2000" dirty="0">
              <a:solidFill>
                <a:schemeClr val="accent2"/>
              </a:solidFill>
              <a:latin typeface="Arial" panose="020B0604020202020204" pitchFamily="34" charset="0"/>
            </a:endParaRPr>
          </a:p>
          <a:p>
            <a:pPr algn="l" eaLnBrk="1" hangingPunct="1"/>
            <a:r>
              <a:rPr kumimoji="1" lang="en-US" altLang="zh-CN" sz="2000" dirty="0">
                <a:solidFill>
                  <a:schemeClr val="accent2"/>
                </a:solidFill>
                <a:latin typeface="Arial" panose="020B0604020202020204" pitchFamily="34" charset="0"/>
              </a:rPr>
              <a:t>#reflect3{-</a:t>
            </a:r>
            <a:r>
              <a:rPr kumimoji="1" lang="en-US" altLang="zh-CN" sz="2000" dirty="0" err="1">
                <a:solidFill>
                  <a:schemeClr val="accent2"/>
                </a:solidFill>
                <a:latin typeface="Arial" panose="020B0604020202020204" pitchFamily="34" charset="0"/>
              </a:rPr>
              <a:t>webkit</a:t>
            </a:r>
            <a:r>
              <a:rPr kumimoji="1" lang="en-US" altLang="zh-CN" sz="2000" dirty="0">
                <a:solidFill>
                  <a:schemeClr val="accent2"/>
                </a:solidFill>
                <a:latin typeface="Arial" panose="020B0604020202020204" pitchFamily="34" charset="0"/>
              </a:rPr>
              <a:t>-box-reflect: below 0 linear-gradient(to bottom, </a:t>
            </a:r>
          </a:p>
          <a:p>
            <a:pPr algn="l" eaLnBrk="1" hangingPunct="1"/>
            <a:r>
              <a:rPr kumimoji="1" lang="en-US" altLang="zh-CN" sz="2000" dirty="0" err="1">
                <a:solidFill>
                  <a:schemeClr val="accent2"/>
                </a:solidFill>
                <a:latin typeface="Arial" panose="020B0604020202020204" pitchFamily="34" charset="0"/>
              </a:rPr>
              <a:t>rgba</a:t>
            </a:r>
            <a:r>
              <a:rPr kumimoji="1" lang="en-US" altLang="zh-CN" sz="2000" dirty="0">
                <a:solidFill>
                  <a:schemeClr val="accent2"/>
                </a:solidFill>
                <a:latin typeface="Arial" panose="020B0604020202020204" pitchFamily="34" charset="0"/>
              </a:rPr>
              <a:t>(255,255,255,0), </a:t>
            </a:r>
            <a:r>
              <a:rPr kumimoji="1" lang="en-US" altLang="zh-CN" sz="2000" dirty="0" err="1">
                <a:solidFill>
                  <a:schemeClr val="accent2"/>
                </a:solidFill>
                <a:latin typeface="Arial" panose="020B0604020202020204" pitchFamily="34" charset="0"/>
              </a:rPr>
              <a:t>rgba</a:t>
            </a:r>
            <a:r>
              <a:rPr kumimoji="1" lang="en-US" altLang="zh-CN" sz="2000" dirty="0">
                <a:solidFill>
                  <a:schemeClr val="accent2"/>
                </a:solidFill>
                <a:latin typeface="Arial" panose="020B0604020202020204" pitchFamily="34" charset="0"/>
              </a:rPr>
              <a:t>(255,255,255,.9));}	</a:t>
            </a:r>
          </a:p>
          <a:p>
            <a:pPr algn="l" eaLnBrk="1" hangingPunct="1"/>
            <a:endParaRPr kumimoji="1" lang="en-US" altLang="zh-CN" sz="2000" dirty="0">
              <a:solidFill>
                <a:schemeClr val="accent2"/>
              </a:solidFill>
              <a:latin typeface="Arial" panose="020B0604020202020204" pitchFamily="34" charset="0"/>
            </a:endParaRPr>
          </a:p>
          <a:p>
            <a:pPr algn="l" eaLnBrk="1" hangingPunct="1"/>
            <a:r>
              <a:rPr kumimoji="1" lang="en-US" altLang="zh-CN" sz="2000" dirty="0">
                <a:solidFill>
                  <a:schemeClr val="accent2"/>
                </a:solidFill>
                <a:latin typeface="Arial" panose="020B0604020202020204" pitchFamily="34" charset="0"/>
              </a:rPr>
              <a:t>#reflect4{-</a:t>
            </a:r>
            <a:r>
              <a:rPr kumimoji="1" lang="en-US" altLang="zh-CN" sz="2000" dirty="0" err="1">
                <a:solidFill>
                  <a:schemeClr val="accent2"/>
                </a:solidFill>
                <a:latin typeface="Arial" panose="020B0604020202020204" pitchFamily="34" charset="0"/>
              </a:rPr>
              <a:t>webkit</a:t>
            </a:r>
            <a:r>
              <a:rPr kumimoji="1" lang="en-US" altLang="zh-CN" sz="2000" dirty="0">
                <a:solidFill>
                  <a:schemeClr val="accent2"/>
                </a:solidFill>
                <a:latin typeface="Arial" panose="020B0604020202020204" pitchFamily="34" charset="0"/>
              </a:rPr>
              <a:t>-box-reflect: right;}</a:t>
            </a:r>
          </a:p>
        </p:txBody>
      </p:sp>
      <p:sp>
        <p:nvSpPr>
          <p:cNvPr id="2" name="标题 1"/>
          <p:cNvSpPr>
            <a:spLocks noGrp="1"/>
          </p:cNvSpPr>
          <p:nvPr>
            <p:ph type="title"/>
          </p:nvPr>
        </p:nvSpPr>
        <p:spPr/>
        <p:txBody>
          <a:bodyPr/>
          <a:lstStyle/>
          <a:p>
            <a:r>
              <a:rPr lang="en-US" altLang="zh-CN" dirty="0"/>
              <a:t>5.4.3 </a:t>
            </a:r>
            <a:r>
              <a:rPr lang="zh-CN" altLang="en-US" dirty="0"/>
              <a:t>倒影（ </a:t>
            </a:r>
            <a:r>
              <a:rPr lang="en-US" altLang="zh-CN" dirty="0"/>
              <a:t>­</a:t>
            </a:r>
            <a:r>
              <a:rPr lang="en-US" altLang="zh-CN" dirty="0" err="1"/>
              <a:t>webkit­box­reflect</a:t>
            </a:r>
            <a:r>
              <a:rPr lang="zh-CN" altLang="en-US" dirty="0" smtClean="0"/>
              <a:t>）</a:t>
            </a:r>
            <a:endParaRPr lang="zh-CN" altLang="en-US" dirty="0"/>
          </a:p>
        </p:txBody>
      </p:sp>
    </p:spTree>
    <p:extLst>
      <p:ext uri="{BB962C8B-B14F-4D97-AF65-F5344CB8AC3E}">
        <p14:creationId xmlns:p14="http://schemas.microsoft.com/office/powerpoint/2010/main" val="2782781775"/>
      </p:ext>
    </p:extLst>
  </p:cSld>
  <p:clrMapOvr>
    <a:masterClrMapping/>
  </p:clrMapOvr>
  <p:transition>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633885" y="914339"/>
            <a:ext cx="8496300" cy="1440160"/>
          </a:xfrm>
        </p:spPr>
        <p:txBody>
          <a:bodyPr/>
          <a:lstStyle/>
          <a:p>
            <a:pPr marL="0" indent="0">
              <a:buNone/>
            </a:pPr>
            <a:r>
              <a:rPr lang="zh-CN" altLang="zh-CN" dirty="0" smtClean="0">
                <a:effectLst/>
                <a:latin typeface="+mn-ea"/>
              </a:rPr>
              <a:t>遮罩的功能就是使用透明的图片或渐变遮罩元素的背景，允许部分或者完全隐藏一个元素的可见区域。遮罩</a:t>
            </a:r>
            <a:r>
              <a:rPr lang="en-US" altLang="zh-CN" dirty="0" smtClean="0">
                <a:effectLst/>
                <a:latin typeface="+mn-ea"/>
              </a:rPr>
              <a:t>mask</a:t>
            </a:r>
            <a:r>
              <a:rPr lang="zh-CN" altLang="zh-CN" dirty="0" smtClean="0">
                <a:effectLst/>
                <a:latin typeface="+mn-ea"/>
              </a:rPr>
              <a:t>与背景</a:t>
            </a:r>
            <a:r>
              <a:rPr lang="en-US" altLang="zh-CN" dirty="0" smtClean="0">
                <a:effectLst/>
                <a:latin typeface="+mn-ea"/>
              </a:rPr>
              <a:t>background</a:t>
            </a:r>
            <a:r>
              <a:rPr lang="zh-CN" altLang="zh-CN" dirty="0" smtClean="0">
                <a:effectLst/>
                <a:latin typeface="+mn-ea"/>
              </a:rPr>
              <a:t>的属性非常类似，除了没有</a:t>
            </a:r>
            <a:r>
              <a:rPr lang="en-US" altLang="zh-CN" dirty="0" smtClean="0">
                <a:effectLst/>
                <a:latin typeface="+mn-ea"/>
              </a:rPr>
              <a:t>color</a:t>
            </a:r>
            <a:r>
              <a:rPr lang="zh-CN" altLang="zh-CN" dirty="0" smtClean="0">
                <a:effectLst/>
                <a:latin typeface="+mn-ea"/>
              </a:rPr>
              <a:t>和</a:t>
            </a:r>
            <a:r>
              <a:rPr lang="en-US" altLang="zh-CN" dirty="0" smtClean="0">
                <a:effectLst/>
                <a:latin typeface="+mn-ea"/>
              </a:rPr>
              <a:t>attachment</a:t>
            </a:r>
            <a:r>
              <a:rPr lang="zh-CN" altLang="zh-CN" dirty="0" smtClean="0">
                <a:effectLst/>
                <a:latin typeface="+mn-ea"/>
              </a:rPr>
              <a:t>子属性，背景</a:t>
            </a:r>
            <a:r>
              <a:rPr lang="en-US" altLang="zh-CN" dirty="0" smtClean="0">
                <a:effectLst/>
                <a:latin typeface="+mn-ea"/>
              </a:rPr>
              <a:t>background</a:t>
            </a:r>
            <a:r>
              <a:rPr lang="zh-CN" altLang="zh-CN" dirty="0" smtClean="0">
                <a:effectLst/>
                <a:latin typeface="+mn-ea"/>
              </a:rPr>
              <a:t>剩下的其他子属性，</a:t>
            </a:r>
            <a:r>
              <a:rPr lang="en-US" altLang="zh-CN" dirty="0" smtClean="0">
                <a:effectLst/>
                <a:latin typeface="+mn-ea"/>
              </a:rPr>
              <a:t>mask</a:t>
            </a:r>
            <a:r>
              <a:rPr lang="zh-CN" altLang="zh-CN" dirty="0" smtClean="0">
                <a:effectLst/>
                <a:latin typeface="+mn-ea"/>
              </a:rPr>
              <a:t>都有。</a:t>
            </a:r>
          </a:p>
          <a:p>
            <a:pPr marL="0" indent="0">
              <a:buNone/>
            </a:pPr>
            <a:endParaRPr lang="fr-FR" altLang="zh-CN" b="1" dirty="0" smtClean="0">
              <a:effectLst/>
              <a:latin typeface="+mn-ea"/>
            </a:endParaRPr>
          </a:p>
        </p:txBody>
      </p:sp>
      <p:pic>
        <p:nvPicPr>
          <p:cNvPr id="7885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574" y="2276872"/>
            <a:ext cx="7353300"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5.4.4 </a:t>
            </a:r>
            <a:r>
              <a:rPr lang="zh-CN" altLang="en-US" dirty="0"/>
              <a:t>遮罩（</a:t>
            </a:r>
            <a:r>
              <a:rPr lang="en-US" altLang="zh-CN" dirty="0"/>
              <a:t>mask</a:t>
            </a:r>
            <a:r>
              <a:rPr lang="zh-CN" altLang="en-US" dirty="0" smtClean="0"/>
              <a:t>）</a:t>
            </a:r>
            <a:endParaRPr lang="zh-CN" altLang="en-US" dirty="0"/>
          </a:p>
        </p:txBody>
      </p:sp>
    </p:spTree>
    <p:extLst>
      <p:ext uri="{BB962C8B-B14F-4D97-AF65-F5344CB8AC3E}">
        <p14:creationId xmlns:p14="http://schemas.microsoft.com/office/powerpoint/2010/main" val="266213118"/>
      </p:ext>
    </p:extLst>
  </p:cSld>
  <p:clrMapOvr>
    <a:masterClrMapping/>
  </p:clrMapOvr>
  <p:transition>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AutoShape 5"/>
          <p:cNvSpPr>
            <a:spLocks noChangeArrowheads="1"/>
          </p:cNvSpPr>
          <p:nvPr/>
        </p:nvSpPr>
        <p:spPr bwMode="gray">
          <a:xfrm>
            <a:off x="1923256" y="980728"/>
            <a:ext cx="8275638" cy="309721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#mask1{-</a:t>
            </a:r>
            <a:r>
              <a:rPr kumimoji="1" lang="en-US" altLang="zh-CN" sz="2000" dirty="0" err="1">
                <a:solidFill>
                  <a:schemeClr val="accent2"/>
                </a:solidFill>
                <a:latin typeface="Arial" panose="020B0604020202020204" pitchFamily="34" charset="0"/>
              </a:rPr>
              <a:t>webkit-mask-image:url</a:t>
            </a:r>
            <a:r>
              <a:rPr kumimoji="1" lang="en-US" altLang="zh-CN" sz="2000" dirty="0">
                <a:solidFill>
                  <a:schemeClr val="accent2"/>
                </a:solidFill>
                <a:latin typeface="Arial" panose="020B0604020202020204" pitchFamily="34" charset="0"/>
              </a:rPr>
              <a:t>('images/star.png');}</a:t>
            </a:r>
          </a:p>
          <a:p>
            <a:pPr algn="l" eaLnBrk="1" hangingPunct="1"/>
            <a:r>
              <a:rPr kumimoji="1" lang="en-US" altLang="zh-CN" sz="2000" dirty="0">
                <a:solidFill>
                  <a:schemeClr val="accent2"/>
                </a:solidFill>
                <a:latin typeface="Arial" panose="020B0604020202020204" pitchFamily="34" charset="0"/>
              </a:rPr>
              <a:t> #mask2{</a:t>
            </a:r>
          </a:p>
          <a:p>
            <a:pPr algn="l" eaLnBrk="1" hangingPunct="1"/>
            <a:r>
              <a:rPr kumimoji="1" lang="en-US" altLang="zh-CN" sz="2000" dirty="0">
                <a:solidFill>
                  <a:schemeClr val="accent2"/>
                </a:solidFill>
                <a:latin typeface="Arial" panose="020B0604020202020204" pitchFamily="34" charset="0"/>
              </a:rPr>
              <a:t>-</a:t>
            </a:r>
            <a:r>
              <a:rPr kumimoji="1" lang="en-US" altLang="zh-CN" sz="2000" dirty="0" err="1">
                <a:solidFill>
                  <a:schemeClr val="accent2"/>
                </a:solidFill>
                <a:latin typeface="Arial" panose="020B0604020202020204" pitchFamily="34" charset="0"/>
              </a:rPr>
              <a:t>webkit-mask-image:url</a:t>
            </a:r>
            <a:r>
              <a:rPr kumimoji="1" lang="en-US" altLang="zh-CN" sz="2000" dirty="0">
                <a:solidFill>
                  <a:schemeClr val="accent2"/>
                </a:solidFill>
                <a:latin typeface="Arial" panose="020B0604020202020204" pitchFamily="34" charset="0"/>
              </a:rPr>
              <a:t>('images/star.png');</a:t>
            </a:r>
          </a:p>
          <a:p>
            <a:pPr algn="l" eaLnBrk="1" hangingPunct="1"/>
            <a:r>
              <a:rPr kumimoji="1" lang="en-US" altLang="zh-CN" sz="2000" dirty="0">
                <a:solidFill>
                  <a:schemeClr val="accent2"/>
                </a:solidFill>
                <a:latin typeface="Arial" panose="020B0604020202020204" pitchFamily="34" charset="0"/>
              </a:rPr>
              <a:t>-webkit-mask-size:50%;</a:t>
            </a:r>
          </a:p>
          <a:p>
            <a:pPr algn="l" eaLnBrk="1" hangingPunct="1"/>
            <a:r>
              <a:rPr kumimoji="1" lang="en-US" altLang="zh-CN" sz="2000" dirty="0">
                <a:solidFill>
                  <a:schemeClr val="accent2"/>
                </a:solidFill>
                <a:latin typeface="Arial" panose="020B0604020202020204" pitchFamily="34" charset="0"/>
              </a:rPr>
              <a:t>-</a:t>
            </a:r>
            <a:r>
              <a:rPr kumimoji="1" lang="en-US" altLang="zh-CN" sz="2000" dirty="0" err="1">
                <a:solidFill>
                  <a:schemeClr val="accent2"/>
                </a:solidFill>
                <a:latin typeface="Arial" panose="020B0604020202020204" pitchFamily="34" charset="0"/>
              </a:rPr>
              <a:t>webkit-mask-repeat:no-repeat</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a:t>
            </a:r>
            <a:r>
              <a:rPr kumimoji="1" lang="en-US" altLang="zh-CN" sz="2000" dirty="0" err="1">
                <a:solidFill>
                  <a:schemeClr val="accent2"/>
                </a:solidFill>
                <a:latin typeface="Arial" panose="020B0604020202020204" pitchFamily="34" charset="0"/>
              </a:rPr>
              <a:t>webkit-mask-position:center</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 #mask3{-</a:t>
            </a:r>
            <a:r>
              <a:rPr kumimoji="1" lang="en-US" altLang="zh-CN" sz="2000" dirty="0" err="1">
                <a:solidFill>
                  <a:schemeClr val="accent2"/>
                </a:solidFill>
                <a:latin typeface="Arial" panose="020B0604020202020204" pitchFamily="34" charset="0"/>
              </a:rPr>
              <a:t>webkit-mask:url</a:t>
            </a:r>
            <a:r>
              <a:rPr kumimoji="1" lang="en-US" altLang="zh-CN" sz="2000" dirty="0">
                <a:solidFill>
                  <a:schemeClr val="accent2"/>
                </a:solidFill>
                <a:latin typeface="Arial" panose="020B0604020202020204" pitchFamily="34" charset="0"/>
              </a:rPr>
              <a:t>('images/star.png') repeat center/25%;}</a:t>
            </a:r>
          </a:p>
        </p:txBody>
      </p:sp>
      <p:pic>
        <p:nvPicPr>
          <p:cNvPr id="7987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594" y="4508500"/>
            <a:ext cx="7700962"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5.4.4 </a:t>
            </a:r>
            <a:r>
              <a:rPr lang="zh-CN" altLang="en-US" dirty="0"/>
              <a:t>遮罩（</a:t>
            </a:r>
            <a:r>
              <a:rPr lang="en-US" altLang="zh-CN" dirty="0"/>
              <a:t>mask</a:t>
            </a:r>
            <a:r>
              <a:rPr lang="zh-CN" altLang="en-US" dirty="0" smtClean="0"/>
              <a:t>）</a:t>
            </a:r>
            <a:endParaRPr lang="zh-CN" altLang="en-US" dirty="0"/>
          </a:p>
        </p:txBody>
      </p:sp>
    </p:spTree>
    <p:extLst>
      <p:ext uri="{BB962C8B-B14F-4D97-AF65-F5344CB8AC3E}">
        <p14:creationId xmlns:p14="http://schemas.microsoft.com/office/powerpoint/2010/main" val="3800904100"/>
      </p:ext>
    </p:extLst>
  </p:cSld>
  <p:clrMapOvr>
    <a:masterClrMapping/>
  </p:clrMapOvr>
  <p:transition>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965" y="871540"/>
            <a:ext cx="3433762"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166" y="3398839"/>
            <a:ext cx="2720975"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5516" y="3398839"/>
            <a:ext cx="2725737"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428" y="3398839"/>
            <a:ext cx="2720975"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4" name="TextBox 1"/>
          <p:cNvSpPr txBox="1">
            <a:spLocks noChangeArrowheads="1"/>
          </p:cNvSpPr>
          <p:nvPr/>
        </p:nvSpPr>
        <p:spPr bwMode="auto">
          <a:xfrm>
            <a:off x="3268541" y="2913064"/>
            <a:ext cx="1474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zh-CN" sz="2000"/>
              <a:t>背景图效果</a:t>
            </a:r>
            <a:endParaRPr lang="zh-CN" altLang="en-US" sz="2000"/>
          </a:p>
        </p:txBody>
      </p:sp>
      <p:sp>
        <p:nvSpPr>
          <p:cNvPr id="80905" name="TextBox 11"/>
          <p:cNvSpPr txBox="1">
            <a:spLocks noChangeArrowheads="1"/>
          </p:cNvSpPr>
          <p:nvPr/>
        </p:nvSpPr>
        <p:spPr bwMode="auto">
          <a:xfrm>
            <a:off x="5872040" y="2913064"/>
            <a:ext cx="4056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zh-CN" sz="2000"/>
              <a:t>遮罩图片效果（颜色透明度渐变）</a:t>
            </a:r>
            <a:endParaRPr lang="zh-CN" altLang="en-US" sz="2000" b="0"/>
          </a:p>
        </p:txBody>
      </p:sp>
      <p:pic>
        <p:nvPicPr>
          <p:cNvPr id="80906" name="图片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32478" y="927101"/>
            <a:ext cx="2087563"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7" name="TextBox 13"/>
          <p:cNvSpPr txBox="1">
            <a:spLocks noChangeArrowheads="1"/>
          </p:cNvSpPr>
          <p:nvPr/>
        </p:nvSpPr>
        <p:spPr bwMode="auto">
          <a:xfrm>
            <a:off x="1749303" y="5907089"/>
            <a:ext cx="199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zh-CN" sz="2000"/>
              <a:t>动画的初始状态</a:t>
            </a:r>
            <a:endParaRPr lang="zh-CN" altLang="en-US" sz="2000"/>
          </a:p>
        </p:txBody>
      </p:sp>
      <p:sp>
        <p:nvSpPr>
          <p:cNvPr id="80908" name="TextBox 14"/>
          <p:cNvSpPr txBox="1">
            <a:spLocks noChangeArrowheads="1"/>
          </p:cNvSpPr>
          <p:nvPr/>
        </p:nvSpPr>
        <p:spPr bwMode="auto">
          <a:xfrm>
            <a:off x="4540127" y="5907089"/>
            <a:ext cx="2508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zh-CN" sz="2000"/>
              <a:t>动画的某一中间状态</a:t>
            </a:r>
            <a:endParaRPr lang="zh-CN" altLang="en-US" sz="2000"/>
          </a:p>
        </p:txBody>
      </p:sp>
      <p:sp>
        <p:nvSpPr>
          <p:cNvPr id="80909" name="TextBox 15"/>
          <p:cNvSpPr txBox="1">
            <a:spLocks noChangeArrowheads="1"/>
          </p:cNvSpPr>
          <p:nvPr/>
        </p:nvSpPr>
        <p:spPr bwMode="auto">
          <a:xfrm>
            <a:off x="7813553" y="5913439"/>
            <a:ext cx="199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zh-CN" sz="2000"/>
              <a:t>动画的结束状态</a:t>
            </a:r>
            <a:endParaRPr lang="zh-CN" altLang="en-US" sz="2000"/>
          </a:p>
        </p:txBody>
      </p:sp>
      <p:sp>
        <p:nvSpPr>
          <p:cNvPr id="2" name="标题 1"/>
          <p:cNvSpPr>
            <a:spLocks noGrp="1"/>
          </p:cNvSpPr>
          <p:nvPr>
            <p:ph type="title"/>
          </p:nvPr>
        </p:nvSpPr>
        <p:spPr/>
        <p:txBody>
          <a:bodyPr/>
          <a:lstStyle/>
          <a:p>
            <a:r>
              <a:rPr lang="en-US" altLang="zh-CN" dirty="0"/>
              <a:t>5.4.5 CSS3</a:t>
            </a:r>
            <a:r>
              <a:rPr lang="zh-CN" altLang="en-US" dirty="0"/>
              <a:t>新增属性案例</a:t>
            </a:r>
            <a:r>
              <a:rPr lang="zh-CN" altLang="en-US" dirty="0" smtClean="0"/>
              <a:t>实践</a:t>
            </a:r>
            <a:endParaRPr lang="zh-CN" altLang="en-US" dirty="0"/>
          </a:p>
        </p:txBody>
      </p:sp>
    </p:spTree>
    <p:extLst>
      <p:ext uri="{BB962C8B-B14F-4D97-AF65-F5344CB8AC3E}">
        <p14:creationId xmlns:p14="http://schemas.microsoft.com/office/powerpoint/2010/main" val="2073501724"/>
      </p:ext>
    </p:extLst>
  </p:cSld>
  <p:clrMapOvr>
    <a:masterClrMapping/>
  </p:clrMapOvr>
  <p:transition>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89869" y="228600"/>
            <a:ext cx="8393113" cy="458788"/>
          </a:xfrm>
        </p:spPr>
        <p:txBody>
          <a:bodyPr/>
          <a:lstStyle/>
          <a:p>
            <a:pPr eaLnBrk="1" hangingPunct="1">
              <a:defRPr/>
            </a:pPr>
            <a:r>
              <a:rPr lang="en-US" altLang="zh-CN" dirty="0">
                <a:latin typeface="+mj-ea"/>
              </a:rPr>
              <a:t>5.5  CSS3</a:t>
            </a:r>
            <a:r>
              <a:rPr lang="zh-CN" altLang="en-US" dirty="0">
                <a:latin typeface="+mj-ea"/>
              </a:rPr>
              <a:t>弹性盒模型</a:t>
            </a:r>
            <a:endParaRPr lang="zh-CN" altLang="en-US" dirty="0" smtClean="0">
              <a:latin typeface="+mj-ea"/>
            </a:endParaRPr>
          </a:p>
        </p:txBody>
      </p:sp>
      <p:sp>
        <p:nvSpPr>
          <p:cNvPr id="33797" name="Rectangle 5"/>
          <p:cNvSpPr>
            <a:spLocks noGrp="1" noChangeArrowheads="1"/>
          </p:cNvSpPr>
          <p:nvPr>
            <p:ph type="body" idx="1"/>
          </p:nvPr>
        </p:nvSpPr>
        <p:spPr>
          <a:xfrm>
            <a:off x="1417861" y="836712"/>
            <a:ext cx="9433048" cy="4896073"/>
          </a:xfrm>
        </p:spPr>
        <p:txBody>
          <a:bodyPr/>
          <a:lstStyle/>
          <a:p>
            <a:pPr marL="0" indent="0">
              <a:buNone/>
            </a:pPr>
            <a:r>
              <a:rPr kumimoji="1" lang="en-US" altLang="zh-CN" b="1" dirty="0" smtClean="0">
                <a:solidFill>
                  <a:schemeClr val="accent1"/>
                </a:solidFill>
                <a:latin typeface="+mn-ea"/>
              </a:rPr>
              <a:t>5.5.1 </a:t>
            </a:r>
            <a:r>
              <a:rPr kumimoji="1" lang="zh-CN" altLang="en-US" b="1" dirty="0" smtClean="0">
                <a:solidFill>
                  <a:schemeClr val="accent1"/>
                </a:solidFill>
                <a:latin typeface="+mn-ea"/>
              </a:rPr>
              <a:t>基本弹性盒模型设置</a:t>
            </a:r>
            <a:endParaRPr kumimoji="1" lang="en-US" altLang="zh-CN" b="1" dirty="0" smtClean="0">
              <a:solidFill>
                <a:schemeClr val="accent1"/>
              </a:solidFill>
              <a:latin typeface="+mn-ea"/>
            </a:endParaRPr>
          </a:p>
          <a:p>
            <a:pPr marL="0" indent="0">
              <a:buNone/>
            </a:pPr>
            <a:r>
              <a:rPr lang="zh-CN" altLang="zh-CN" dirty="0" smtClean="0">
                <a:effectLst/>
                <a:latin typeface="+mn-ea"/>
              </a:rPr>
              <a:t>弹性盒子由</a:t>
            </a:r>
            <a:r>
              <a:rPr lang="zh-CN" altLang="zh-CN" dirty="0" smtClean="0">
                <a:solidFill>
                  <a:srgbClr val="FF0000"/>
                </a:solidFill>
                <a:effectLst/>
                <a:latin typeface="+mn-ea"/>
              </a:rPr>
              <a:t>弹性容器</a:t>
            </a:r>
            <a:r>
              <a:rPr lang="en-US" altLang="zh-CN" dirty="0" smtClean="0">
                <a:effectLst/>
                <a:latin typeface="+mn-ea"/>
              </a:rPr>
              <a:t>(flex container)</a:t>
            </a:r>
            <a:r>
              <a:rPr lang="zh-CN" altLang="zh-CN" dirty="0" smtClean="0">
                <a:effectLst/>
                <a:latin typeface="+mn-ea"/>
              </a:rPr>
              <a:t>和</a:t>
            </a:r>
            <a:r>
              <a:rPr lang="zh-CN" altLang="zh-CN" dirty="0" smtClean="0">
                <a:solidFill>
                  <a:srgbClr val="FF0000"/>
                </a:solidFill>
                <a:effectLst/>
                <a:latin typeface="+mn-ea"/>
              </a:rPr>
              <a:t>弹性项目</a:t>
            </a:r>
            <a:r>
              <a:rPr lang="en-US" altLang="zh-CN" dirty="0" smtClean="0">
                <a:effectLst/>
                <a:latin typeface="+mn-ea"/>
              </a:rPr>
              <a:t>(flex item)</a:t>
            </a:r>
            <a:r>
              <a:rPr lang="zh-CN" altLang="zh-CN" dirty="0" smtClean="0">
                <a:effectLst/>
                <a:latin typeface="+mn-ea"/>
              </a:rPr>
              <a:t>组成。任何一个容器都可以通过设置</a:t>
            </a:r>
            <a:r>
              <a:rPr lang="en-US" altLang="zh-CN" dirty="0" smtClean="0">
                <a:effectLst/>
                <a:latin typeface="+mn-ea"/>
              </a:rPr>
              <a:t> display </a:t>
            </a:r>
            <a:r>
              <a:rPr lang="zh-CN" altLang="zh-CN" dirty="0" smtClean="0">
                <a:effectLst/>
                <a:latin typeface="+mn-ea"/>
              </a:rPr>
              <a:t>属性的值为</a:t>
            </a:r>
            <a:r>
              <a:rPr lang="en-US" altLang="zh-CN" dirty="0" smtClean="0">
                <a:effectLst/>
                <a:latin typeface="+mn-ea"/>
              </a:rPr>
              <a:t> flex </a:t>
            </a:r>
            <a:r>
              <a:rPr lang="zh-CN" altLang="zh-CN" dirty="0" smtClean="0">
                <a:effectLst/>
                <a:latin typeface="+mn-ea"/>
              </a:rPr>
              <a:t>或</a:t>
            </a:r>
            <a:r>
              <a:rPr lang="en-US" altLang="zh-CN" dirty="0" smtClean="0">
                <a:effectLst/>
                <a:latin typeface="+mn-ea"/>
              </a:rPr>
              <a:t> inline-flex</a:t>
            </a:r>
            <a:r>
              <a:rPr lang="zh-CN" altLang="zh-CN" dirty="0" smtClean="0">
                <a:effectLst/>
                <a:latin typeface="+mn-ea"/>
              </a:rPr>
              <a:t>指定为</a:t>
            </a:r>
            <a:r>
              <a:rPr lang="en-US" altLang="zh-CN" dirty="0" smtClean="0">
                <a:effectLst/>
                <a:latin typeface="+mn-ea"/>
              </a:rPr>
              <a:t>Flex</a:t>
            </a:r>
            <a:r>
              <a:rPr lang="zh-CN" altLang="zh-CN" dirty="0" smtClean="0">
                <a:effectLst/>
                <a:latin typeface="+mn-ea"/>
              </a:rPr>
              <a:t>弹性布局中的弹性容器，其直接的子元素则自动成为弹性项目。定义弹性容器的基本格式为：</a:t>
            </a:r>
            <a:r>
              <a:rPr lang="en-US" altLang="zh-CN" dirty="0" smtClean="0">
                <a:effectLst/>
                <a:latin typeface="+mn-ea"/>
              </a:rPr>
              <a:t> </a:t>
            </a:r>
            <a:endParaRPr lang="zh-CN" altLang="zh-CN" dirty="0" smtClean="0">
              <a:effectLst/>
              <a:latin typeface="+mn-ea"/>
            </a:endParaRPr>
          </a:p>
          <a:p>
            <a:pPr marL="0" indent="0">
              <a:buNone/>
            </a:pPr>
            <a:r>
              <a:rPr lang="en-US" altLang="zh-CN" b="1" dirty="0" err="1" smtClean="0">
                <a:effectLst/>
                <a:latin typeface="+mn-ea"/>
              </a:rPr>
              <a:t>display:flex</a:t>
            </a:r>
            <a:r>
              <a:rPr lang="en-US" altLang="zh-CN" b="1" dirty="0" smtClean="0">
                <a:effectLst/>
                <a:latin typeface="+mn-ea"/>
              </a:rPr>
              <a:t>;        /*</a:t>
            </a:r>
            <a:r>
              <a:rPr lang="zh-CN" altLang="zh-CN" b="1" dirty="0" smtClean="0">
                <a:effectLst/>
                <a:latin typeface="+mn-ea"/>
              </a:rPr>
              <a:t>将对象作为弹性伸缩盒显示</a:t>
            </a:r>
            <a:r>
              <a:rPr lang="en-US" altLang="zh-CN" b="1" dirty="0" smtClean="0">
                <a:effectLst/>
                <a:latin typeface="+mn-ea"/>
              </a:rPr>
              <a:t>*/</a:t>
            </a:r>
            <a:endParaRPr lang="zh-CN" altLang="zh-CN" dirty="0" smtClean="0">
              <a:effectLst/>
              <a:latin typeface="+mn-ea"/>
            </a:endParaRPr>
          </a:p>
          <a:p>
            <a:pPr marL="0" indent="0">
              <a:buNone/>
            </a:pPr>
            <a:r>
              <a:rPr lang="en-US" altLang="zh-CN" dirty="0" smtClean="0">
                <a:effectLst/>
                <a:latin typeface="+mn-ea"/>
              </a:rPr>
              <a:t> </a:t>
            </a:r>
            <a:endParaRPr lang="zh-CN" altLang="zh-CN" dirty="0" smtClean="0">
              <a:effectLst/>
              <a:latin typeface="+mn-ea"/>
            </a:endParaRPr>
          </a:p>
          <a:p>
            <a:pPr marL="0" indent="0">
              <a:buNone/>
            </a:pPr>
            <a:r>
              <a:rPr lang="zh-CN" altLang="zh-CN" dirty="0" smtClean="0">
                <a:effectLst/>
                <a:latin typeface="+mn-ea"/>
              </a:rPr>
              <a:t>或：</a:t>
            </a:r>
            <a:r>
              <a:rPr lang="en-US" altLang="zh-CN" dirty="0" smtClean="0">
                <a:effectLst/>
                <a:latin typeface="+mn-ea"/>
              </a:rPr>
              <a:t> </a:t>
            </a:r>
            <a:endParaRPr lang="zh-CN" altLang="zh-CN" dirty="0" smtClean="0">
              <a:effectLst/>
              <a:latin typeface="+mn-ea"/>
            </a:endParaRPr>
          </a:p>
          <a:p>
            <a:pPr marL="0" indent="0">
              <a:buNone/>
            </a:pPr>
            <a:r>
              <a:rPr lang="en-US" altLang="zh-CN" b="1" dirty="0" err="1" smtClean="0">
                <a:effectLst/>
                <a:latin typeface="+mn-ea"/>
              </a:rPr>
              <a:t>display:inline-flex</a:t>
            </a:r>
            <a:r>
              <a:rPr lang="en-US" altLang="zh-CN" b="1" dirty="0" smtClean="0">
                <a:effectLst/>
                <a:latin typeface="+mn-ea"/>
              </a:rPr>
              <a:t>;   /*</a:t>
            </a:r>
            <a:r>
              <a:rPr lang="zh-CN" altLang="zh-CN" b="1" dirty="0" smtClean="0">
                <a:effectLst/>
                <a:latin typeface="+mn-ea"/>
              </a:rPr>
              <a:t>将对象作为内联块级弹性伸缩盒显示</a:t>
            </a:r>
            <a:r>
              <a:rPr lang="en-US" altLang="zh-CN" b="1" dirty="0" smtClean="0">
                <a:effectLst/>
                <a:latin typeface="+mn-ea"/>
              </a:rPr>
              <a:t>*/</a:t>
            </a:r>
            <a:endParaRPr lang="zh-CN" altLang="zh-CN" dirty="0" smtClean="0">
              <a:effectLst/>
              <a:latin typeface="+mn-ea"/>
            </a:endParaRPr>
          </a:p>
          <a:p>
            <a:pPr marL="0" indent="0">
              <a:buNone/>
            </a:pPr>
            <a:endParaRPr lang="fr-FR" altLang="zh-CN" b="1" dirty="0" smtClean="0">
              <a:effectLst/>
              <a:latin typeface="+mn-ea"/>
            </a:endParaRPr>
          </a:p>
          <a:p>
            <a:pPr marL="0" indent="0">
              <a:buNone/>
            </a:pPr>
            <a:r>
              <a:rPr lang="zh-CN" altLang="zh-CN" dirty="0" smtClean="0">
                <a:effectLst/>
                <a:latin typeface="+mn-ea"/>
              </a:rPr>
              <a:t>弹性容器内包含了一个或多个弹性项目。弹性项目通常在弹性盒子内一行显示。默认情况下每个弹性容器只有一行弹性项目</a:t>
            </a:r>
            <a:r>
              <a:rPr lang="zh-CN" altLang="zh-CN" dirty="0" smtClean="0">
                <a:solidFill>
                  <a:schemeClr val="accent6"/>
                </a:solidFill>
                <a:effectLst/>
                <a:latin typeface="+mn-ea"/>
              </a:rPr>
              <a:t>。</a:t>
            </a:r>
            <a:r>
              <a:rPr lang="zh-CN" altLang="zh-CN" dirty="0" smtClean="0">
                <a:solidFill>
                  <a:srgbClr val="0000FF"/>
                </a:solidFill>
                <a:effectLst/>
                <a:latin typeface="+mn-ea"/>
              </a:rPr>
              <a:t>当一个容器被设置为</a:t>
            </a:r>
            <a:r>
              <a:rPr lang="en-US" altLang="zh-CN" dirty="0" smtClean="0">
                <a:solidFill>
                  <a:srgbClr val="0000FF"/>
                </a:solidFill>
                <a:effectLst/>
                <a:latin typeface="+mn-ea"/>
              </a:rPr>
              <a:t>Flex</a:t>
            </a:r>
            <a:r>
              <a:rPr lang="zh-CN" altLang="zh-CN" dirty="0" smtClean="0">
                <a:solidFill>
                  <a:srgbClr val="0000FF"/>
                </a:solidFill>
                <a:effectLst/>
                <a:latin typeface="+mn-ea"/>
              </a:rPr>
              <a:t>布局以后，其子元素（弹性项目）的</a:t>
            </a:r>
            <a:r>
              <a:rPr lang="en-US" altLang="zh-CN" dirty="0" smtClean="0">
                <a:solidFill>
                  <a:srgbClr val="0000FF"/>
                </a:solidFill>
                <a:effectLst/>
                <a:latin typeface="+mn-ea"/>
              </a:rPr>
              <a:t>float</a:t>
            </a:r>
            <a:r>
              <a:rPr lang="zh-CN" altLang="zh-CN" dirty="0" smtClean="0">
                <a:solidFill>
                  <a:srgbClr val="0000FF"/>
                </a:solidFill>
                <a:effectLst/>
                <a:latin typeface="+mn-ea"/>
              </a:rPr>
              <a:t>、</a:t>
            </a:r>
            <a:r>
              <a:rPr lang="en-US" altLang="zh-CN" dirty="0" smtClean="0">
                <a:solidFill>
                  <a:srgbClr val="0000FF"/>
                </a:solidFill>
                <a:effectLst/>
                <a:latin typeface="+mn-ea"/>
              </a:rPr>
              <a:t>clear</a:t>
            </a:r>
            <a:r>
              <a:rPr lang="zh-CN" altLang="zh-CN" dirty="0" smtClean="0">
                <a:solidFill>
                  <a:srgbClr val="0000FF"/>
                </a:solidFill>
                <a:effectLst/>
                <a:latin typeface="+mn-ea"/>
              </a:rPr>
              <a:t>和</a:t>
            </a:r>
            <a:r>
              <a:rPr lang="en-US" altLang="zh-CN" dirty="0" smtClean="0">
                <a:solidFill>
                  <a:srgbClr val="0000FF"/>
                </a:solidFill>
                <a:effectLst/>
                <a:latin typeface="+mn-ea"/>
              </a:rPr>
              <a:t>vertical-align</a:t>
            </a:r>
            <a:r>
              <a:rPr lang="zh-CN" altLang="zh-CN" dirty="0" smtClean="0">
                <a:solidFill>
                  <a:srgbClr val="0000FF"/>
                </a:solidFill>
                <a:effectLst/>
                <a:latin typeface="+mn-ea"/>
              </a:rPr>
              <a:t>属性将失效</a:t>
            </a:r>
            <a:r>
              <a:rPr lang="zh-CN" altLang="zh-CN" dirty="0" smtClean="0">
                <a:effectLst/>
                <a:latin typeface="+mn-ea"/>
              </a:rPr>
              <a:t>。</a:t>
            </a:r>
          </a:p>
          <a:p>
            <a:pPr marL="0" indent="0">
              <a:buNone/>
            </a:pPr>
            <a:endParaRPr lang="fr-FR" altLang="zh-CN" b="1" dirty="0" smtClean="0">
              <a:effectLst/>
              <a:latin typeface="+mn-ea"/>
            </a:endParaRPr>
          </a:p>
        </p:txBody>
      </p:sp>
    </p:spTree>
    <p:extLst>
      <p:ext uri="{BB962C8B-B14F-4D97-AF65-F5344CB8AC3E}">
        <p14:creationId xmlns:p14="http://schemas.microsoft.com/office/powerpoint/2010/main" val="4146756266"/>
      </p:ext>
    </p:extLst>
  </p:cSld>
  <p:clrMapOvr>
    <a:masterClrMapping/>
  </p:clrMapOvr>
  <p:transition>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AutoShape 5"/>
          <p:cNvSpPr>
            <a:spLocks noChangeArrowheads="1"/>
          </p:cNvSpPr>
          <p:nvPr/>
        </p:nvSpPr>
        <p:spPr bwMode="gray">
          <a:xfrm>
            <a:off x="1261940" y="908720"/>
            <a:ext cx="3379788" cy="55895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ul{</a:t>
            </a:r>
          </a:p>
          <a:p>
            <a:pPr algn="l" eaLnBrk="1" hangingPunct="1"/>
            <a:r>
              <a:rPr kumimoji="1" lang="en-US" altLang="zh-CN" sz="2000" dirty="0">
                <a:solidFill>
                  <a:schemeClr val="accent2"/>
                </a:solidFill>
                <a:latin typeface="Arial" panose="020B0604020202020204" pitchFamily="34" charset="0"/>
              </a:rPr>
              <a:t>/*</a:t>
            </a:r>
            <a:r>
              <a:rPr kumimoji="1" lang="zh-CN" altLang="en-US" sz="2000" dirty="0">
                <a:solidFill>
                  <a:schemeClr val="accent2"/>
                </a:solidFill>
                <a:latin typeface="Arial" panose="020B0604020202020204" pitchFamily="34" charset="0"/>
              </a:rPr>
              <a:t>弹性容器*</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err="1">
                <a:solidFill>
                  <a:schemeClr val="accent2"/>
                </a:solidFill>
                <a:latin typeface="Arial" panose="020B0604020202020204" pitchFamily="34" charset="0"/>
              </a:rPr>
              <a:t>display:flex</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 width: 500px;</a:t>
            </a:r>
          </a:p>
          <a:p>
            <a:pPr algn="l" eaLnBrk="1" hangingPunct="1"/>
            <a:r>
              <a:rPr kumimoji="1" lang="en-US" altLang="zh-CN" sz="2000" dirty="0">
                <a:solidFill>
                  <a:schemeClr val="accent2"/>
                </a:solidFill>
                <a:latin typeface="Arial" panose="020B0604020202020204" pitchFamily="34" charset="0"/>
              </a:rPr>
              <a:t> height: 500px;</a:t>
            </a:r>
          </a:p>
          <a:p>
            <a:pPr algn="l" eaLnBrk="1" hangingPunct="1"/>
            <a:r>
              <a:rPr kumimoji="1" lang="en-US" altLang="zh-CN" sz="2000" dirty="0">
                <a:solidFill>
                  <a:schemeClr val="accent2"/>
                </a:solidFill>
                <a:latin typeface="Arial" panose="020B0604020202020204" pitchFamily="34" charset="0"/>
              </a:rPr>
              <a:t> margin:20px auto;</a:t>
            </a:r>
          </a:p>
          <a:p>
            <a:pPr algn="l" eaLnBrk="1" hangingPunct="1"/>
            <a:r>
              <a:rPr kumimoji="1" lang="en-US" altLang="zh-CN" sz="2000" dirty="0">
                <a:solidFill>
                  <a:schemeClr val="accent2"/>
                </a:solidFill>
                <a:latin typeface="Arial" panose="020B0604020202020204" pitchFamily="34" charset="0"/>
              </a:rPr>
              <a:t> border:1px solid red;</a:t>
            </a:r>
          </a:p>
          <a:p>
            <a:pPr algn="l" eaLnBrk="1" hangingPunct="1"/>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 </a:t>
            </a:r>
            <a:r>
              <a:rPr kumimoji="1" lang="en-US" altLang="zh-CN" sz="2000" dirty="0" err="1">
                <a:solidFill>
                  <a:schemeClr val="accent2"/>
                </a:solidFill>
                <a:latin typeface="Arial" panose="020B0604020202020204" pitchFamily="34" charset="0"/>
              </a:rPr>
              <a:t>ul</a:t>
            </a:r>
            <a:r>
              <a:rPr kumimoji="1" lang="en-US" altLang="zh-CN" sz="2000" dirty="0">
                <a:solidFill>
                  <a:schemeClr val="accent2"/>
                </a:solidFill>
                <a:latin typeface="Arial" panose="020B0604020202020204" pitchFamily="34" charset="0"/>
              </a:rPr>
              <a:t> li{</a:t>
            </a:r>
          </a:p>
          <a:p>
            <a:pPr algn="l" eaLnBrk="1" hangingPunct="1"/>
            <a:r>
              <a:rPr kumimoji="1" lang="en-US" altLang="zh-CN" sz="2000" dirty="0">
                <a:solidFill>
                  <a:schemeClr val="accent2"/>
                </a:solidFill>
                <a:latin typeface="Arial" panose="020B0604020202020204" pitchFamily="34" charset="0"/>
              </a:rPr>
              <a:t>/*</a:t>
            </a:r>
            <a:r>
              <a:rPr kumimoji="1" lang="zh-CN" altLang="en-US" sz="2000" dirty="0">
                <a:solidFill>
                  <a:schemeClr val="accent2"/>
                </a:solidFill>
                <a:latin typeface="Arial" panose="020B0604020202020204" pitchFamily="34" charset="0"/>
              </a:rPr>
              <a:t>弹性项目*</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width: 100px;</a:t>
            </a:r>
          </a:p>
          <a:p>
            <a:pPr algn="l" eaLnBrk="1" hangingPunct="1"/>
            <a:r>
              <a:rPr kumimoji="1" lang="en-US" altLang="zh-CN" sz="2000" dirty="0">
                <a:solidFill>
                  <a:schemeClr val="accent2"/>
                </a:solidFill>
                <a:latin typeface="Arial" panose="020B0604020202020204" pitchFamily="34" charset="0"/>
              </a:rPr>
              <a:t> height:100px;</a:t>
            </a:r>
          </a:p>
          <a:p>
            <a:pPr algn="l" eaLnBrk="1" hangingPunct="1"/>
            <a:r>
              <a:rPr kumimoji="1" lang="en-US" altLang="zh-CN" sz="2000" dirty="0">
                <a:solidFill>
                  <a:schemeClr val="accent2"/>
                </a:solidFill>
                <a:latin typeface="Arial" panose="020B0604020202020204" pitchFamily="34" charset="0"/>
              </a:rPr>
              <a:t> </a:t>
            </a:r>
            <a:r>
              <a:rPr kumimoji="1" lang="en-US" altLang="zh-CN" sz="2000" dirty="0" err="1">
                <a:solidFill>
                  <a:schemeClr val="accent2"/>
                </a:solidFill>
                <a:latin typeface="Arial" panose="020B0604020202020204" pitchFamily="34" charset="0"/>
              </a:rPr>
              <a:t>background-color:pink</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 border:1px solid blue;</a:t>
            </a:r>
          </a:p>
          <a:p>
            <a:pPr algn="l" eaLnBrk="1" hangingPunct="1"/>
            <a:r>
              <a:rPr kumimoji="1" lang="en-US" altLang="zh-CN" sz="2000" dirty="0">
                <a:solidFill>
                  <a:schemeClr val="accent2"/>
                </a:solidFill>
                <a:latin typeface="Arial" panose="020B0604020202020204" pitchFamily="34" charset="0"/>
              </a:rPr>
              <a:t> font-size:50px;</a:t>
            </a:r>
          </a:p>
          <a:p>
            <a:pPr algn="l" eaLnBrk="1" hangingPunct="1"/>
            <a:r>
              <a:rPr kumimoji="1" lang="en-US" altLang="zh-CN" sz="2000" dirty="0">
                <a:solidFill>
                  <a:schemeClr val="accent2"/>
                </a:solidFill>
                <a:latin typeface="Arial" panose="020B0604020202020204" pitchFamily="34" charset="0"/>
              </a:rPr>
              <a:t> </a:t>
            </a:r>
            <a:r>
              <a:rPr kumimoji="1" lang="en-US" altLang="zh-CN" sz="2000" dirty="0" err="1">
                <a:solidFill>
                  <a:schemeClr val="accent2"/>
                </a:solidFill>
                <a:latin typeface="Arial" panose="020B0604020202020204" pitchFamily="34" charset="0"/>
              </a:rPr>
              <a:t>text-align:center</a:t>
            </a:r>
            <a:r>
              <a:rPr kumimoji="1" lang="en-US" altLang="zh-CN" sz="2000" dirty="0">
                <a:solidFill>
                  <a:schemeClr val="accent2"/>
                </a:solidFill>
                <a:latin typeface="Arial" panose="020B0604020202020204" pitchFamily="34" charset="0"/>
              </a:rPr>
              <a:t>;</a:t>
            </a:r>
          </a:p>
          <a:p>
            <a:pPr algn="l" eaLnBrk="1" hangingPunct="1"/>
            <a:r>
              <a:rPr kumimoji="1" lang="en-US" altLang="zh-CN" sz="2000" dirty="0">
                <a:solidFill>
                  <a:schemeClr val="accent2"/>
                </a:solidFill>
                <a:latin typeface="Arial" panose="020B0604020202020204" pitchFamily="34" charset="0"/>
              </a:rPr>
              <a:t> line-height:100px;</a:t>
            </a:r>
          </a:p>
          <a:p>
            <a:pPr algn="l" eaLnBrk="1" hangingPunct="1"/>
            <a:r>
              <a:rPr kumimoji="1" lang="en-US" altLang="zh-CN" sz="2000" dirty="0">
                <a:solidFill>
                  <a:schemeClr val="accent2"/>
                </a:solidFill>
                <a:latin typeface="Arial" panose="020B0604020202020204" pitchFamily="34" charset="0"/>
              </a:rPr>
              <a:t>}</a:t>
            </a:r>
          </a:p>
        </p:txBody>
      </p:sp>
      <p:pic>
        <p:nvPicPr>
          <p:cNvPr id="8294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285" y="932311"/>
            <a:ext cx="3960813" cy="335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1"/>
          <p:cNvSpPr txBox="1">
            <a:spLocks noChangeArrowheads="1"/>
          </p:cNvSpPr>
          <p:nvPr/>
        </p:nvSpPr>
        <p:spPr bwMode="auto">
          <a:xfrm>
            <a:off x="5234285" y="4421340"/>
            <a:ext cx="54006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lang="en-US" altLang="zh-CN" sz="2000" b="0" dirty="0">
                <a:solidFill>
                  <a:srgbClr val="0000FF"/>
                </a:solidFill>
                <a:latin typeface="+mn-ea"/>
                <a:ea typeface="+mn-ea"/>
              </a:rPr>
              <a:t>inline-flex</a:t>
            </a:r>
            <a:r>
              <a:rPr lang="zh-CN" altLang="zh-CN" sz="2000" b="0" dirty="0">
                <a:solidFill>
                  <a:srgbClr val="0000FF"/>
                </a:solidFill>
                <a:latin typeface="+mn-ea"/>
                <a:ea typeface="+mn-ea"/>
              </a:rPr>
              <a:t>与</a:t>
            </a:r>
            <a:r>
              <a:rPr lang="en-US" altLang="zh-CN" sz="2000" b="0" dirty="0">
                <a:solidFill>
                  <a:srgbClr val="0000FF"/>
                </a:solidFill>
                <a:latin typeface="+mn-ea"/>
                <a:ea typeface="+mn-ea"/>
              </a:rPr>
              <a:t>flex</a:t>
            </a:r>
            <a:r>
              <a:rPr lang="zh-CN" altLang="zh-CN" sz="2000" b="0" dirty="0">
                <a:solidFill>
                  <a:srgbClr val="0000FF"/>
                </a:solidFill>
                <a:latin typeface="+mn-ea"/>
                <a:ea typeface="+mn-ea"/>
              </a:rPr>
              <a:t>的区别</a:t>
            </a:r>
            <a:r>
              <a:rPr lang="en-US" altLang="zh-CN" sz="2000" b="0" dirty="0">
                <a:solidFill>
                  <a:srgbClr val="0000FF"/>
                </a:solidFill>
                <a:latin typeface="+mn-ea"/>
                <a:ea typeface="+mn-ea"/>
              </a:rPr>
              <a:t> </a:t>
            </a:r>
            <a:r>
              <a:rPr lang="zh-CN" altLang="zh-CN" sz="2000" b="0" dirty="0">
                <a:solidFill>
                  <a:srgbClr val="0000FF"/>
                </a:solidFill>
                <a:latin typeface="+mn-ea"/>
                <a:ea typeface="+mn-ea"/>
              </a:rPr>
              <a:t>是：</a:t>
            </a:r>
          </a:p>
          <a:p>
            <a:pPr algn="l" eaLnBrk="1" hangingPunct="1"/>
            <a:r>
              <a:rPr lang="zh-CN" altLang="zh-CN" sz="2000" b="0" dirty="0">
                <a:solidFill>
                  <a:srgbClr val="0000FF"/>
                </a:solidFill>
                <a:latin typeface="+mn-ea"/>
                <a:ea typeface="+mn-ea"/>
              </a:rPr>
              <a:t>（</a:t>
            </a:r>
            <a:r>
              <a:rPr lang="en-US" altLang="zh-CN" sz="2000" b="0" dirty="0">
                <a:solidFill>
                  <a:srgbClr val="0000FF"/>
                </a:solidFill>
                <a:latin typeface="+mn-ea"/>
                <a:ea typeface="+mn-ea"/>
              </a:rPr>
              <a:t>1</a:t>
            </a:r>
            <a:r>
              <a:rPr lang="zh-CN" altLang="zh-CN" sz="2000" b="0" dirty="0">
                <a:solidFill>
                  <a:srgbClr val="0000FF"/>
                </a:solidFill>
                <a:latin typeface="+mn-ea"/>
                <a:ea typeface="+mn-ea"/>
              </a:rPr>
              <a:t>）在缺省宽度的情况下，</a:t>
            </a:r>
            <a:r>
              <a:rPr lang="en-US" altLang="zh-CN" sz="2000" b="0" dirty="0">
                <a:solidFill>
                  <a:srgbClr val="0000FF"/>
                </a:solidFill>
                <a:latin typeface="+mn-ea"/>
                <a:ea typeface="+mn-ea"/>
              </a:rPr>
              <a:t>flex</a:t>
            </a:r>
            <a:r>
              <a:rPr lang="zh-CN" altLang="zh-CN" sz="2000" b="0" dirty="0">
                <a:solidFill>
                  <a:srgbClr val="0000FF"/>
                </a:solidFill>
                <a:latin typeface="+mn-ea"/>
                <a:ea typeface="+mn-ea"/>
              </a:rPr>
              <a:t>定义的弹性容器宽度为其父元素的宽度，而</a:t>
            </a:r>
            <a:r>
              <a:rPr lang="en-US" altLang="zh-CN" sz="2000" b="0" dirty="0">
                <a:solidFill>
                  <a:srgbClr val="0000FF"/>
                </a:solidFill>
                <a:latin typeface="+mn-ea"/>
                <a:ea typeface="+mn-ea"/>
              </a:rPr>
              <a:t>inline</a:t>
            </a:r>
            <a:r>
              <a:rPr lang="zh-CN" altLang="zh-CN" sz="2000" b="0" dirty="0" smtClean="0">
                <a:solidFill>
                  <a:srgbClr val="0000FF"/>
                </a:solidFill>
                <a:latin typeface="+mn-ea"/>
                <a:ea typeface="+mn-ea"/>
              </a:rPr>
              <a:t>­</a:t>
            </a:r>
            <a:r>
              <a:rPr lang="en-US" altLang="zh-CN" sz="2000" b="0" dirty="0" smtClean="0">
                <a:solidFill>
                  <a:srgbClr val="0000FF"/>
                </a:solidFill>
                <a:latin typeface="+mn-ea"/>
                <a:ea typeface="+mn-ea"/>
              </a:rPr>
              <a:t>-flex</a:t>
            </a:r>
            <a:r>
              <a:rPr lang="zh-CN" altLang="zh-CN" sz="2000" b="0" dirty="0">
                <a:solidFill>
                  <a:srgbClr val="0000FF"/>
                </a:solidFill>
                <a:latin typeface="+mn-ea"/>
                <a:ea typeface="+mn-ea"/>
              </a:rPr>
              <a:t>定义的弹性容器宽度为其中子元素的总宽度；</a:t>
            </a:r>
          </a:p>
          <a:p>
            <a:pPr algn="l" eaLnBrk="1" hangingPunct="1"/>
            <a:r>
              <a:rPr lang="zh-CN" altLang="zh-CN" sz="2000" b="0" dirty="0">
                <a:solidFill>
                  <a:srgbClr val="0000FF"/>
                </a:solidFill>
                <a:latin typeface="+mn-ea"/>
                <a:ea typeface="+mn-ea"/>
              </a:rPr>
              <a:t>（</a:t>
            </a:r>
            <a:r>
              <a:rPr lang="en-US" altLang="zh-CN" sz="2000" b="0" dirty="0">
                <a:solidFill>
                  <a:srgbClr val="0000FF"/>
                </a:solidFill>
                <a:latin typeface="+mn-ea"/>
                <a:ea typeface="+mn-ea"/>
              </a:rPr>
              <a:t>2</a:t>
            </a:r>
            <a:r>
              <a:rPr lang="zh-CN" altLang="zh-CN" sz="2000" b="0" dirty="0">
                <a:solidFill>
                  <a:srgbClr val="0000FF"/>
                </a:solidFill>
                <a:latin typeface="+mn-ea"/>
                <a:ea typeface="+mn-ea"/>
              </a:rPr>
              <a:t>）</a:t>
            </a:r>
            <a:r>
              <a:rPr lang="en-US" altLang="zh-CN" sz="2000" b="0" dirty="0">
                <a:solidFill>
                  <a:srgbClr val="0000FF"/>
                </a:solidFill>
                <a:latin typeface="+mn-ea"/>
                <a:ea typeface="+mn-ea"/>
              </a:rPr>
              <a:t>inline-flex</a:t>
            </a:r>
            <a:r>
              <a:rPr lang="zh-CN" altLang="zh-CN" sz="2000" b="0" dirty="0">
                <a:solidFill>
                  <a:srgbClr val="0000FF"/>
                </a:solidFill>
                <a:latin typeface="+mn-ea"/>
                <a:ea typeface="+mn-ea"/>
              </a:rPr>
              <a:t>与</a:t>
            </a:r>
            <a:r>
              <a:rPr lang="en-US" altLang="zh-CN" sz="2000" b="0" dirty="0">
                <a:solidFill>
                  <a:srgbClr val="0000FF"/>
                </a:solidFill>
                <a:latin typeface="+mn-ea"/>
                <a:ea typeface="+mn-ea"/>
              </a:rPr>
              <a:t> </a:t>
            </a:r>
            <a:r>
              <a:rPr lang="en-US" altLang="zh-CN" sz="2000" b="0" dirty="0" smtClean="0">
                <a:solidFill>
                  <a:srgbClr val="0000FF"/>
                </a:solidFill>
                <a:latin typeface="+mn-ea"/>
                <a:ea typeface="+mn-ea"/>
              </a:rPr>
              <a:t>inline-</a:t>
            </a:r>
            <a:r>
              <a:rPr lang="zh-CN" altLang="zh-CN" sz="2000" b="0" dirty="0" smtClean="0">
                <a:solidFill>
                  <a:srgbClr val="0000FF"/>
                </a:solidFill>
                <a:latin typeface="+mn-ea"/>
                <a:ea typeface="+mn-ea"/>
              </a:rPr>
              <a:t>­</a:t>
            </a:r>
            <a:r>
              <a:rPr lang="en-US" altLang="zh-CN" sz="2000" b="0" dirty="0">
                <a:solidFill>
                  <a:srgbClr val="0000FF"/>
                </a:solidFill>
                <a:latin typeface="+mn-ea"/>
                <a:ea typeface="+mn-ea"/>
              </a:rPr>
              <a:t>block </a:t>
            </a:r>
            <a:r>
              <a:rPr lang="zh-CN" altLang="zh-CN" sz="2000" b="0" dirty="0">
                <a:solidFill>
                  <a:srgbClr val="0000FF"/>
                </a:solidFill>
                <a:latin typeface="+mn-ea"/>
                <a:ea typeface="+mn-ea"/>
              </a:rPr>
              <a:t>有类似的特性：不支持</a:t>
            </a:r>
            <a:r>
              <a:rPr lang="en-US" altLang="zh-CN" sz="2000" b="0" dirty="0">
                <a:solidFill>
                  <a:srgbClr val="0000FF"/>
                </a:solidFill>
                <a:latin typeface="+mn-ea"/>
                <a:ea typeface="+mn-ea"/>
              </a:rPr>
              <a:t>margin</a:t>
            </a:r>
            <a:r>
              <a:rPr lang="zh-CN" altLang="zh-CN" sz="2000" b="0" dirty="0">
                <a:solidFill>
                  <a:srgbClr val="0000FF"/>
                </a:solidFill>
                <a:latin typeface="+mn-ea"/>
                <a:ea typeface="+mn-ea"/>
              </a:rPr>
              <a:t>属性的</a:t>
            </a:r>
            <a:r>
              <a:rPr lang="en-US" altLang="zh-CN" sz="2000" b="0" dirty="0">
                <a:solidFill>
                  <a:srgbClr val="0000FF"/>
                </a:solidFill>
                <a:latin typeface="+mn-ea"/>
                <a:ea typeface="+mn-ea"/>
              </a:rPr>
              <a:t> auto</a:t>
            </a:r>
            <a:r>
              <a:rPr lang="zh-CN" altLang="zh-CN" sz="2000" b="0" dirty="0">
                <a:solidFill>
                  <a:srgbClr val="0000FF"/>
                </a:solidFill>
                <a:latin typeface="+mn-ea"/>
                <a:ea typeface="+mn-ea"/>
              </a:rPr>
              <a:t>值。</a:t>
            </a:r>
            <a:endParaRPr lang="zh-CN" altLang="en-US" b="0" dirty="0">
              <a:solidFill>
                <a:srgbClr val="0000FF"/>
              </a:solidFill>
              <a:latin typeface="+mn-ea"/>
              <a:ea typeface="+mn-ea"/>
            </a:endParaRPr>
          </a:p>
        </p:txBody>
      </p:sp>
      <p:sp>
        <p:nvSpPr>
          <p:cNvPr id="2" name="标题 1"/>
          <p:cNvSpPr>
            <a:spLocks noGrp="1"/>
          </p:cNvSpPr>
          <p:nvPr>
            <p:ph type="title"/>
          </p:nvPr>
        </p:nvSpPr>
        <p:spPr/>
        <p:txBody>
          <a:bodyPr/>
          <a:lstStyle/>
          <a:p>
            <a:r>
              <a:rPr lang="en-US" altLang="zh-CN" dirty="0"/>
              <a:t>5.5.1 </a:t>
            </a:r>
            <a:r>
              <a:rPr lang="zh-CN" altLang="en-US" dirty="0"/>
              <a:t>基本弹性盒模型设置</a:t>
            </a:r>
          </a:p>
        </p:txBody>
      </p:sp>
    </p:spTree>
    <p:extLst>
      <p:ext uri="{BB962C8B-B14F-4D97-AF65-F5344CB8AC3E}">
        <p14:creationId xmlns:p14="http://schemas.microsoft.com/office/powerpoint/2010/main" val="1567415559"/>
      </p:ext>
    </p:extLst>
  </p:cSld>
  <p:clrMapOvr>
    <a:masterClrMapping/>
  </p:clrMapOvr>
  <p:transition>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881597"/>
            <a:ext cx="8496300" cy="2062163"/>
          </a:xfrm>
        </p:spPr>
        <p:txBody>
          <a:bodyPr/>
          <a:lstStyle/>
          <a:p>
            <a:pPr marL="0" indent="0">
              <a:buNone/>
            </a:pPr>
            <a:r>
              <a:rPr lang="zh-CN" altLang="zh-CN" dirty="0" smtClean="0">
                <a:latin typeface="+mn-ea"/>
              </a:rPr>
              <a:t>弹性容器</a:t>
            </a:r>
            <a:r>
              <a:rPr lang="en-US" altLang="zh-CN" dirty="0">
                <a:latin typeface="+mn-ea"/>
              </a:rPr>
              <a:t>(flex container)</a:t>
            </a:r>
            <a:r>
              <a:rPr lang="zh-CN" altLang="zh-CN" dirty="0">
                <a:latin typeface="+mn-ea"/>
              </a:rPr>
              <a:t>默认存在两根轴：</a:t>
            </a:r>
            <a:r>
              <a:rPr lang="zh-CN" altLang="zh-CN" dirty="0">
                <a:solidFill>
                  <a:srgbClr val="FF0000"/>
                </a:solidFill>
                <a:latin typeface="+mn-ea"/>
              </a:rPr>
              <a:t>水平的主轴</a:t>
            </a:r>
            <a:r>
              <a:rPr lang="zh-CN" altLang="zh-CN" dirty="0">
                <a:latin typeface="+mn-ea"/>
              </a:rPr>
              <a:t>（</a:t>
            </a:r>
            <a:r>
              <a:rPr lang="en-US" altLang="zh-CN" dirty="0">
                <a:latin typeface="+mn-ea"/>
              </a:rPr>
              <a:t>main axis</a:t>
            </a:r>
            <a:r>
              <a:rPr lang="zh-CN" altLang="zh-CN" dirty="0">
                <a:latin typeface="+mn-ea"/>
              </a:rPr>
              <a:t>）和</a:t>
            </a:r>
            <a:r>
              <a:rPr lang="zh-CN" altLang="zh-CN" dirty="0" smtClean="0">
                <a:solidFill>
                  <a:srgbClr val="FF0000"/>
                </a:solidFill>
                <a:latin typeface="+mn-ea"/>
              </a:rPr>
              <a:t>垂直的交叉轴</a:t>
            </a:r>
            <a:r>
              <a:rPr lang="zh-CN" altLang="zh-CN" dirty="0" smtClean="0">
                <a:latin typeface="+mn-ea"/>
              </a:rPr>
              <a:t>（</a:t>
            </a:r>
            <a:r>
              <a:rPr lang="en-US" altLang="zh-CN" dirty="0" smtClean="0">
                <a:latin typeface="+mn-ea"/>
              </a:rPr>
              <a:t>cross </a:t>
            </a:r>
            <a:r>
              <a:rPr lang="en-US" altLang="zh-CN" dirty="0">
                <a:latin typeface="+mn-ea"/>
              </a:rPr>
              <a:t>axis</a:t>
            </a:r>
            <a:r>
              <a:rPr lang="zh-CN" altLang="zh-CN" dirty="0">
                <a:latin typeface="+mn-ea"/>
              </a:rPr>
              <a:t>）。主轴的开始位置（与边框的交叉点）叫做</a:t>
            </a:r>
            <a:r>
              <a:rPr lang="en-US" altLang="zh-CN" dirty="0">
                <a:solidFill>
                  <a:srgbClr val="FF0000"/>
                </a:solidFill>
                <a:latin typeface="+mn-ea"/>
              </a:rPr>
              <a:t>main start</a:t>
            </a:r>
            <a:r>
              <a:rPr lang="zh-CN" altLang="zh-CN" dirty="0">
                <a:latin typeface="+mn-ea"/>
              </a:rPr>
              <a:t>，结束位置叫做</a:t>
            </a:r>
            <a:r>
              <a:rPr lang="en-US" altLang="zh-CN" dirty="0">
                <a:solidFill>
                  <a:srgbClr val="FF0000"/>
                </a:solidFill>
                <a:latin typeface="+mn-ea"/>
              </a:rPr>
              <a:t>main end</a:t>
            </a:r>
            <a:r>
              <a:rPr lang="zh-CN" altLang="zh-CN" dirty="0">
                <a:latin typeface="+mn-ea"/>
              </a:rPr>
              <a:t>；交叉轴的开始位置叫做</a:t>
            </a:r>
            <a:r>
              <a:rPr lang="en-US" altLang="zh-CN" dirty="0">
                <a:solidFill>
                  <a:srgbClr val="FF0000"/>
                </a:solidFill>
                <a:latin typeface="+mn-ea"/>
              </a:rPr>
              <a:t>cross start</a:t>
            </a:r>
            <a:r>
              <a:rPr lang="zh-CN" altLang="zh-CN" dirty="0">
                <a:latin typeface="+mn-ea"/>
              </a:rPr>
              <a:t>，结束位置叫做</a:t>
            </a:r>
            <a:r>
              <a:rPr lang="en-US" altLang="zh-CN" dirty="0">
                <a:solidFill>
                  <a:srgbClr val="FF0000"/>
                </a:solidFill>
                <a:latin typeface="+mn-ea"/>
              </a:rPr>
              <a:t>cross end</a:t>
            </a:r>
            <a:r>
              <a:rPr lang="zh-CN" altLang="zh-CN" dirty="0">
                <a:latin typeface="+mn-ea"/>
              </a:rPr>
              <a:t>。弹性项目（</a:t>
            </a:r>
            <a:r>
              <a:rPr lang="en-US" altLang="zh-CN" dirty="0">
                <a:latin typeface="+mn-ea"/>
              </a:rPr>
              <a:t>flex item</a:t>
            </a:r>
            <a:r>
              <a:rPr lang="zh-CN" altLang="zh-CN" dirty="0">
                <a:latin typeface="+mn-ea"/>
              </a:rPr>
              <a:t>）默认沿主轴排列。单个项目占据的主轴空间叫做</a:t>
            </a:r>
            <a:r>
              <a:rPr lang="en-US" altLang="zh-CN" dirty="0">
                <a:solidFill>
                  <a:srgbClr val="FF0000"/>
                </a:solidFill>
                <a:latin typeface="+mn-ea"/>
              </a:rPr>
              <a:t>main size</a:t>
            </a:r>
            <a:r>
              <a:rPr lang="zh-CN" altLang="zh-CN" dirty="0">
                <a:latin typeface="+mn-ea"/>
              </a:rPr>
              <a:t>，占据的交叉轴空间叫做</a:t>
            </a:r>
            <a:r>
              <a:rPr lang="en-US" altLang="zh-CN" dirty="0">
                <a:solidFill>
                  <a:srgbClr val="FF0000"/>
                </a:solidFill>
                <a:latin typeface="+mn-ea"/>
              </a:rPr>
              <a:t>cross size</a:t>
            </a:r>
            <a:r>
              <a:rPr lang="zh-CN" altLang="zh-CN" dirty="0">
                <a:latin typeface="+mn-ea"/>
              </a:rPr>
              <a:t>。</a:t>
            </a:r>
            <a:endParaRPr lang="fr-FR" altLang="zh-CN" b="1" dirty="0">
              <a:latin typeface="+mn-ea"/>
            </a:endParaRPr>
          </a:p>
        </p:txBody>
      </p:sp>
      <p:pic>
        <p:nvPicPr>
          <p:cNvPr id="83972" name="Picture 2" descr="1679823-6ea441649bdf54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021" y="2780928"/>
            <a:ext cx="6192838"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5.5.2 </a:t>
            </a:r>
            <a:r>
              <a:rPr lang="zh-CN" altLang="en-US" dirty="0"/>
              <a:t>弹性容器相关</a:t>
            </a:r>
            <a:r>
              <a:rPr lang="zh-CN" altLang="en-US" dirty="0" smtClean="0"/>
              <a:t>属性</a:t>
            </a:r>
            <a:endParaRPr lang="zh-CN" altLang="en-US" dirty="0"/>
          </a:p>
        </p:txBody>
      </p:sp>
    </p:spTree>
    <p:extLst>
      <p:ext uri="{BB962C8B-B14F-4D97-AF65-F5344CB8AC3E}">
        <p14:creationId xmlns:p14="http://schemas.microsoft.com/office/powerpoint/2010/main" val="1341732720"/>
      </p:ext>
    </p:extLst>
  </p:cSld>
  <p:clrMapOvr>
    <a:masterClrMapping/>
  </p:clrMapOvr>
  <p:transition>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89869" y="917762"/>
            <a:ext cx="8496300" cy="1138238"/>
          </a:xfrm>
        </p:spPr>
        <p:txBody>
          <a:bodyPr/>
          <a:lstStyle/>
          <a:p>
            <a:pPr marL="0" indent="0">
              <a:buNone/>
            </a:pPr>
            <a:r>
              <a:rPr lang="zh-CN" altLang="zh-CN" dirty="0" smtClean="0">
                <a:latin typeface="+mn-ea"/>
              </a:rPr>
              <a:t>弹性</a:t>
            </a:r>
            <a:r>
              <a:rPr lang="zh-CN" altLang="zh-CN" dirty="0">
                <a:latin typeface="+mn-ea"/>
              </a:rPr>
              <a:t>容器的可用属性有</a:t>
            </a:r>
            <a:r>
              <a:rPr lang="en-US" altLang="zh-CN" dirty="0">
                <a:latin typeface="+mn-ea"/>
              </a:rPr>
              <a:t>6</a:t>
            </a:r>
            <a:r>
              <a:rPr lang="zh-CN" altLang="zh-CN" dirty="0">
                <a:latin typeface="+mn-ea"/>
              </a:rPr>
              <a:t>个，包括</a:t>
            </a:r>
            <a:r>
              <a:rPr lang="en-US" altLang="zh-CN" dirty="0">
                <a:latin typeface="+mn-ea"/>
              </a:rPr>
              <a:t>flex-direction</a:t>
            </a:r>
            <a:r>
              <a:rPr lang="zh-CN" altLang="zh-CN" dirty="0">
                <a:latin typeface="+mn-ea"/>
              </a:rPr>
              <a:t>、</a:t>
            </a:r>
            <a:r>
              <a:rPr lang="en-US" altLang="zh-CN" dirty="0">
                <a:latin typeface="+mn-ea"/>
              </a:rPr>
              <a:t>flex-wrap</a:t>
            </a:r>
            <a:r>
              <a:rPr lang="zh-CN" altLang="zh-CN" dirty="0">
                <a:latin typeface="+mn-ea"/>
              </a:rPr>
              <a:t>、</a:t>
            </a:r>
            <a:r>
              <a:rPr lang="en-US" altLang="zh-CN" dirty="0">
                <a:latin typeface="+mn-ea"/>
              </a:rPr>
              <a:t>flex-flow</a:t>
            </a:r>
            <a:r>
              <a:rPr lang="zh-CN" altLang="zh-CN" dirty="0">
                <a:latin typeface="+mn-ea"/>
              </a:rPr>
              <a:t>、</a:t>
            </a:r>
            <a:r>
              <a:rPr lang="en-US" altLang="zh-CN" dirty="0">
                <a:latin typeface="+mn-ea"/>
              </a:rPr>
              <a:t>justify-content</a:t>
            </a:r>
            <a:r>
              <a:rPr lang="zh-CN" altLang="zh-CN" dirty="0">
                <a:latin typeface="+mn-ea"/>
              </a:rPr>
              <a:t>、</a:t>
            </a:r>
            <a:r>
              <a:rPr lang="en-US" altLang="zh-CN" dirty="0">
                <a:latin typeface="+mn-ea"/>
              </a:rPr>
              <a:t>align-items</a:t>
            </a:r>
            <a:r>
              <a:rPr lang="zh-CN" altLang="zh-CN" dirty="0">
                <a:latin typeface="+mn-ea"/>
              </a:rPr>
              <a:t>、</a:t>
            </a:r>
            <a:r>
              <a:rPr lang="en-US" altLang="zh-CN" dirty="0">
                <a:latin typeface="+mn-ea"/>
              </a:rPr>
              <a:t>align-content</a:t>
            </a:r>
            <a:r>
              <a:rPr lang="zh-CN" altLang="zh-CN" dirty="0">
                <a:latin typeface="+mn-ea"/>
              </a:rPr>
              <a:t>。</a:t>
            </a:r>
            <a:endParaRPr lang="fr-FR" altLang="zh-CN" b="1" dirty="0">
              <a:latin typeface="+mn-ea"/>
            </a:endParaRPr>
          </a:p>
        </p:txBody>
      </p:sp>
      <p:pic>
        <p:nvPicPr>
          <p:cNvPr id="849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475" y="2056000"/>
            <a:ext cx="7939087"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5.5.2 </a:t>
            </a:r>
            <a:r>
              <a:rPr lang="zh-CN" altLang="en-US" dirty="0"/>
              <a:t>弹性容器相关</a:t>
            </a:r>
            <a:r>
              <a:rPr lang="zh-CN" altLang="en-US" dirty="0" smtClean="0"/>
              <a:t>属性</a:t>
            </a:r>
            <a:endParaRPr lang="zh-CN" altLang="en-US" dirty="0"/>
          </a:p>
        </p:txBody>
      </p:sp>
    </p:spTree>
    <p:extLst>
      <p:ext uri="{BB962C8B-B14F-4D97-AF65-F5344CB8AC3E}">
        <p14:creationId xmlns:p14="http://schemas.microsoft.com/office/powerpoint/2010/main" val="3614042688"/>
      </p:ext>
    </p:extLst>
  </p:cSld>
  <p:clrMapOvr>
    <a:masterClrMapping/>
  </p:clrMapOvr>
  <p:transition>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705893" y="884980"/>
            <a:ext cx="8496300" cy="1200150"/>
          </a:xfrm>
        </p:spPr>
        <p:txBody>
          <a:bodyPr/>
          <a:lstStyle/>
          <a:p>
            <a:pPr marL="0" indent="0">
              <a:buNone/>
            </a:pPr>
            <a:r>
              <a:rPr lang="fr-FR" altLang="zh-CN" b="1" dirty="0" smtClean="0">
                <a:latin typeface="+mn-ea"/>
              </a:rPr>
              <a:t>1</a:t>
            </a:r>
            <a:r>
              <a:rPr lang="fr-FR" altLang="zh-CN" b="1" dirty="0">
                <a:latin typeface="+mn-ea"/>
              </a:rPr>
              <a:t>. flex-direction</a:t>
            </a:r>
            <a:r>
              <a:rPr lang="zh-CN" altLang="zh-CN" b="1" dirty="0">
                <a:latin typeface="+mn-ea"/>
              </a:rPr>
              <a:t>属性</a:t>
            </a:r>
          </a:p>
          <a:p>
            <a:pPr marL="0" indent="0">
              <a:buNone/>
            </a:pPr>
            <a:r>
              <a:rPr lang="fr-FR" altLang="zh-CN" dirty="0">
                <a:latin typeface="+mn-ea"/>
              </a:rPr>
              <a:t>flex-direction</a:t>
            </a:r>
            <a:r>
              <a:rPr lang="zh-CN" altLang="zh-CN" dirty="0">
                <a:latin typeface="+mn-ea"/>
              </a:rPr>
              <a:t>属性用来定义弹性容器的主轴方向。</a:t>
            </a:r>
            <a:endParaRPr lang="fr-FR" altLang="zh-CN" b="1" dirty="0">
              <a:latin typeface="+mn-ea"/>
            </a:endParaRPr>
          </a:p>
        </p:txBody>
      </p:sp>
      <p:pic>
        <p:nvPicPr>
          <p:cNvPr id="8602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082" y="2172441"/>
            <a:ext cx="2173287"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745" y="2186173"/>
            <a:ext cx="2195513"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2144" y="188913"/>
            <a:ext cx="2195512"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6119" y="3570773"/>
            <a:ext cx="216535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4" name="TextBox 1"/>
          <p:cNvSpPr txBox="1">
            <a:spLocks noChangeArrowheads="1"/>
          </p:cNvSpPr>
          <p:nvPr/>
        </p:nvSpPr>
        <p:spPr bwMode="auto">
          <a:xfrm>
            <a:off x="1994694" y="5148263"/>
            <a:ext cx="2119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flex-direction :row</a:t>
            </a:r>
            <a:endParaRPr lang="zh-CN" altLang="en-US" sz="2000"/>
          </a:p>
        </p:txBody>
      </p:sp>
      <p:sp>
        <p:nvSpPr>
          <p:cNvPr id="86025" name="TextBox 9"/>
          <p:cNvSpPr txBox="1">
            <a:spLocks noChangeArrowheads="1"/>
          </p:cNvSpPr>
          <p:nvPr/>
        </p:nvSpPr>
        <p:spPr bwMode="auto">
          <a:xfrm>
            <a:off x="4553745" y="5153025"/>
            <a:ext cx="299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dirty="0"/>
              <a:t>flex-direction :row-reverse</a:t>
            </a:r>
            <a:endParaRPr lang="zh-CN" altLang="en-US" sz="2000" dirty="0"/>
          </a:p>
        </p:txBody>
      </p:sp>
      <p:sp>
        <p:nvSpPr>
          <p:cNvPr id="86026" name="TextBox 10"/>
          <p:cNvSpPr txBox="1">
            <a:spLocks noChangeArrowheads="1"/>
          </p:cNvSpPr>
          <p:nvPr/>
        </p:nvSpPr>
        <p:spPr bwMode="auto">
          <a:xfrm>
            <a:off x="7970044" y="2924175"/>
            <a:ext cx="26082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dirty="0"/>
              <a:t>flex-direction : column</a:t>
            </a:r>
            <a:endParaRPr lang="zh-CN" altLang="en-US" sz="2000" dirty="0"/>
          </a:p>
        </p:txBody>
      </p:sp>
      <p:sp>
        <p:nvSpPr>
          <p:cNvPr id="86027" name="TextBox 11"/>
          <p:cNvSpPr txBox="1">
            <a:spLocks noChangeArrowheads="1"/>
          </p:cNvSpPr>
          <p:nvPr/>
        </p:nvSpPr>
        <p:spPr bwMode="auto">
          <a:xfrm>
            <a:off x="7229256" y="6255721"/>
            <a:ext cx="3471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dirty="0"/>
              <a:t>flex-direction : column-reverse</a:t>
            </a:r>
            <a:endParaRPr lang="zh-CN" altLang="en-US" sz="2000" dirty="0"/>
          </a:p>
        </p:txBody>
      </p:sp>
      <p:sp>
        <p:nvSpPr>
          <p:cNvPr id="2" name="标题 1"/>
          <p:cNvSpPr>
            <a:spLocks noGrp="1"/>
          </p:cNvSpPr>
          <p:nvPr>
            <p:ph type="title"/>
          </p:nvPr>
        </p:nvSpPr>
        <p:spPr/>
        <p:txBody>
          <a:bodyPr/>
          <a:lstStyle/>
          <a:p>
            <a:r>
              <a:rPr lang="en-US" altLang="zh-CN" dirty="0"/>
              <a:t>5.5.2 </a:t>
            </a:r>
            <a:r>
              <a:rPr lang="zh-CN" altLang="en-US" dirty="0"/>
              <a:t>弹性容器相关</a:t>
            </a:r>
            <a:r>
              <a:rPr lang="zh-CN" altLang="en-US" dirty="0" smtClean="0"/>
              <a:t>属性</a:t>
            </a:r>
            <a:endParaRPr lang="zh-CN" altLang="en-US" dirty="0"/>
          </a:p>
        </p:txBody>
      </p:sp>
    </p:spTree>
    <p:extLst>
      <p:ext uri="{BB962C8B-B14F-4D97-AF65-F5344CB8AC3E}">
        <p14:creationId xmlns:p14="http://schemas.microsoft.com/office/powerpoint/2010/main" val="3711682910"/>
      </p:ext>
    </p:extLst>
  </p:cSld>
  <p:clrMapOvr>
    <a:masterClrMapping/>
  </p:clrMapOvr>
  <p:transition>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705893" y="793777"/>
            <a:ext cx="8496300" cy="2347192"/>
          </a:xfrm>
        </p:spPr>
        <p:txBody>
          <a:bodyPr/>
          <a:lstStyle/>
          <a:p>
            <a:pPr marL="0" indent="0">
              <a:buNone/>
            </a:pPr>
            <a:r>
              <a:rPr lang="fr-FR" altLang="zh-CN" b="1" dirty="0" smtClean="0">
                <a:latin typeface="+mn-ea"/>
              </a:rPr>
              <a:t>2</a:t>
            </a:r>
            <a:r>
              <a:rPr lang="fr-FR" altLang="zh-CN" b="1" dirty="0">
                <a:latin typeface="+mn-ea"/>
              </a:rPr>
              <a:t>. flex-wrap</a:t>
            </a:r>
            <a:r>
              <a:rPr lang="zh-CN" altLang="zh-CN" b="1" dirty="0">
                <a:latin typeface="+mn-ea"/>
              </a:rPr>
              <a:t>属性</a:t>
            </a:r>
          </a:p>
          <a:p>
            <a:pPr marL="0" indent="0">
              <a:buNone/>
            </a:pPr>
            <a:r>
              <a:rPr lang="fr-FR" altLang="zh-CN" dirty="0">
                <a:latin typeface="+mn-ea"/>
              </a:rPr>
              <a:t>flex-wrap</a:t>
            </a:r>
            <a:r>
              <a:rPr lang="zh-CN" altLang="zh-CN" dirty="0">
                <a:latin typeface="+mn-ea"/>
              </a:rPr>
              <a:t>属性定义当弹性容器中的弹性项目沿着一条主轴的方向排不下时，是否沿着交叉轴的方向换行</a:t>
            </a:r>
            <a:endParaRPr lang="en-US" altLang="zh-CN" dirty="0">
              <a:latin typeface="+mn-ea"/>
            </a:endParaRPr>
          </a:p>
          <a:p>
            <a:pPr marL="0" indent="0"/>
            <a:r>
              <a:rPr lang="fr-FR" altLang="zh-CN" dirty="0">
                <a:latin typeface="+mn-ea"/>
              </a:rPr>
              <a:t>nowrap </a:t>
            </a:r>
            <a:r>
              <a:rPr lang="zh-CN" altLang="zh-CN" dirty="0">
                <a:latin typeface="+mn-ea"/>
              </a:rPr>
              <a:t>：不换行。该值为默认值。</a:t>
            </a:r>
          </a:p>
          <a:p>
            <a:pPr marL="0" indent="0"/>
            <a:r>
              <a:rPr lang="fr-FR" altLang="zh-CN" dirty="0">
                <a:latin typeface="+mn-ea"/>
              </a:rPr>
              <a:t>wrap</a:t>
            </a:r>
            <a:r>
              <a:rPr lang="zh-CN" altLang="zh-CN" dirty="0">
                <a:latin typeface="+mn-ea"/>
              </a:rPr>
              <a:t>：沿着交叉轴的方向换行。</a:t>
            </a:r>
          </a:p>
          <a:p>
            <a:pPr marL="0" indent="0"/>
            <a:r>
              <a:rPr lang="fr-FR" altLang="zh-CN" dirty="0">
                <a:latin typeface="+mn-ea"/>
              </a:rPr>
              <a:t>wrap-reverse</a:t>
            </a:r>
            <a:r>
              <a:rPr lang="zh-CN" altLang="zh-CN" dirty="0">
                <a:latin typeface="+mn-ea"/>
              </a:rPr>
              <a:t>：沿着交叉轴反方向换行。</a:t>
            </a:r>
          </a:p>
          <a:p>
            <a:pPr marL="0" indent="0">
              <a:buNone/>
            </a:pPr>
            <a:endParaRPr lang="fr-FR" altLang="zh-CN" b="1" dirty="0">
              <a:latin typeface="+mn-ea"/>
            </a:endParaRPr>
          </a:p>
        </p:txBody>
      </p:sp>
      <p:sp>
        <p:nvSpPr>
          <p:cNvPr id="87044" name="TextBox 1"/>
          <p:cNvSpPr txBox="1">
            <a:spLocks noChangeArrowheads="1"/>
          </p:cNvSpPr>
          <p:nvPr/>
        </p:nvSpPr>
        <p:spPr bwMode="auto">
          <a:xfrm>
            <a:off x="3180557" y="6216402"/>
            <a:ext cx="190976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flex-wrap : wrap</a:t>
            </a:r>
            <a:endParaRPr lang="zh-CN" altLang="en-US" sz="2000"/>
          </a:p>
        </p:txBody>
      </p:sp>
      <p:sp>
        <p:nvSpPr>
          <p:cNvPr id="87045" name="TextBox 11"/>
          <p:cNvSpPr txBox="1">
            <a:spLocks noChangeArrowheads="1"/>
          </p:cNvSpPr>
          <p:nvPr/>
        </p:nvSpPr>
        <p:spPr bwMode="auto">
          <a:xfrm>
            <a:off x="7106444" y="6154488"/>
            <a:ext cx="2774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dirty="0"/>
              <a:t>flex-wrap : wrap-reverse</a:t>
            </a:r>
            <a:endParaRPr lang="zh-CN" altLang="en-US" sz="2000" dirty="0"/>
          </a:p>
        </p:txBody>
      </p:sp>
      <p:pic>
        <p:nvPicPr>
          <p:cNvPr id="870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295" y="3043888"/>
            <a:ext cx="2592387"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445" y="2996952"/>
            <a:ext cx="2625725"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5.5.2 </a:t>
            </a:r>
            <a:r>
              <a:rPr lang="zh-CN" altLang="en-US" dirty="0"/>
              <a:t>弹性容器相关</a:t>
            </a:r>
            <a:r>
              <a:rPr lang="zh-CN" altLang="en-US" dirty="0" smtClean="0"/>
              <a:t>属性</a:t>
            </a:r>
            <a:endParaRPr lang="zh-CN" altLang="en-US" dirty="0"/>
          </a:p>
        </p:txBody>
      </p:sp>
    </p:spTree>
    <p:extLst>
      <p:ext uri="{BB962C8B-B14F-4D97-AF65-F5344CB8AC3E}">
        <p14:creationId xmlns:p14="http://schemas.microsoft.com/office/powerpoint/2010/main" val="938932825"/>
      </p:ext>
    </p:extLst>
  </p:cSld>
  <p:clrMapOvr>
    <a:masterClrMapping/>
  </p:clrMapOvr>
  <p:transition>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a:xfrm>
            <a:off x="1489869" y="228600"/>
            <a:ext cx="8810627" cy="5365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smtClean="0">
                <a:latin typeface="+mj-ea"/>
              </a:rPr>
              <a:t>5.1.2  </a:t>
            </a:r>
            <a:r>
              <a:rPr lang="en-US" altLang="zh-CN" dirty="0">
                <a:latin typeface="+mj-ea"/>
              </a:rPr>
              <a:t>HTML5</a:t>
            </a:r>
            <a:r>
              <a:rPr lang="zh-CN" altLang="en-US" dirty="0">
                <a:latin typeface="+mj-ea"/>
              </a:rPr>
              <a:t>结构性</a:t>
            </a:r>
            <a:r>
              <a:rPr lang="zh-CN" altLang="en-US" dirty="0" smtClean="0">
                <a:latin typeface="+mj-ea"/>
              </a:rPr>
              <a:t>标签</a:t>
            </a:r>
            <a:endParaRPr lang="zh-CN" altLang="en-US" dirty="0">
              <a:latin typeface="+mj-ea"/>
            </a:endParaRPr>
          </a:p>
        </p:txBody>
      </p:sp>
      <p:sp>
        <p:nvSpPr>
          <p:cNvPr id="33797" name="Rectangle 5"/>
          <p:cNvSpPr>
            <a:spLocks noGrp="1" noChangeArrowheads="1"/>
          </p:cNvSpPr>
          <p:nvPr>
            <p:ph type="body" idx="1"/>
          </p:nvPr>
        </p:nvSpPr>
        <p:spPr>
          <a:xfrm>
            <a:off x="1345853" y="980728"/>
            <a:ext cx="9073008" cy="4154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fr-FR" altLang="zh-CN" dirty="0">
                <a:latin typeface="+mn-ea"/>
              </a:rPr>
              <a:t>5.&lt;aside&gt;</a:t>
            </a:r>
            <a:r>
              <a:rPr lang="zh-CN" altLang="zh-CN" dirty="0">
                <a:latin typeface="+mn-ea"/>
              </a:rPr>
              <a:t>标签</a:t>
            </a:r>
          </a:p>
          <a:p>
            <a:pPr marL="0" indent="0">
              <a:buNone/>
            </a:pPr>
            <a:r>
              <a:rPr lang="en-US" altLang="zh-CN" dirty="0">
                <a:latin typeface="+mn-ea"/>
              </a:rPr>
              <a:t>&lt;aside&gt; </a:t>
            </a:r>
            <a:r>
              <a:rPr lang="zh-CN" altLang="zh-CN" dirty="0">
                <a:latin typeface="+mn-ea"/>
              </a:rPr>
              <a:t>标签定义</a:t>
            </a:r>
            <a:r>
              <a:rPr lang="en-US" altLang="zh-CN" dirty="0">
                <a:latin typeface="+mn-ea"/>
              </a:rPr>
              <a:t> article</a:t>
            </a:r>
            <a:r>
              <a:rPr lang="zh-CN" altLang="zh-CN" dirty="0">
                <a:latin typeface="+mn-ea"/>
              </a:rPr>
              <a:t>以外的内容，如侧边栏、广告、</a:t>
            </a:r>
            <a:r>
              <a:rPr lang="en-US" altLang="zh-CN" dirty="0" err="1">
                <a:latin typeface="+mn-ea"/>
              </a:rPr>
              <a:t>nav</a:t>
            </a:r>
            <a:r>
              <a:rPr lang="zh-CN" altLang="zh-CN" dirty="0">
                <a:latin typeface="+mn-ea"/>
              </a:rPr>
              <a:t>元素组，以及其他类似的内容部分</a:t>
            </a:r>
            <a:r>
              <a:rPr lang="en-US" altLang="zh-CN" dirty="0">
                <a:latin typeface="+mn-ea"/>
              </a:rPr>
              <a:t> </a:t>
            </a:r>
            <a:r>
              <a:rPr lang="zh-CN" altLang="zh-CN" dirty="0">
                <a:latin typeface="+mn-ea"/>
              </a:rPr>
              <a:t>。</a:t>
            </a:r>
            <a:r>
              <a:rPr lang="en-US" altLang="zh-CN" dirty="0">
                <a:latin typeface="+mn-ea"/>
              </a:rPr>
              <a:t>aside</a:t>
            </a:r>
            <a:r>
              <a:rPr lang="zh-CN" altLang="zh-CN" dirty="0">
                <a:latin typeface="+mn-ea"/>
              </a:rPr>
              <a:t>的内容应该与</a:t>
            </a:r>
            <a:r>
              <a:rPr lang="en-US" altLang="zh-CN" dirty="0">
                <a:latin typeface="+mn-ea"/>
              </a:rPr>
              <a:t> article</a:t>
            </a:r>
            <a:r>
              <a:rPr lang="zh-CN" altLang="zh-CN" dirty="0">
                <a:latin typeface="+mn-ea"/>
              </a:rPr>
              <a:t>的内容相关。</a:t>
            </a:r>
            <a:endParaRPr lang="en-US" altLang="zh-CN" dirty="0">
              <a:latin typeface="+mn-ea"/>
            </a:endParaRPr>
          </a:p>
          <a:p>
            <a:pPr marL="0" indent="0">
              <a:buNone/>
            </a:pPr>
            <a:endParaRPr lang="en-US" altLang="zh-CN" dirty="0" smtClean="0">
              <a:latin typeface="+mn-ea"/>
            </a:endParaRPr>
          </a:p>
          <a:p>
            <a:pPr marL="0" indent="0">
              <a:buNone/>
            </a:pPr>
            <a:endParaRPr lang="en-US" altLang="zh-CN" dirty="0">
              <a:latin typeface="+mn-ea"/>
            </a:endParaRPr>
          </a:p>
          <a:p>
            <a:pPr marL="0" indent="0">
              <a:buNone/>
            </a:pPr>
            <a:r>
              <a:rPr lang="fr-FR" altLang="zh-CN" dirty="0">
                <a:latin typeface="+mn-ea"/>
              </a:rPr>
              <a:t>6.&lt;footer&gt;</a:t>
            </a:r>
            <a:r>
              <a:rPr lang="zh-CN" altLang="zh-CN" dirty="0">
                <a:latin typeface="+mn-ea"/>
              </a:rPr>
              <a:t>标签</a:t>
            </a:r>
          </a:p>
          <a:p>
            <a:pPr marL="0" indent="0">
              <a:buNone/>
            </a:pPr>
            <a:r>
              <a:rPr lang="en-US" altLang="zh-CN" dirty="0">
                <a:latin typeface="+mn-ea"/>
              </a:rPr>
              <a:t> &lt;footer&gt; </a:t>
            </a:r>
            <a:r>
              <a:rPr lang="zh-CN" altLang="zh-CN" dirty="0">
                <a:latin typeface="+mn-ea"/>
              </a:rPr>
              <a:t>标签定义文档或节的页脚，一般作为其上层容器元素的脚注，其中通常包含文档的作者、版权信息、使用条款链接、联系信息等。</a:t>
            </a:r>
          </a:p>
        </p:txBody>
      </p:sp>
    </p:spTree>
    <p:extLst>
      <p:ext uri="{BB962C8B-B14F-4D97-AF65-F5344CB8AC3E}">
        <p14:creationId xmlns:p14="http://schemas.microsoft.com/office/powerpoint/2010/main" val="3783129026"/>
      </p:ext>
    </p:extLst>
  </p:cSld>
  <p:clrMapOvr>
    <a:masterClrMapping/>
  </p:clrMapOvr>
  <p:transition>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633885" y="765177"/>
            <a:ext cx="9289032" cy="935632"/>
          </a:xfrm>
        </p:spPr>
        <p:txBody>
          <a:bodyPr/>
          <a:lstStyle/>
          <a:p>
            <a:pPr marL="0" indent="0">
              <a:buNone/>
            </a:pPr>
            <a:r>
              <a:rPr lang="fr-FR" altLang="zh-CN" b="1" dirty="0" smtClean="0">
                <a:latin typeface="+mn-ea"/>
              </a:rPr>
              <a:t>3</a:t>
            </a:r>
            <a:r>
              <a:rPr lang="fr-FR" altLang="zh-CN" b="1" dirty="0">
                <a:latin typeface="+mn-ea"/>
              </a:rPr>
              <a:t>. flex-flow</a:t>
            </a:r>
            <a:r>
              <a:rPr lang="zh-CN" altLang="zh-CN" b="1" dirty="0">
                <a:latin typeface="+mn-ea"/>
              </a:rPr>
              <a:t>属性</a:t>
            </a:r>
          </a:p>
          <a:p>
            <a:pPr marL="0" indent="0">
              <a:buNone/>
            </a:pPr>
            <a:r>
              <a:rPr lang="fr-FR" altLang="zh-CN" dirty="0">
                <a:latin typeface="+mn-ea"/>
              </a:rPr>
              <a:t>flex-flow</a:t>
            </a:r>
            <a:r>
              <a:rPr lang="zh-CN" altLang="zh-CN" dirty="0">
                <a:latin typeface="+mn-ea"/>
              </a:rPr>
              <a:t>属性为</a:t>
            </a:r>
            <a:r>
              <a:rPr lang="fr-FR" altLang="zh-CN" dirty="0">
                <a:latin typeface="+mn-ea"/>
              </a:rPr>
              <a:t>flex-direction </a:t>
            </a:r>
            <a:r>
              <a:rPr lang="zh-CN" altLang="zh-CN" dirty="0">
                <a:latin typeface="+mn-ea"/>
              </a:rPr>
              <a:t>和</a:t>
            </a:r>
            <a:r>
              <a:rPr lang="fr-FR" altLang="zh-CN" dirty="0">
                <a:latin typeface="+mn-ea"/>
              </a:rPr>
              <a:t>flex-wrap</a:t>
            </a:r>
            <a:r>
              <a:rPr lang="zh-CN" altLang="zh-CN" dirty="0">
                <a:latin typeface="+mn-ea"/>
              </a:rPr>
              <a:t>的复合属性，默认值为</a:t>
            </a:r>
            <a:r>
              <a:rPr lang="fr-FR" altLang="zh-CN" dirty="0">
                <a:latin typeface="+mn-ea"/>
              </a:rPr>
              <a:t>row nowrap</a:t>
            </a:r>
            <a:r>
              <a:rPr lang="zh-CN" altLang="zh-CN" dirty="0">
                <a:latin typeface="+mn-ea"/>
              </a:rPr>
              <a:t>。</a:t>
            </a:r>
          </a:p>
          <a:p>
            <a:pPr marL="0" indent="0">
              <a:buNone/>
            </a:pPr>
            <a:endParaRPr lang="fr-FR" altLang="zh-CN" b="1" dirty="0">
              <a:latin typeface="+mn-ea"/>
            </a:endParaRPr>
          </a:p>
        </p:txBody>
      </p:sp>
      <p:sp>
        <p:nvSpPr>
          <p:cNvPr id="88068" name="TextBox 1"/>
          <p:cNvSpPr txBox="1">
            <a:spLocks noChangeArrowheads="1"/>
          </p:cNvSpPr>
          <p:nvPr/>
        </p:nvSpPr>
        <p:spPr bwMode="auto">
          <a:xfrm>
            <a:off x="2353470" y="5855865"/>
            <a:ext cx="3094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flex-flow:row-reverse wrap </a:t>
            </a:r>
            <a:endParaRPr lang="zh-CN" altLang="en-US" sz="2000"/>
          </a:p>
        </p:txBody>
      </p:sp>
      <p:sp>
        <p:nvSpPr>
          <p:cNvPr id="88069" name="TextBox 11"/>
          <p:cNvSpPr txBox="1">
            <a:spLocks noChangeArrowheads="1"/>
          </p:cNvSpPr>
          <p:nvPr/>
        </p:nvSpPr>
        <p:spPr bwMode="auto">
          <a:xfrm>
            <a:off x="6779420" y="5855865"/>
            <a:ext cx="344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flex-flow:column wrap-reverse</a:t>
            </a:r>
            <a:endParaRPr lang="zh-CN" altLang="en-US" sz="2000"/>
          </a:p>
        </p:txBody>
      </p:sp>
      <p:pic>
        <p:nvPicPr>
          <p:cNvPr id="880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595" y="1804566"/>
            <a:ext cx="3616325"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8606" y="1772816"/>
            <a:ext cx="3644900" cy="390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5.5.2 </a:t>
            </a:r>
            <a:r>
              <a:rPr lang="zh-CN" altLang="en-US" dirty="0"/>
              <a:t>弹性容器相关</a:t>
            </a:r>
            <a:r>
              <a:rPr lang="zh-CN" altLang="en-US" dirty="0" smtClean="0"/>
              <a:t>属性</a:t>
            </a:r>
            <a:endParaRPr lang="zh-CN" altLang="en-US" dirty="0"/>
          </a:p>
        </p:txBody>
      </p:sp>
    </p:spTree>
    <p:extLst>
      <p:ext uri="{BB962C8B-B14F-4D97-AF65-F5344CB8AC3E}">
        <p14:creationId xmlns:p14="http://schemas.microsoft.com/office/powerpoint/2010/main" val="10510600"/>
      </p:ext>
    </p:extLst>
  </p:cSld>
  <p:clrMapOvr>
    <a:masterClrMapping/>
  </p:clrMapOvr>
  <p:transition>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561308" y="765177"/>
            <a:ext cx="9074148" cy="1223664"/>
          </a:xfrm>
        </p:spPr>
        <p:txBody>
          <a:bodyPr/>
          <a:lstStyle/>
          <a:p>
            <a:pPr marL="0" indent="0">
              <a:buNone/>
            </a:pPr>
            <a:r>
              <a:rPr lang="fr-FR" altLang="zh-CN" b="1" dirty="0" smtClean="0">
                <a:latin typeface="+mn-ea"/>
              </a:rPr>
              <a:t>4</a:t>
            </a:r>
            <a:r>
              <a:rPr lang="fr-FR" altLang="zh-CN" b="1" dirty="0">
                <a:latin typeface="+mn-ea"/>
              </a:rPr>
              <a:t>. justify-content</a:t>
            </a:r>
            <a:r>
              <a:rPr lang="zh-CN" altLang="zh-CN" b="1" dirty="0">
                <a:latin typeface="+mn-ea"/>
              </a:rPr>
              <a:t>属性</a:t>
            </a:r>
          </a:p>
          <a:p>
            <a:pPr marL="0" indent="0">
              <a:buNone/>
            </a:pPr>
            <a:r>
              <a:rPr lang="fr-FR" altLang="zh-CN" dirty="0">
                <a:latin typeface="+mn-ea"/>
              </a:rPr>
              <a:t>justify-content</a:t>
            </a:r>
            <a:r>
              <a:rPr lang="zh-CN" altLang="zh-CN" dirty="0">
                <a:latin typeface="+mn-ea"/>
              </a:rPr>
              <a:t>属性定义弹性项目在</a:t>
            </a:r>
            <a:r>
              <a:rPr lang="zh-CN" altLang="zh-CN" dirty="0">
                <a:solidFill>
                  <a:srgbClr val="FF0000"/>
                </a:solidFill>
                <a:latin typeface="+mn-ea"/>
              </a:rPr>
              <a:t>主轴上的对齐方式</a:t>
            </a:r>
            <a:r>
              <a:rPr lang="zh-CN" altLang="zh-CN" dirty="0">
                <a:latin typeface="+mn-ea"/>
              </a:rPr>
              <a:t>，有以下几种取值范围</a:t>
            </a:r>
            <a:r>
              <a:rPr lang="zh-CN" altLang="en-US" dirty="0">
                <a:latin typeface="+mn-ea"/>
              </a:rPr>
              <a:t>：</a:t>
            </a:r>
            <a:r>
              <a:rPr lang="fr-FR" altLang="zh-CN" dirty="0">
                <a:latin typeface="+mn-ea"/>
              </a:rPr>
              <a:t>flex-start</a:t>
            </a:r>
            <a:r>
              <a:rPr lang="zh-CN" altLang="en-US" dirty="0">
                <a:latin typeface="+mn-ea"/>
              </a:rPr>
              <a:t>、</a:t>
            </a:r>
            <a:r>
              <a:rPr lang="fr-FR" altLang="zh-CN" dirty="0">
                <a:latin typeface="+mn-ea"/>
              </a:rPr>
              <a:t>flex-end </a:t>
            </a:r>
            <a:r>
              <a:rPr lang="zh-CN" altLang="en-US" dirty="0">
                <a:latin typeface="+mn-ea"/>
              </a:rPr>
              <a:t>、</a:t>
            </a:r>
            <a:r>
              <a:rPr lang="fr-FR" altLang="zh-CN" dirty="0">
                <a:latin typeface="+mn-ea"/>
              </a:rPr>
              <a:t>center</a:t>
            </a:r>
            <a:r>
              <a:rPr lang="zh-CN" altLang="en-US" dirty="0">
                <a:latin typeface="+mn-ea"/>
              </a:rPr>
              <a:t>、</a:t>
            </a:r>
            <a:r>
              <a:rPr lang="fr-FR" altLang="zh-CN" dirty="0">
                <a:latin typeface="+mn-ea"/>
              </a:rPr>
              <a:t>space-between</a:t>
            </a:r>
            <a:r>
              <a:rPr lang="zh-CN" altLang="en-US" dirty="0">
                <a:latin typeface="+mn-ea"/>
              </a:rPr>
              <a:t>、</a:t>
            </a:r>
            <a:r>
              <a:rPr lang="fr-FR" altLang="zh-CN" dirty="0">
                <a:latin typeface="+mn-ea"/>
              </a:rPr>
              <a:t>space-around</a:t>
            </a:r>
            <a:r>
              <a:rPr lang="zh-CN" altLang="en-US" dirty="0">
                <a:latin typeface="+mn-ea"/>
              </a:rPr>
              <a:t>。</a:t>
            </a:r>
            <a:endParaRPr lang="zh-CN" altLang="zh-CN" dirty="0">
              <a:latin typeface="+mn-ea"/>
            </a:endParaRPr>
          </a:p>
          <a:p>
            <a:pPr marL="0" indent="0">
              <a:buNone/>
            </a:pPr>
            <a:endParaRPr lang="fr-FR" altLang="zh-CN" b="1" dirty="0">
              <a:latin typeface="+mn-ea"/>
            </a:endParaRPr>
          </a:p>
        </p:txBody>
      </p:sp>
      <p:sp>
        <p:nvSpPr>
          <p:cNvPr id="89092" name="TextBox 1"/>
          <p:cNvSpPr txBox="1">
            <a:spLocks noChangeArrowheads="1"/>
          </p:cNvSpPr>
          <p:nvPr/>
        </p:nvSpPr>
        <p:spPr bwMode="auto">
          <a:xfrm>
            <a:off x="2018507" y="4965080"/>
            <a:ext cx="1047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flex-end</a:t>
            </a:r>
            <a:endParaRPr lang="zh-CN" altLang="en-US" sz="2000"/>
          </a:p>
        </p:txBody>
      </p:sp>
      <p:sp>
        <p:nvSpPr>
          <p:cNvPr id="89093" name="TextBox 11"/>
          <p:cNvSpPr txBox="1">
            <a:spLocks noChangeArrowheads="1"/>
          </p:cNvSpPr>
          <p:nvPr/>
        </p:nvSpPr>
        <p:spPr bwMode="auto">
          <a:xfrm>
            <a:off x="4255296" y="4965080"/>
            <a:ext cx="877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center</a:t>
            </a:r>
            <a:endParaRPr lang="zh-CN" altLang="en-US" sz="2000"/>
          </a:p>
        </p:txBody>
      </p:sp>
      <p:pic>
        <p:nvPicPr>
          <p:cNvPr id="8909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258" y="2340943"/>
            <a:ext cx="2252663"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0308" y="2372692"/>
            <a:ext cx="2239963"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3770" y="2348880"/>
            <a:ext cx="2246312"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7" name="图片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3895" y="2401268"/>
            <a:ext cx="21955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8" name="TextBox 12"/>
          <p:cNvSpPr txBox="1">
            <a:spLocks noChangeArrowheads="1"/>
          </p:cNvSpPr>
          <p:nvPr/>
        </p:nvSpPr>
        <p:spPr bwMode="auto">
          <a:xfrm>
            <a:off x="6285708" y="4965080"/>
            <a:ext cx="1838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space-between</a:t>
            </a:r>
            <a:endParaRPr lang="zh-CN" altLang="en-US" sz="2000"/>
          </a:p>
        </p:txBody>
      </p:sp>
      <p:sp>
        <p:nvSpPr>
          <p:cNvPr id="89099" name="TextBox 13"/>
          <p:cNvSpPr txBox="1">
            <a:spLocks noChangeArrowheads="1"/>
          </p:cNvSpPr>
          <p:nvPr/>
        </p:nvSpPr>
        <p:spPr bwMode="auto">
          <a:xfrm>
            <a:off x="8555832" y="4965080"/>
            <a:ext cx="167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space-around</a:t>
            </a:r>
            <a:endParaRPr lang="zh-CN" altLang="en-US" sz="2000"/>
          </a:p>
        </p:txBody>
      </p:sp>
      <p:sp>
        <p:nvSpPr>
          <p:cNvPr id="2" name="标题 1"/>
          <p:cNvSpPr>
            <a:spLocks noGrp="1"/>
          </p:cNvSpPr>
          <p:nvPr>
            <p:ph type="title"/>
          </p:nvPr>
        </p:nvSpPr>
        <p:spPr/>
        <p:txBody>
          <a:bodyPr/>
          <a:lstStyle/>
          <a:p>
            <a:r>
              <a:rPr lang="en-US" altLang="zh-CN" dirty="0"/>
              <a:t>5.5.2 </a:t>
            </a:r>
            <a:r>
              <a:rPr lang="zh-CN" altLang="en-US" dirty="0"/>
              <a:t>弹性容器相关</a:t>
            </a:r>
            <a:r>
              <a:rPr lang="zh-CN" altLang="en-US" dirty="0" smtClean="0"/>
              <a:t>属性</a:t>
            </a:r>
            <a:endParaRPr lang="zh-CN" altLang="en-US" dirty="0"/>
          </a:p>
        </p:txBody>
      </p:sp>
    </p:spTree>
    <p:extLst>
      <p:ext uri="{BB962C8B-B14F-4D97-AF65-F5344CB8AC3E}">
        <p14:creationId xmlns:p14="http://schemas.microsoft.com/office/powerpoint/2010/main" val="3670898826"/>
      </p:ext>
    </p:extLst>
  </p:cSld>
  <p:clrMapOvr>
    <a:masterClrMapping/>
  </p:clrMapOvr>
  <p:transition>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431131" y="765176"/>
            <a:ext cx="4306888" cy="2879725"/>
          </a:xfrm>
        </p:spPr>
        <p:txBody>
          <a:bodyPr/>
          <a:lstStyle/>
          <a:p>
            <a:pPr marL="0" indent="0">
              <a:buNone/>
            </a:pPr>
            <a:r>
              <a:rPr lang="fr-FR" altLang="zh-CN" b="1" dirty="0" smtClean="0">
                <a:latin typeface="+mn-ea"/>
              </a:rPr>
              <a:t>5</a:t>
            </a:r>
            <a:r>
              <a:rPr lang="fr-FR" altLang="zh-CN" b="1" dirty="0">
                <a:latin typeface="+mn-ea"/>
              </a:rPr>
              <a:t>. align-items</a:t>
            </a:r>
            <a:r>
              <a:rPr lang="zh-CN" altLang="zh-CN" b="1" dirty="0">
                <a:latin typeface="+mn-ea"/>
              </a:rPr>
              <a:t>属性</a:t>
            </a:r>
          </a:p>
          <a:p>
            <a:pPr marL="0" indent="0">
              <a:buNone/>
            </a:pPr>
            <a:r>
              <a:rPr lang="fr-FR" altLang="zh-CN" dirty="0">
                <a:latin typeface="+mn-ea"/>
              </a:rPr>
              <a:t>align-items</a:t>
            </a:r>
            <a:r>
              <a:rPr lang="zh-CN" altLang="zh-CN" dirty="0">
                <a:latin typeface="+mn-ea"/>
              </a:rPr>
              <a:t>属性定义弹性项目在</a:t>
            </a:r>
            <a:r>
              <a:rPr lang="zh-CN" altLang="zh-CN" dirty="0">
                <a:solidFill>
                  <a:srgbClr val="FF0000"/>
                </a:solidFill>
                <a:latin typeface="+mn-ea"/>
              </a:rPr>
              <a:t>交叉轴上的对齐方式</a:t>
            </a:r>
            <a:r>
              <a:rPr lang="zh-CN" altLang="zh-CN" dirty="0">
                <a:latin typeface="+mn-ea"/>
              </a:rPr>
              <a:t>，该属性只适用于弹性项目单行排列的情况</a:t>
            </a:r>
            <a:r>
              <a:rPr lang="zh-CN" altLang="en-US" dirty="0">
                <a:latin typeface="+mn-ea"/>
              </a:rPr>
              <a:t>，</a:t>
            </a:r>
            <a:r>
              <a:rPr lang="zh-CN" altLang="zh-CN" dirty="0">
                <a:latin typeface="+mn-ea"/>
              </a:rPr>
              <a:t>有以下几种取值范围</a:t>
            </a:r>
            <a:r>
              <a:rPr lang="zh-CN" altLang="en-US" dirty="0">
                <a:latin typeface="+mn-ea"/>
              </a:rPr>
              <a:t>：</a:t>
            </a:r>
            <a:r>
              <a:rPr lang="fr-FR" altLang="zh-CN" dirty="0">
                <a:solidFill>
                  <a:srgbClr val="FF0000"/>
                </a:solidFill>
                <a:latin typeface="+mn-ea"/>
              </a:rPr>
              <a:t>stretch</a:t>
            </a:r>
            <a:r>
              <a:rPr lang="zh-CN" altLang="en-US" dirty="0">
                <a:solidFill>
                  <a:srgbClr val="FF0000"/>
                </a:solidFill>
                <a:latin typeface="+mn-ea"/>
              </a:rPr>
              <a:t>、</a:t>
            </a:r>
            <a:r>
              <a:rPr lang="fr-FR" altLang="zh-CN" dirty="0">
                <a:solidFill>
                  <a:srgbClr val="FF0000"/>
                </a:solidFill>
                <a:latin typeface="+mn-ea"/>
              </a:rPr>
              <a:t>flex-start</a:t>
            </a:r>
            <a:r>
              <a:rPr lang="zh-CN" altLang="en-US" dirty="0">
                <a:solidFill>
                  <a:srgbClr val="FF0000"/>
                </a:solidFill>
                <a:latin typeface="+mn-ea"/>
              </a:rPr>
              <a:t>、</a:t>
            </a:r>
            <a:r>
              <a:rPr lang="fr-FR" altLang="zh-CN" dirty="0">
                <a:solidFill>
                  <a:srgbClr val="FF0000"/>
                </a:solidFill>
                <a:latin typeface="+mn-ea"/>
              </a:rPr>
              <a:t>flex-end</a:t>
            </a:r>
            <a:r>
              <a:rPr lang="zh-CN" altLang="en-US" dirty="0">
                <a:solidFill>
                  <a:srgbClr val="FF0000"/>
                </a:solidFill>
                <a:latin typeface="+mn-ea"/>
              </a:rPr>
              <a:t>、</a:t>
            </a:r>
            <a:r>
              <a:rPr lang="fr-FR" altLang="zh-CN" dirty="0">
                <a:solidFill>
                  <a:srgbClr val="FF0000"/>
                </a:solidFill>
                <a:latin typeface="+mn-ea"/>
              </a:rPr>
              <a:t>center</a:t>
            </a:r>
            <a:r>
              <a:rPr lang="zh-CN" altLang="en-US" dirty="0">
                <a:solidFill>
                  <a:srgbClr val="FF0000"/>
                </a:solidFill>
                <a:latin typeface="+mn-ea"/>
              </a:rPr>
              <a:t>、</a:t>
            </a:r>
            <a:r>
              <a:rPr lang="fr-FR" altLang="zh-CN" dirty="0">
                <a:solidFill>
                  <a:srgbClr val="FF0000"/>
                </a:solidFill>
                <a:latin typeface="+mn-ea"/>
              </a:rPr>
              <a:t>baseline</a:t>
            </a:r>
            <a:r>
              <a:rPr lang="zh-CN" altLang="en-US" dirty="0">
                <a:latin typeface="+mn-ea"/>
              </a:rPr>
              <a:t>。</a:t>
            </a:r>
            <a:endParaRPr lang="fr-FR" altLang="zh-CN" b="1" dirty="0">
              <a:latin typeface="+mn-ea"/>
            </a:endParaRPr>
          </a:p>
        </p:txBody>
      </p:sp>
      <p:pic>
        <p:nvPicPr>
          <p:cNvPr id="9011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932" y="3275918"/>
            <a:ext cx="2428875"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6594" y="908051"/>
            <a:ext cx="2159000"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4045" y="836614"/>
            <a:ext cx="2174875"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9" name="图片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6594" y="3829050"/>
            <a:ext cx="21272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4044" y="3860800"/>
            <a:ext cx="2112962"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1" name="TextBox 17"/>
          <p:cNvSpPr txBox="1">
            <a:spLocks noChangeArrowheads="1"/>
          </p:cNvSpPr>
          <p:nvPr/>
        </p:nvSpPr>
        <p:spPr bwMode="auto">
          <a:xfrm>
            <a:off x="1352605" y="6229106"/>
            <a:ext cx="4306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zh-CN" altLang="zh-CN" sz="2000" dirty="0"/>
              <a:t>未定义高度时的默认效果</a:t>
            </a:r>
            <a:r>
              <a:rPr lang="zh-CN" altLang="en-US" sz="2000" dirty="0"/>
              <a:t>（</a:t>
            </a:r>
            <a:r>
              <a:rPr lang="fr-FR" altLang="zh-CN" sz="2000" dirty="0"/>
              <a:t>stretch</a:t>
            </a:r>
            <a:r>
              <a:rPr lang="zh-CN" altLang="en-US" sz="2000" dirty="0"/>
              <a:t>）</a:t>
            </a:r>
          </a:p>
        </p:txBody>
      </p:sp>
      <p:sp>
        <p:nvSpPr>
          <p:cNvPr id="90122" name="TextBox 18"/>
          <p:cNvSpPr txBox="1">
            <a:spLocks noChangeArrowheads="1"/>
          </p:cNvSpPr>
          <p:nvPr/>
        </p:nvSpPr>
        <p:spPr bwMode="auto">
          <a:xfrm>
            <a:off x="6223794" y="3305175"/>
            <a:ext cx="1212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flex-start </a:t>
            </a:r>
            <a:endParaRPr lang="zh-CN" altLang="en-US" sz="2000"/>
          </a:p>
        </p:txBody>
      </p:sp>
      <p:sp>
        <p:nvSpPr>
          <p:cNvPr id="90123" name="TextBox 19"/>
          <p:cNvSpPr txBox="1">
            <a:spLocks noChangeArrowheads="1"/>
          </p:cNvSpPr>
          <p:nvPr/>
        </p:nvSpPr>
        <p:spPr bwMode="auto">
          <a:xfrm>
            <a:off x="8755856" y="3305175"/>
            <a:ext cx="1047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flex-end</a:t>
            </a:r>
            <a:endParaRPr lang="zh-CN" altLang="en-US" sz="2000"/>
          </a:p>
        </p:txBody>
      </p:sp>
      <p:sp>
        <p:nvSpPr>
          <p:cNvPr id="90124" name="TextBox 20"/>
          <p:cNvSpPr txBox="1">
            <a:spLocks noChangeArrowheads="1"/>
          </p:cNvSpPr>
          <p:nvPr/>
        </p:nvSpPr>
        <p:spPr bwMode="auto">
          <a:xfrm>
            <a:off x="6371432" y="6218604"/>
            <a:ext cx="879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dirty="0"/>
              <a:t>center</a:t>
            </a:r>
            <a:endParaRPr lang="zh-CN" altLang="en-US" sz="2000" dirty="0"/>
          </a:p>
        </p:txBody>
      </p:sp>
      <p:sp>
        <p:nvSpPr>
          <p:cNvPr id="90125" name="TextBox 21"/>
          <p:cNvSpPr txBox="1">
            <a:spLocks noChangeArrowheads="1"/>
          </p:cNvSpPr>
          <p:nvPr/>
        </p:nvSpPr>
        <p:spPr bwMode="auto">
          <a:xfrm>
            <a:off x="8723312" y="6178550"/>
            <a:ext cx="1112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dirty="0"/>
              <a:t>baseline</a:t>
            </a:r>
            <a:endParaRPr lang="zh-CN" altLang="en-US" sz="2000" dirty="0"/>
          </a:p>
        </p:txBody>
      </p:sp>
      <p:sp>
        <p:nvSpPr>
          <p:cNvPr id="2" name="标题 1"/>
          <p:cNvSpPr>
            <a:spLocks noGrp="1"/>
          </p:cNvSpPr>
          <p:nvPr>
            <p:ph type="title"/>
          </p:nvPr>
        </p:nvSpPr>
        <p:spPr/>
        <p:txBody>
          <a:bodyPr/>
          <a:lstStyle/>
          <a:p>
            <a:r>
              <a:rPr lang="en-US" altLang="zh-CN" dirty="0"/>
              <a:t>5.5.2 </a:t>
            </a:r>
            <a:r>
              <a:rPr lang="zh-CN" altLang="en-US" dirty="0"/>
              <a:t>弹性容器相关</a:t>
            </a:r>
            <a:r>
              <a:rPr lang="zh-CN" altLang="en-US" dirty="0" smtClean="0"/>
              <a:t>属性</a:t>
            </a:r>
            <a:endParaRPr lang="zh-CN" altLang="en-US" dirty="0"/>
          </a:p>
        </p:txBody>
      </p:sp>
    </p:spTree>
    <p:extLst>
      <p:ext uri="{BB962C8B-B14F-4D97-AF65-F5344CB8AC3E}">
        <p14:creationId xmlns:p14="http://schemas.microsoft.com/office/powerpoint/2010/main" val="1002090459"/>
      </p:ext>
    </p:extLst>
  </p:cSld>
  <p:clrMapOvr>
    <a:masterClrMapping/>
  </p:clrMapOvr>
  <p:transition>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682353" y="797913"/>
            <a:ext cx="9096548" cy="902895"/>
          </a:xfrm>
        </p:spPr>
        <p:txBody>
          <a:bodyPr/>
          <a:lstStyle/>
          <a:p>
            <a:pPr marL="0" indent="0">
              <a:buNone/>
            </a:pPr>
            <a:r>
              <a:rPr lang="fr-FR" altLang="zh-CN" b="1" dirty="0" smtClean="0">
                <a:latin typeface="+mn-ea"/>
              </a:rPr>
              <a:t>5</a:t>
            </a:r>
            <a:r>
              <a:rPr lang="fr-FR" altLang="zh-CN" b="1" dirty="0">
                <a:latin typeface="+mn-ea"/>
              </a:rPr>
              <a:t>. align-items</a:t>
            </a:r>
            <a:r>
              <a:rPr lang="zh-CN" altLang="zh-CN" b="1" dirty="0">
                <a:latin typeface="+mn-ea"/>
              </a:rPr>
              <a:t>属性</a:t>
            </a:r>
          </a:p>
          <a:p>
            <a:pPr marL="0" indent="0">
              <a:buNone/>
            </a:pPr>
            <a:r>
              <a:rPr lang="zh-CN" altLang="zh-CN" dirty="0">
                <a:latin typeface="+mn-ea"/>
              </a:rPr>
              <a:t>改变其中一个弹性项目中的文字大小，使其与其他弹性项目初始基线不一致。</a:t>
            </a:r>
            <a:endParaRPr lang="fr-FR" altLang="zh-CN" b="1" dirty="0">
              <a:latin typeface="+mn-ea"/>
            </a:endParaRPr>
          </a:p>
        </p:txBody>
      </p:sp>
      <p:sp>
        <p:nvSpPr>
          <p:cNvPr id="92164" name="TextBox 17"/>
          <p:cNvSpPr txBox="1">
            <a:spLocks noChangeArrowheads="1"/>
          </p:cNvSpPr>
          <p:nvPr/>
        </p:nvSpPr>
        <p:spPr bwMode="auto">
          <a:xfrm>
            <a:off x="2210594" y="6093296"/>
            <a:ext cx="36814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dirty="0"/>
              <a:t>justify-content: flex-start</a:t>
            </a:r>
            <a:endParaRPr lang="zh-CN" altLang="en-US" sz="2000" dirty="0"/>
          </a:p>
        </p:txBody>
      </p:sp>
      <p:sp>
        <p:nvSpPr>
          <p:cNvPr id="92165" name="TextBox 21"/>
          <p:cNvSpPr txBox="1">
            <a:spLocks noChangeArrowheads="1"/>
          </p:cNvSpPr>
          <p:nvPr/>
        </p:nvSpPr>
        <p:spPr bwMode="auto">
          <a:xfrm>
            <a:off x="6461919" y="6046986"/>
            <a:ext cx="2798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justify-content: baseline</a:t>
            </a:r>
            <a:endParaRPr lang="zh-CN" altLang="en-US" sz="2000"/>
          </a:p>
        </p:txBody>
      </p:sp>
      <p:sp>
        <p:nvSpPr>
          <p:cNvPr id="92166" name="AutoShape 5"/>
          <p:cNvSpPr>
            <a:spLocks noChangeArrowheads="1"/>
          </p:cNvSpPr>
          <p:nvPr/>
        </p:nvSpPr>
        <p:spPr bwMode="gray">
          <a:xfrm>
            <a:off x="4127500" y="1796405"/>
            <a:ext cx="4605337" cy="738188"/>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err="1">
                <a:solidFill>
                  <a:schemeClr val="accent2"/>
                </a:solidFill>
                <a:latin typeface="Arial" panose="020B0604020202020204" pitchFamily="34" charset="0"/>
              </a:rPr>
              <a:t>li:nth-child</a:t>
            </a:r>
            <a:r>
              <a:rPr kumimoji="1" lang="en-US" altLang="zh-CN" sz="2000" dirty="0">
                <a:solidFill>
                  <a:schemeClr val="accent2"/>
                </a:solidFill>
                <a:latin typeface="Arial" panose="020B0604020202020204" pitchFamily="34" charset="0"/>
              </a:rPr>
              <a:t>(3){     font-size: 100px;}</a:t>
            </a:r>
          </a:p>
        </p:txBody>
      </p:sp>
      <p:pic>
        <p:nvPicPr>
          <p:cNvPr id="9216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281" y="2852936"/>
            <a:ext cx="29083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169" y="2852937"/>
            <a:ext cx="2836862"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5.5.2 </a:t>
            </a:r>
            <a:r>
              <a:rPr lang="zh-CN" altLang="en-US" dirty="0"/>
              <a:t>弹性容器相关</a:t>
            </a:r>
            <a:r>
              <a:rPr lang="zh-CN" altLang="en-US" dirty="0" smtClean="0"/>
              <a:t>属性</a:t>
            </a:r>
            <a:endParaRPr lang="zh-CN" altLang="en-US" dirty="0"/>
          </a:p>
        </p:txBody>
      </p:sp>
    </p:spTree>
    <p:extLst>
      <p:ext uri="{BB962C8B-B14F-4D97-AF65-F5344CB8AC3E}">
        <p14:creationId xmlns:p14="http://schemas.microsoft.com/office/powerpoint/2010/main" val="2877643684"/>
      </p:ext>
    </p:extLst>
  </p:cSld>
  <p:clrMapOvr>
    <a:masterClrMapping/>
  </p:clrMapOvr>
  <p:transition>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5"/>
          <p:cNvSpPr>
            <a:spLocks noGrp="1" noChangeArrowheads="1"/>
          </p:cNvSpPr>
          <p:nvPr>
            <p:ph type="body" idx="1"/>
          </p:nvPr>
        </p:nvSpPr>
        <p:spPr>
          <a:xfrm>
            <a:off x="820614" y="1411674"/>
            <a:ext cx="2364633" cy="3961542"/>
          </a:xfrm>
        </p:spPr>
        <p:txBody>
          <a:bodyPr/>
          <a:lstStyle/>
          <a:p>
            <a:pPr marL="0" indent="0">
              <a:buNone/>
            </a:pPr>
            <a:r>
              <a:rPr lang="fr-FR" altLang="zh-CN" b="1" dirty="0">
                <a:latin typeface="+mn-ea"/>
              </a:rPr>
              <a:t>6. align-content</a:t>
            </a:r>
            <a:r>
              <a:rPr lang="zh-CN" altLang="zh-CN" b="1" dirty="0">
                <a:latin typeface="+mn-ea"/>
              </a:rPr>
              <a:t>属性</a:t>
            </a:r>
          </a:p>
          <a:p>
            <a:pPr marL="0" indent="0">
              <a:buNone/>
            </a:pPr>
            <a:r>
              <a:rPr lang="fr-FR" altLang="zh-CN" dirty="0">
                <a:latin typeface="+mn-ea"/>
              </a:rPr>
              <a:t>align-content</a:t>
            </a:r>
            <a:r>
              <a:rPr lang="zh-CN" altLang="zh-CN" dirty="0">
                <a:latin typeface="+mn-ea"/>
              </a:rPr>
              <a:t>属性定义弹性项目在交叉轴上的对齐方式，该属性只适用于弹性项目</a:t>
            </a:r>
            <a:r>
              <a:rPr lang="zh-CN" altLang="zh-CN" dirty="0">
                <a:solidFill>
                  <a:srgbClr val="FF0000"/>
                </a:solidFill>
                <a:latin typeface="+mn-ea"/>
              </a:rPr>
              <a:t>多行排列</a:t>
            </a:r>
            <a:r>
              <a:rPr lang="zh-CN" altLang="zh-CN" dirty="0">
                <a:latin typeface="+mn-ea"/>
              </a:rPr>
              <a:t>的情况</a:t>
            </a:r>
            <a:r>
              <a:rPr lang="zh-CN" altLang="en-US" dirty="0">
                <a:latin typeface="+mn-ea"/>
              </a:rPr>
              <a:t>。</a:t>
            </a:r>
            <a:endParaRPr lang="fr-FR" altLang="zh-CN" b="1" dirty="0">
              <a:latin typeface="+mn-ea"/>
            </a:endParaRPr>
          </a:p>
        </p:txBody>
      </p:sp>
      <p:sp>
        <p:nvSpPr>
          <p:cNvPr id="93187" name="TextBox 21"/>
          <p:cNvSpPr txBox="1">
            <a:spLocks noChangeArrowheads="1"/>
          </p:cNvSpPr>
          <p:nvPr/>
        </p:nvSpPr>
        <p:spPr bwMode="auto">
          <a:xfrm>
            <a:off x="4100961" y="3331379"/>
            <a:ext cx="947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stretch</a:t>
            </a:r>
            <a:endParaRPr lang="zh-CN" altLang="en-US" sz="2000"/>
          </a:p>
        </p:txBody>
      </p:sp>
      <p:pic>
        <p:nvPicPr>
          <p:cNvPr id="9318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922" y="1013629"/>
            <a:ext cx="20574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3778" y="1013630"/>
            <a:ext cx="20669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0629" y="942193"/>
            <a:ext cx="21145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1" name="图片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8347" y="3788580"/>
            <a:ext cx="21145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2"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3778" y="3758417"/>
            <a:ext cx="20859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3"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9679" y="3728254"/>
            <a:ext cx="20955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4" name="TextBox 15"/>
          <p:cNvSpPr txBox="1">
            <a:spLocks noChangeArrowheads="1"/>
          </p:cNvSpPr>
          <p:nvPr/>
        </p:nvSpPr>
        <p:spPr bwMode="auto">
          <a:xfrm>
            <a:off x="6286203" y="3331379"/>
            <a:ext cx="1147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dirty="0"/>
              <a:t>flex-start</a:t>
            </a:r>
            <a:endParaRPr lang="zh-CN" altLang="en-US" sz="2000" dirty="0"/>
          </a:p>
        </p:txBody>
      </p:sp>
      <p:sp>
        <p:nvSpPr>
          <p:cNvPr id="93195" name="TextBox 16"/>
          <p:cNvSpPr txBox="1">
            <a:spLocks noChangeArrowheads="1"/>
          </p:cNvSpPr>
          <p:nvPr/>
        </p:nvSpPr>
        <p:spPr bwMode="auto">
          <a:xfrm>
            <a:off x="8873554" y="3245654"/>
            <a:ext cx="1047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flex-end</a:t>
            </a:r>
            <a:endParaRPr lang="zh-CN" altLang="en-US" sz="2000"/>
          </a:p>
        </p:txBody>
      </p:sp>
      <p:sp>
        <p:nvSpPr>
          <p:cNvPr id="93196" name="TextBox 18"/>
          <p:cNvSpPr txBox="1">
            <a:spLocks noChangeArrowheads="1"/>
          </p:cNvSpPr>
          <p:nvPr/>
        </p:nvSpPr>
        <p:spPr bwMode="auto">
          <a:xfrm>
            <a:off x="4050161" y="6053942"/>
            <a:ext cx="877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center</a:t>
            </a:r>
            <a:endParaRPr lang="zh-CN" altLang="en-US" sz="2000"/>
          </a:p>
        </p:txBody>
      </p:sp>
      <p:sp>
        <p:nvSpPr>
          <p:cNvPr id="93197" name="TextBox 19"/>
          <p:cNvSpPr txBox="1">
            <a:spLocks noChangeArrowheads="1"/>
          </p:cNvSpPr>
          <p:nvPr/>
        </p:nvSpPr>
        <p:spPr bwMode="auto">
          <a:xfrm>
            <a:off x="6057603" y="6053942"/>
            <a:ext cx="1838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a:t>space-between</a:t>
            </a:r>
            <a:endParaRPr lang="zh-CN" altLang="en-US" sz="2000"/>
          </a:p>
        </p:txBody>
      </p:sp>
      <p:sp>
        <p:nvSpPr>
          <p:cNvPr id="93198" name="TextBox 20"/>
          <p:cNvSpPr txBox="1">
            <a:spLocks noChangeArrowheads="1"/>
          </p:cNvSpPr>
          <p:nvPr/>
        </p:nvSpPr>
        <p:spPr bwMode="auto">
          <a:xfrm>
            <a:off x="8624316" y="6053942"/>
            <a:ext cx="167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fr-FR" altLang="zh-CN" sz="2000" dirty="0"/>
              <a:t>space-around</a:t>
            </a:r>
            <a:endParaRPr lang="zh-CN" altLang="en-US" sz="2000" dirty="0"/>
          </a:p>
        </p:txBody>
      </p:sp>
      <p:sp>
        <p:nvSpPr>
          <p:cNvPr id="15" name="标题 1"/>
          <p:cNvSpPr>
            <a:spLocks noGrp="1"/>
          </p:cNvSpPr>
          <p:nvPr>
            <p:ph type="title"/>
          </p:nvPr>
        </p:nvSpPr>
        <p:spPr>
          <a:xfrm>
            <a:off x="1261940" y="162669"/>
            <a:ext cx="9660977" cy="635000"/>
          </a:xfrm>
        </p:spPr>
        <p:txBody>
          <a:bodyPr/>
          <a:lstStyle/>
          <a:p>
            <a:r>
              <a:rPr lang="en-US" altLang="zh-CN" dirty="0"/>
              <a:t>5.5.2 </a:t>
            </a:r>
            <a:r>
              <a:rPr lang="zh-CN" altLang="en-US" dirty="0"/>
              <a:t>弹性容器相关</a:t>
            </a:r>
            <a:r>
              <a:rPr lang="zh-CN" altLang="en-US" dirty="0" smtClean="0"/>
              <a:t>属性</a:t>
            </a:r>
            <a:endParaRPr lang="zh-CN" altLang="en-US" dirty="0"/>
          </a:p>
        </p:txBody>
      </p:sp>
    </p:spTree>
    <p:extLst>
      <p:ext uri="{BB962C8B-B14F-4D97-AF65-F5344CB8AC3E}">
        <p14:creationId xmlns:p14="http://schemas.microsoft.com/office/powerpoint/2010/main" val="3596927686"/>
      </p:ext>
    </p:extLst>
  </p:cSld>
  <p:clrMapOvr>
    <a:masterClrMapping/>
  </p:clrMapOvr>
  <p:transition>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777901" y="900362"/>
            <a:ext cx="8820150" cy="1274763"/>
          </a:xfrm>
        </p:spPr>
        <p:txBody>
          <a:bodyPr/>
          <a:lstStyle/>
          <a:p>
            <a:pPr marL="0" indent="0">
              <a:buNone/>
            </a:pPr>
            <a:r>
              <a:rPr lang="zh-CN" altLang="zh-CN" dirty="0" smtClean="0">
                <a:effectLst/>
                <a:latin typeface="+mn-ea"/>
              </a:rPr>
              <a:t>弹性容器的相关属性定义整个容器内各弹性项目的总体排列规律，而弹性项目的相关属性则可以指定特定弹性项目的相关属性。</a:t>
            </a:r>
            <a:endParaRPr kumimoji="1" lang="en-US" altLang="zh-CN" b="1" dirty="0" smtClean="0">
              <a:solidFill>
                <a:schemeClr val="accent1"/>
              </a:solidFill>
              <a:latin typeface="+mn-ea"/>
            </a:endParaRPr>
          </a:p>
        </p:txBody>
      </p:sp>
      <p:pic>
        <p:nvPicPr>
          <p:cNvPr id="942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874" y="1558950"/>
            <a:ext cx="8712968" cy="438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5.5.3 </a:t>
            </a:r>
            <a:r>
              <a:rPr lang="zh-CN" altLang="en-US" dirty="0"/>
              <a:t>弹性项目相关</a:t>
            </a:r>
            <a:r>
              <a:rPr lang="zh-CN" altLang="en-US" dirty="0" smtClean="0"/>
              <a:t>属性</a:t>
            </a:r>
            <a:endParaRPr lang="zh-CN" altLang="en-US" dirty="0"/>
          </a:p>
        </p:txBody>
      </p:sp>
    </p:spTree>
    <p:extLst>
      <p:ext uri="{BB962C8B-B14F-4D97-AF65-F5344CB8AC3E}">
        <p14:creationId xmlns:p14="http://schemas.microsoft.com/office/powerpoint/2010/main" val="3261386039"/>
      </p:ext>
    </p:extLst>
  </p:cSld>
  <p:clrMapOvr>
    <a:masterClrMapping/>
  </p:clrMapOvr>
  <p:transition>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705893" y="957819"/>
            <a:ext cx="9217024" cy="1247045"/>
          </a:xfrm>
        </p:spPr>
        <p:txBody>
          <a:bodyPr/>
          <a:lstStyle/>
          <a:p>
            <a:pPr marL="0" indent="0">
              <a:buNone/>
            </a:pPr>
            <a:r>
              <a:rPr lang="fr-FR" altLang="zh-CN" b="1" dirty="0" smtClean="0">
                <a:effectLst/>
                <a:latin typeface="+mn-ea"/>
              </a:rPr>
              <a:t>1. order</a:t>
            </a:r>
            <a:r>
              <a:rPr lang="zh-CN" altLang="zh-CN" b="1" dirty="0" smtClean="0">
                <a:effectLst/>
                <a:latin typeface="+mn-ea"/>
              </a:rPr>
              <a:t>属性</a:t>
            </a:r>
          </a:p>
          <a:p>
            <a:pPr marL="0" indent="0">
              <a:buNone/>
            </a:pPr>
            <a:r>
              <a:rPr lang="fr-FR" altLang="zh-CN" dirty="0" smtClean="0">
                <a:effectLst/>
                <a:latin typeface="+mn-ea"/>
              </a:rPr>
              <a:t>order</a:t>
            </a:r>
            <a:r>
              <a:rPr lang="zh-CN" altLang="zh-CN" dirty="0" smtClean="0">
                <a:effectLst/>
                <a:latin typeface="+mn-ea"/>
              </a:rPr>
              <a:t>属性定义弹性项目的排列顺序。</a:t>
            </a:r>
            <a:r>
              <a:rPr lang="en-US" altLang="zh-CN" dirty="0" smtClean="0">
                <a:effectLst/>
                <a:latin typeface="+mn-ea"/>
              </a:rPr>
              <a:t>order</a:t>
            </a:r>
            <a:r>
              <a:rPr lang="zh-CN" altLang="zh-CN" dirty="0" smtClean="0">
                <a:effectLst/>
                <a:latin typeface="+mn-ea"/>
              </a:rPr>
              <a:t>的属性值为整数形式，数值越小，排列越靠前。可以使用负数，默认值为</a:t>
            </a:r>
            <a:r>
              <a:rPr lang="fr-FR" altLang="zh-CN" dirty="0" smtClean="0">
                <a:effectLst/>
                <a:latin typeface="+mn-ea"/>
              </a:rPr>
              <a:t>0</a:t>
            </a:r>
            <a:r>
              <a:rPr lang="zh-CN" altLang="zh-CN" dirty="0" smtClean="0">
                <a:effectLst/>
                <a:latin typeface="+mn-ea"/>
              </a:rPr>
              <a:t>。</a:t>
            </a:r>
            <a:endParaRPr kumimoji="1" lang="en-US" altLang="zh-CN" b="1" dirty="0" smtClean="0">
              <a:solidFill>
                <a:schemeClr val="accent1"/>
              </a:solidFill>
              <a:latin typeface="+mn-ea"/>
            </a:endParaRPr>
          </a:p>
        </p:txBody>
      </p:sp>
      <p:sp>
        <p:nvSpPr>
          <p:cNvPr id="95236" name="AutoShape 5"/>
          <p:cNvSpPr>
            <a:spLocks noChangeArrowheads="1"/>
          </p:cNvSpPr>
          <p:nvPr/>
        </p:nvSpPr>
        <p:spPr bwMode="gray">
          <a:xfrm>
            <a:off x="2209949" y="2882903"/>
            <a:ext cx="3529012" cy="1198562"/>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err="1">
                <a:solidFill>
                  <a:schemeClr val="accent2"/>
                </a:solidFill>
                <a:latin typeface="Arial" panose="020B0604020202020204" pitchFamily="34" charset="0"/>
              </a:rPr>
              <a:t>li:nth-child</a:t>
            </a:r>
            <a:r>
              <a:rPr kumimoji="1" lang="en-US" altLang="zh-CN" sz="2000" dirty="0">
                <a:solidFill>
                  <a:schemeClr val="accent2"/>
                </a:solidFill>
                <a:latin typeface="Arial" panose="020B0604020202020204" pitchFamily="34" charset="0"/>
              </a:rPr>
              <a:t>(5){ order:-1; }	</a:t>
            </a:r>
          </a:p>
          <a:p>
            <a:pPr algn="l" eaLnBrk="1" hangingPunct="1"/>
            <a:r>
              <a:rPr kumimoji="1" lang="en-US" altLang="zh-CN" sz="2000" dirty="0" err="1">
                <a:solidFill>
                  <a:schemeClr val="accent2"/>
                </a:solidFill>
                <a:latin typeface="Arial" panose="020B0604020202020204" pitchFamily="34" charset="0"/>
              </a:rPr>
              <a:t>li:nth-child</a:t>
            </a:r>
            <a:r>
              <a:rPr kumimoji="1" lang="en-US" altLang="zh-CN" sz="2000" dirty="0">
                <a:solidFill>
                  <a:schemeClr val="accent2"/>
                </a:solidFill>
                <a:latin typeface="Arial" panose="020B0604020202020204" pitchFamily="34" charset="0"/>
              </a:rPr>
              <a:t>(1){ order:-2; }</a:t>
            </a:r>
          </a:p>
          <a:p>
            <a:pPr algn="l" eaLnBrk="1" hangingPunct="1"/>
            <a:r>
              <a:rPr kumimoji="1" lang="en-US" altLang="zh-CN" sz="2000" dirty="0" err="1">
                <a:solidFill>
                  <a:schemeClr val="accent2"/>
                </a:solidFill>
                <a:latin typeface="Arial" panose="020B0604020202020204" pitchFamily="34" charset="0"/>
              </a:rPr>
              <a:t>li:nth-child</a:t>
            </a:r>
            <a:r>
              <a:rPr kumimoji="1" lang="en-US" altLang="zh-CN" sz="2000" dirty="0">
                <a:solidFill>
                  <a:schemeClr val="accent2"/>
                </a:solidFill>
                <a:latin typeface="Arial" panose="020B0604020202020204" pitchFamily="34" charset="0"/>
              </a:rPr>
              <a:t>(3){ order:2; }</a:t>
            </a:r>
          </a:p>
        </p:txBody>
      </p:sp>
      <p:pic>
        <p:nvPicPr>
          <p:cNvPr id="9523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413" y="2348880"/>
            <a:ext cx="3241675"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5.5.3 </a:t>
            </a:r>
            <a:r>
              <a:rPr lang="zh-CN" altLang="en-US" dirty="0"/>
              <a:t>弹性项目相关</a:t>
            </a:r>
            <a:r>
              <a:rPr lang="zh-CN" altLang="en-US" dirty="0" smtClean="0"/>
              <a:t>属性</a:t>
            </a:r>
            <a:endParaRPr lang="zh-CN" altLang="en-US" dirty="0"/>
          </a:p>
        </p:txBody>
      </p:sp>
    </p:spTree>
    <p:extLst>
      <p:ext uri="{BB962C8B-B14F-4D97-AF65-F5344CB8AC3E}">
        <p14:creationId xmlns:p14="http://schemas.microsoft.com/office/powerpoint/2010/main" val="3968656583"/>
      </p:ext>
    </p:extLst>
  </p:cSld>
  <p:clrMapOvr>
    <a:masterClrMapping/>
  </p:clrMapOvr>
  <p:transition>
    <p:pull/>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266245" y="850180"/>
            <a:ext cx="9368640" cy="2722836"/>
          </a:xfrm>
        </p:spPr>
        <p:txBody>
          <a:bodyPr/>
          <a:lstStyle/>
          <a:p>
            <a:pPr marL="0" indent="0">
              <a:buNone/>
            </a:pPr>
            <a:r>
              <a:rPr lang="fr-FR" altLang="zh-CN" b="1" dirty="0" smtClean="0">
                <a:latin typeface="+mn-ea"/>
              </a:rPr>
              <a:t>2</a:t>
            </a:r>
            <a:r>
              <a:rPr lang="fr-FR" altLang="zh-CN" b="1" dirty="0">
                <a:latin typeface="+mn-ea"/>
              </a:rPr>
              <a:t>. flex-grow</a:t>
            </a:r>
            <a:r>
              <a:rPr lang="zh-CN" altLang="zh-CN" b="1" dirty="0">
                <a:latin typeface="+mn-ea"/>
              </a:rPr>
              <a:t>属性</a:t>
            </a:r>
          </a:p>
          <a:p>
            <a:pPr marL="0" indent="0"/>
            <a:r>
              <a:rPr lang="fr-FR" altLang="zh-CN" dirty="0">
                <a:latin typeface="+mn-ea"/>
              </a:rPr>
              <a:t>flex-grow</a:t>
            </a:r>
            <a:r>
              <a:rPr lang="zh-CN" altLang="zh-CN" dirty="0">
                <a:latin typeface="+mn-ea"/>
              </a:rPr>
              <a:t>属性指定在弹性容器存在剩余空间的情况下，弹性项目占用弹性容器剩余空间的分配比例。默认为</a:t>
            </a:r>
            <a:r>
              <a:rPr lang="fr-FR" altLang="zh-CN" dirty="0">
                <a:latin typeface="+mn-ea"/>
              </a:rPr>
              <a:t>0</a:t>
            </a:r>
            <a:r>
              <a:rPr lang="zh-CN" altLang="zh-CN" dirty="0">
                <a:latin typeface="+mn-ea"/>
              </a:rPr>
              <a:t>，即如果存在剩余空间，也不进行分配和放大。</a:t>
            </a:r>
            <a:endParaRPr lang="en-US" altLang="zh-CN" dirty="0">
              <a:latin typeface="+mn-ea"/>
            </a:endParaRPr>
          </a:p>
          <a:p>
            <a:pPr marL="0" indent="0"/>
            <a:r>
              <a:rPr lang="fr-FR" altLang="zh-CN" dirty="0">
                <a:latin typeface="+mn-ea"/>
              </a:rPr>
              <a:t>flex-grow</a:t>
            </a:r>
            <a:r>
              <a:rPr lang="zh-CN" altLang="zh-CN" dirty="0">
                <a:latin typeface="+mn-ea"/>
              </a:rPr>
              <a:t>的属性值是数字，没有单位，且不支持负值。</a:t>
            </a:r>
            <a:endParaRPr lang="en-US" altLang="zh-CN" dirty="0">
              <a:latin typeface="+mn-ea"/>
            </a:endParaRPr>
          </a:p>
          <a:p>
            <a:pPr marL="0" indent="0"/>
            <a:r>
              <a:rPr lang="zh-CN" altLang="zh-CN" dirty="0">
                <a:latin typeface="+mn-ea"/>
              </a:rPr>
              <a:t>当某弹性项目的</a:t>
            </a:r>
            <a:r>
              <a:rPr lang="fr-FR" altLang="zh-CN" dirty="0">
                <a:latin typeface="+mn-ea"/>
              </a:rPr>
              <a:t>flex-grow</a:t>
            </a:r>
            <a:r>
              <a:rPr lang="zh-CN" altLang="zh-CN" dirty="0">
                <a:latin typeface="+mn-ea"/>
              </a:rPr>
              <a:t>属性值为</a:t>
            </a:r>
            <a:r>
              <a:rPr lang="fr-FR" altLang="zh-CN" dirty="0">
                <a:latin typeface="+mn-ea"/>
              </a:rPr>
              <a:t>1</a:t>
            </a:r>
            <a:r>
              <a:rPr lang="zh-CN" altLang="zh-CN" dirty="0">
                <a:latin typeface="+mn-ea"/>
              </a:rPr>
              <a:t>的时候，占用剩余空间的一份；当其中某弹性项目的</a:t>
            </a:r>
            <a:r>
              <a:rPr lang="fr-FR" altLang="zh-CN" dirty="0">
                <a:latin typeface="+mn-ea"/>
              </a:rPr>
              <a:t>flex-grow</a:t>
            </a:r>
            <a:r>
              <a:rPr lang="zh-CN" altLang="zh-CN" dirty="0">
                <a:latin typeface="+mn-ea"/>
              </a:rPr>
              <a:t>属性值为</a:t>
            </a:r>
            <a:r>
              <a:rPr lang="fr-FR" altLang="zh-CN" dirty="0">
                <a:latin typeface="+mn-ea"/>
              </a:rPr>
              <a:t>2</a:t>
            </a:r>
            <a:r>
              <a:rPr lang="zh-CN" altLang="zh-CN" dirty="0">
                <a:latin typeface="+mn-ea"/>
              </a:rPr>
              <a:t>的时候，所占用的剩余空间大小将是其他</a:t>
            </a:r>
            <a:r>
              <a:rPr lang="fr-FR" altLang="zh-CN" dirty="0">
                <a:latin typeface="+mn-ea"/>
              </a:rPr>
              <a:t>flex-grow</a:t>
            </a:r>
            <a:r>
              <a:rPr lang="zh-CN" altLang="zh-CN" dirty="0">
                <a:latin typeface="+mn-ea"/>
              </a:rPr>
              <a:t>属性值为</a:t>
            </a:r>
            <a:r>
              <a:rPr lang="fr-FR" altLang="zh-CN" dirty="0">
                <a:latin typeface="+mn-ea"/>
              </a:rPr>
              <a:t>1</a:t>
            </a:r>
            <a:r>
              <a:rPr lang="zh-CN" altLang="zh-CN" dirty="0">
                <a:latin typeface="+mn-ea"/>
              </a:rPr>
              <a:t>弹性项目的两倍；其他数值依次类推。</a:t>
            </a:r>
          </a:p>
        </p:txBody>
      </p:sp>
      <p:pic>
        <p:nvPicPr>
          <p:cNvPr id="962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053" y="3429000"/>
            <a:ext cx="5013325" cy="268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5.5.3 </a:t>
            </a:r>
            <a:r>
              <a:rPr lang="zh-CN" altLang="en-US" dirty="0"/>
              <a:t>弹性项目相关</a:t>
            </a:r>
            <a:r>
              <a:rPr lang="zh-CN" altLang="en-US" dirty="0" smtClean="0"/>
              <a:t>属性</a:t>
            </a:r>
            <a:endParaRPr lang="zh-CN" altLang="en-US" dirty="0"/>
          </a:p>
        </p:txBody>
      </p:sp>
    </p:spTree>
    <p:extLst>
      <p:ext uri="{BB962C8B-B14F-4D97-AF65-F5344CB8AC3E}">
        <p14:creationId xmlns:p14="http://schemas.microsoft.com/office/powerpoint/2010/main" val="3808658762"/>
      </p:ext>
    </p:extLst>
  </p:cSld>
  <p:clrMapOvr>
    <a:masterClrMapping/>
  </p:clrMapOvr>
  <p:transition>
    <p:pull/>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682353" y="867570"/>
            <a:ext cx="8820150" cy="830263"/>
          </a:xfrm>
        </p:spPr>
        <p:txBody>
          <a:bodyPr/>
          <a:lstStyle/>
          <a:p>
            <a:pPr marL="0" indent="0">
              <a:buNone/>
            </a:pPr>
            <a:r>
              <a:rPr lang="fr-FR" altLang="zh-CN" b="1" dirty="0" smtClean="0">
                <a:latin typeface="+mn-ea"/>
              </a:rPr>
              <a:t>2</a:t>
            </a:r>
            <a:r>
              <a:rPr lang="fr-FR" altLang="zh-CN" b="1" dirty="0">
                <a:latin typeface="+mn-ea"/>
              </a:rPr>
              <a:t>. flex-grow</a:t>
            </a:r>
            <a:r>
              <a:rPr lang="zh-CN" altLang="zh-CN" b="1" dirty="0">
                <a:latin typeface="+mn-ea"/>
              </a:rPr>
              <a:t>属性</a:t>
            </a:r>
          </a:p>
        </p:txBody>
      </p:sp>
      <p:sp>
        <p:nvSpPr>
          <p:cNvPr id="97284" name="AutoShape 5"/>
          <p:cNvSpPr>
            <a:spLocks noChangeArrowheads="1"/>
          </p:cNvSpPr>
          <p:nvPr/>
        </p:nvSpPr>
        <p:spPr bwMode="gray">
          <a:xfrm>
            <a:off x="1740694" y="2252664"/>
            <a:ext cx="3636962" cy="67627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a:solidFill>
                  <a:schemeClr val="accent2"/>
                </a:solidFill>
                <a:latin typeface="Arial" panose="020B0604020202020204" pitchFamily="34" charset="0"/>
              </a:rPr>
              <a:t>li:nth-child(5){ flex-grow:2; }	</a:t>
            </a:r>
          </a:p>
        </p:txBody>
      </p:sp>
      <p:pic>
        <p:nvPicPr>
          <p:cNvPr id="972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0681" y="904876"/>
            <a:ext cx="5111750" cy="269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pic>
        <p:nvPicPr>
          <p:cNvPr id="972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981" y="3738073"/>
            <a:ext cx="5137150"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97287" name="AutoShape 5"/>
          <p:cNvSpPr>
            <a:spLocks noChangeArrowheads="1"/>
          </p:cNvSpPr>
          <p:nvPr/>
        </p:nvSpPr>
        <p:spPr bwMode="gray">
          <a:xfrm>
            <a:off x="1731169" y="4868864"/>
            <a:ext cx="3503612" cy="676275"/>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2000" dirty="0">
                <a:solidFill>
                  <a:schemeClr val="accent2"/>
                </a:solidFill>
                <a:latin typeface="Arial" panose="020B0604020202020204" pitchFamily="34" charset="0"/>
              </a:rPr>
              <a:t>ul{ </a:t>
            </a:r>
            <a:r>
              <a:rPr kumimoji="1" lang="en-US" altLang="zh-CN" sz="2000" dirty="0" err="1">
                <a:solidFill>
                  <a:schemeClr val="accent2"/>
                </a:solidFill>
                <a:latin typeface="Arial" panose="020B0604020202020204" pitchFamily="34" charset="0"/>
              </a:rPr>
              <a:t>flex-wrap:wrap</a:t>
            </a:r>
            <a:r>
              <a:rPr kumimoji="1" lang="en-US" altLang="zh-CN" sz="2000" dirty="0">
                <a:solidFill>
                  <a:schemeClr val="accent2"/>
                </a:solidFill>
                <a:latin typeface="Arial" panose="020B0604020202020204" pitchFamily="34" charset="0"/>
              </a:rPr>
              <a:t>;}</a:t>
            </a:r>
          </a:p>
        </p:txBody>
      </p:sp>
      <p:sp>
        <p:nvSpPr>
          <p:cNvPr id="2" name="标题 1"/>
          <p:cNvSpPr>
            <a:spLocks noGrp="1"/>
          </p:cNvSpPr>
          <p:nvPr>
            <p:ph type="title"/>
          </p:nvPr>
        </p:nvSpPr>
        <p:spPr/>
        <p:txBody>
          <a:bodyPr/>
          <a:lstStyle/>
          <a:p>
            <a:r>
              <a:rPr lang="en-US" altLang="zh-CN" dirty="0"/>
              <a:t>5.5.3 </a:t>
            </a:r>
            <a:r>
              <a:rPr lang="zh-CN" altLang="en-US" dirty="0"/>
              <a:t>弹性项目相关</a:t>
            </a:r>
            <a:r>
              <a:rPr lang="zh-CN" altLang="en-US" dirty="0" smtClean="0"/>
              <a:t>属性</a:t>
            </a:r>
            <a:endParaRPr lang="zh-CN" altLang="en-US" dirty="0"/>
          </a:p>
        </p:txBody>
      </p:sp>
    </p:spTree>
    <p:extLst>
      <p:ext uri="{BB962C8B-B14F-4D97-AF65-F5344CB8AC3E}">
        <p14:creationId xmlns:p14="http://schemas.microsoft.com/office/powerpoint/2010/main" val="1549306008"/>
      </p:ext>
    </p:extLst>
  </p:cSld>
  <p:clrMapOvr>
    <a:masterClrMapping/>
  </p:clrMapOvr>
  <p:transition>
    <p:pull/>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body" idx="1"/>
          </p:nvPr>
        </p:nvSpPr>
        <p:spPr>
          <a:xfrm>
            <a:off x="1561877" y="765175"/>
            <a:ext cx="8712968" cy="2554288"/>
          </a:xfrm>
        </p:spPr>
        <p:txBody>
          <a:bodyPr/>
          <a:lstStyle/>
          <a:p>
            <a:pPr marL="0" indent="0">
              <a:buNone/>
            </a:pPr>
            <a:r>
              <a:rPr lang="fr-FR" altLang="zh-CN" b="1" dirty="0" smtClean="0">
                <a:latin typeface="+mn-ea"/>
              </a:rPr>
              <a:t>3</a:t>
            </a:r>
            <a:r>
              <a:rPr lang="fr-FR" altLang="zh-CN" b="1" dirty="0">
                <a:latin typeface="+mn-ea"/>
              </a:rPr>
              <a:t>. flex-shrink</a:t>
            </a:r>
            <a:r>
              <a:rPr lang="zh-CN" altLang="zh-CN" b="1" dirty="0">
                <a:latin typeface="+mn-ea"/>
              </a:rPr>
              <a:t>属性</a:t>
            </a:r>
          </a:p>
          <a:p>
            <a:pPr marL="0" indent="0"/>
            <a:r>
              <a:rPr lang="fr-FR" altLang="zh-CN" dirty="0">
                <a:latin typeface="+mn-ea"/>
              </a:rPr>
              <a:t>flex-shrink</a:t>
            </a:r>
            <a:r>
              <a:rPr lang="zh-CN" altLang="zh-CN" dirty="0">
                <a:latin typeface="+mn-ea"/>
              </a:rPr>
              <a:t>属性设置当弹性容器空间不够的时候，弹性项目自适应缩小空间的分配比例。</a:t>
            </a:r>
            <a:endParaRPr lang="en-US" altLang="zh-CN" dirty="0">
              <a:latin typeface="+mn-ea"/>
            </a:endParaRPr>
          </a:p>
          <a:p>
            <a:pPr marL="0" indent="0"/>
            <a:r>
              <a:rPr lang="zh-CN" altLang="zh-CN" dirty="0">
                <a:latin typeface="+mn-ea"/>
              </a:rPr>
              <a:t>默认为</a:t>
            </a:r>
            <a:r>
              <a:rPr lang="fr-FR" altLang="zh-CN" dirty="0">
                <a:latin typeface="+mn-ea"/>
              </a:rPr>
              <a:t>1</a:t>
            </a:r>
            <a:r>
              <a:rPr lang="zh-CN" altLang="zh-CN" dirty="0">
                <a:latin typeface="+mn-ea"/>
              </a:rPr>
              <a:t>，即如果空间不足，该项目将</a:t>
            </a:r>
            <a:r>
              <a:rPr lang="zh-CN" altLang="zh-CN" dirty="0">
                <a:solidFill>
                  <a:srgbClr val="FF0000"/>
                </a:solidFill>
                <a:latin typeface="+mn-ea"/>
              </a:rPr>
              <a:t>统一缩小以适应弹性空间</a:t>
            </a:r>
            <a:r>
              <a:rPr lang="fr-FR" altLang="zh-CN" dirty="0">
                <a:latin typeface="+mn-ea"/>
              </a:rPr>
              <a:t> </a:t>
            </a:r>
            <a:r>
              <a:rPr lang="zh-CN" altLang="zh-CN" dirty="0">
                <a:latin typeface="+mn-ea"/>
              </a:rPr>
              <a:t>；</a:t>
            </a:r>
            <a:endParaRPr lang="en-US" altLang="zh-CN" dirty="0">
              <a:latin typeface="+mn-ea"/>
            </a:endParaRPr>
          </a:p>
          <a:p>
            <a:pPr marL="0" indent="0"/>
            <a:r>
              <a:rPr lang="zh-CN" altLang="zh-CN" dirty="0">
                <a:latin typeface="+mn-ea"/>
              </a:rPr>
              <a:t>当其中某弹性项目的</a:t>
            </a:r>
            <a:r>
              <a:rPr lang="fr-FR" altLang="zh-CN" dirty="0">
                <a:latin typeface="+mn-ea"/>
              </a:rPr>
              <a:t>flex-shrink</a:t>
            </a:r>
            <a:r>
              <a:rPr lang="zh-CN" altLang="zh-CN" dirty="0">
                <a:latin typeface="+mn-ea"/>
              </a:rPr>
              <a:t>属性值为</a:t>
            </a:r>
            <a:r>
              <a:rPr lang="fr-FR" altLang="zh-CN" dirty="0">
                <a:latin typeface="+mn-ea"/>
              </a:rPr>
              <a:t>2</a:t>
            </a:r>
            <a:r>
              <a:rPr lang="zh-CN" altLang="zh-CN" dirty="0">
                <a:latin typeface="+mn-ea"/>
              </a:rPr>
              <a:t>的时候，所缩小的比例将是其他</a:t>
            </a:r>
            <a:r>
              <a:rPr lang="fr-FR" altLang="zh-CN" dirty="0">
                <a:latin typeface="+mn-ea"/>
              </a:rPr>
              <a:t>flex-shrink</a:t>
            </a:r>
            <a:r>
              <a:rPr lang="zh-CN" altLang="zh-CN" dirty="0">
                <a:latin typeface="+mn-ea"/>
              </a:rPr>
              <a:t>属性值为</a:t>
            </a:r>
            <a:r>
              <a:rPr lang="fr-FR" altLang="zh-CN" dirty="0">
                <a:latin typeface="+mn-ea"/>
              </a:rPr>
              <a:t>1</a:t>
            </a:r>
            <a:r>
              <a:rPr lang="zh-CN" altLang="zh-CN" dirty="0">
                <a:latin typeface="+mn-ea"/>
              </a:rPr>
              <a:t>弹性项目的两倍；其他数值依次类推。</a:t>
            </a:r>
          </a:p>
        </p:txBody>
      </p:sp>
      <p:pic>
        <p:nvPicPr>
          <p:cNvPr id="983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332" y="3095948"/>
            <a:ext cx="6048375" cy="236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pic>
        <p:nvPicPr>
          <p:cNvPr id="98309"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8919" y="3068960"/>
            <a:ext cx="2773362"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AutoShape 5"/>
          <p:cNvSpPr>
            <a:spLocks noChangeArrowheads="1"/>
          </p:cNvSpPr>
          <p:nvPr/>
        </p:nvSpPr>
        <p:spPr bwMode="gray">
          <a:xfrm>
            <a:off x="7106445" y="5661349"/>
            <a:ext cx="3406775" cy="674687"/>
          </a:xfrm>
          <a:prstGeom prst="roundRect">
            <a:avLst>
              <a:gd name="adj" fmla="val 4639"/>
            </a:avLst>
          </a:prstGeom>
          <a:gradFill rotWithShape="1">
            <a:gsLst>
              <a:gs pos="0">
                <a:srgbClr val="FDFDFD"/>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algn="ctr"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l" eaLnBrk="1" hangingPunct="1"/>
            <a:r>
              <a:rPr kumimoji="1" lang="en-US" altLang="zh-CN" sz="1800">
                <a:solidFill>
                  <a:schemeClr val="accent2"/>
                </a:solidFill>
                <a:latin typeface="Arial" panose="020B0604020202020204" pitchFamily="34" charset="0"/>
              </a:rPr>
              <a:t>li:nth-child(5){ flex-shrink:3; }	</a:t>
            </a:r>
          </a:p>
        </p:txBody>
      </p:sp>
      <p:sp>
        <p:nvSpPr>
          <p:cNvPr id="2" name="右箭头 1"/>
          <p:cNvSpPr/>
          <p:nvPr/>
        </p:nvSpPr>
        <p:spPr bwMode="auto">
          <a:xfrm>
            <a:off x="9338469" y="5195454"/>
            <a:ext cx="144462" cy="734939"/>
          </a:xfrm>
          <a:prstGeom prst="rightArrow">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lIns="92075" tIns="46038" rIns="92075" bIns="46038" anchor="ctr">
            <a:spAutoFit/>
          </a:bodyPr>
          <a:lstStyle/>
          <a:p>
            <a:pPr>
              <a:defRPr/>
            </a:pPr>
            <a:endParaRPr lang="zh-CN" altLang="en-US">
              <a:effectLst>
                <a:outerShdw blurRad="38100" dist="38100" dir="2700000" algn="tl">
                  <a:srgbClr val="000000">
                    <a:alpha val="43137"/>
                  </a:srgbClr>
                </a:outerShdw>
              </a:effectLst>
            </a:endParaRPr>
          </a:p>
        </p:txBody>
      </p:sp>
      <p:sp>
        <p:nvSpPr>
          <p:cNvPr id="3" name="上箭头 2"/>
          <p:cNvSpPr/>
          <p:nvPr/>
        </p:nvSpPr>
        <p:spPr bwMode="auto">
          <a:xfrm>
            <a:off x="8809832" y="5217890"/>
            <a:ext cx="504825" cy="491629"/>
          </a:xfrm>
          <a:prstGeom prst="upArrow">
            <a:avLst/>
          </a:prstGeom>
          <a:ln/>
          <a:extLst/>
        </p:spPr>
        <p:style>
          <a:lnRef idx="2">
            <a:schemeClr val="accent2"/>
          </a:lnRef>
          <a:fillRef idx="1">
            <a:schemeClr val="lt1"/>
          </a:fillRef>
          <a:effectRef idx="0">
            <a:schemeClr val="accent2"/>
          </a:effectRef>
          <a:fontRef idx="minor">
            <a:schemeClr val="dk1"/>
          </a:fontRef>
        </p:style>
        <p:txBody>
          <a:bodyPr lIns="92075" tIns="46038" rIns="92075" bIns="46038" anchor="ctr">
            <a:spAutoFit/>
          </a:bodyPr>
          <a:lstStyle/>
          <a:p>
            <a:pPr>
              <a:defRPr/>
            </a:pPr>
            <a:endParaRPr lang="zh-CN" altLang="en-US">
              <a:solidFill>
                <a:schemeClr val="tx1"/>
              </a:solidFill>
              <a:effectLst>
                <a:outerShdw blurRad="38100" dist="38100" dir="2700000" algn="tl">
                  <a:srgbClr val="000000">
                    <a:alpha val="43137"/>
                  </a:srgbClr>
                </a:outerShdw>
              </a:effectLst>
              <a:ea typeface="宋体" pitchFamily="2" charset="-122"/>
            </a:endParaRPr>
          </a:p>
        </p:txBody>
      </p:sp>
      <p:sp>
        <p:nvSpPr>
          <p:cNvPr id="4" name="标题 3"/>
          <p:cNvSpPr>
            <a:spLocks noGrp="1"/>
          </p:cNvSpPr>
          <p:nvPr>
            <p:ph type="title"/>
          </p:nvPr>
        </p:nvSpPr>
        <p:spPr/>
        <p:txBody>
          <a:bodyPr/>
          <a:lstStyle/>
          <a:p>
            <a:r>
              <a:rPr lang="en-US" altLang="zh-CN" dirty="0"/>
              <a:t>5.5.3 </a:t>
            </a:r>
            <a:r>
              <a:rPr lang="zh-CN" altLang="en-US" dirty="0"/>
              <a:t>弹性项目相关</a:t>
            </a:r>
            <a:r>
              <a:rPr lang="zh-CN" altLang="en-US" dirty="0" smtClean="0"/>
              <a:t>属性</a:t>
            </a:r>
            <a:endParaRPr lang="zh-CN" altLang="en-US" dirty="0"/>
          </a:p>
        </p:txBody>
      </p:sp>
    </p:spTree>
    <p:extLst>
      <p:ext uri="{BB962C8B-B14F-4D97-AF65-F5344CB8AC3E}">
        <p14:creationId xmlns:p14="http://schemas.microsoft.com/office/powerpoint/2010/main" val="603768703"/>
      </p:ext>
    </p:extLst>
  </p:cSld>
  <p:clrMapOvr>
    <a:masterClrMapping/>
  </p:clrMapOvr>
  <p:transition>
    <p:pull/>
  </p:transition>
  <p:timing>
    <p:tnLst>
      <p:par>
        <p:cTn id="1" dur="indefinite" restart="never" nodeType="tmRoot"/>
      </p:par>
    </p:tnLst>
  </p:timing>
</p:sld>
</file>

<file path=ppt/theme/theme1.xml><?xml version="1.0" encoding="utf-8"?>
<a:theme xmlns:a="http://schemas.openxmlformats.org/drawingml/2006/main" name="1_默认设计模板">
  <a:themeElements>
    <a:clrScheme name="自定义 1">
      <a:dk1>
        <a:srgbClr val="FEAE01"/>
      </a:dk1>
      <a:lt1>
        <a:srgbClr val="37CCCE"/>
      </a:lt1>
      <a:dk2>
        <a:srgbClr val="E25C36"/>
      </a:dk2>
      <a:lt2>
        <a:srgbClr val="C2D432"/>
      </a:lt2>
      <a:accent1>
        <a:srgbClr val="37B223"/>
      </a:accent1>
      <a:accent2>
        <a:srgbClr val="2B2A30"/>
      </a:accent2>
      <a:accent3>
        <a:srgbClr val="E0DFDD"/>
      </a:accent3>
      <a:accent4>
        <a:srgbClr val="746E6F"/>
      </a:accent4>
      <a:accent5>
        <a:srgbClr val="37CCCE"/>
      </a:accent5>
      <a:accent6>
        <a:srgbClr val="2B2A30"/>
      </a:accent6>
      <a:hlink>
        <a:srgbClr val="746E6F"/>
      </a:hlink>
      <a:folHlink>
        <a:srgbClr val="FEAE0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9154</TotalTime>
  <Pages>0</Pages>
  <Words>9226</Words>
  <Characters>0</Characters>
  <Application>Microsoft Office PowerPoint</Application>
  <DocSecurity>0</DocSecurity>
  <PresentationFormat>自定义</PresentationFormat>
  <Lines>0</Lines>
  <Paragraphs>1507</Paragraphs>
  <Slides>115</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115</vt:i4>
      </vt:variant>
    </vt:vector>
  </HeadingPairs>
  <TitlesOfParts>
    <vt:vector size="128" baseType="lpstr">
      <vt:lpstr>方正小标宋简体</vt:lpstr>
      <vt:lpstr>仿宋_GB2312</vt:lpstr>
      <vt:lpstr>黑体</vt:lpstr>
      <vt:lpstr>华文仿宋</vt:lpstr>
      <vt:lpstr>华文楷体</vt:lpstr>
      <vt:lpstr>宋体</vt:lpstr>
      <vt:lpstr>微软雅黑</vt:lpstr>
      <vt:lpstr>Arial</vt:lpstr>
      <vt:lpstr>Calibri</vt:lpstr>
      <vt:lpstr>Franklin Gothic Medium</vt:lpstr>
      <vt:lpstr>Times New Roman</vt:lpstr>
      <vt:lpstr>Wingdings</vt:lpstr>
      <vt:lpstr>1_默认设计模板</vt:lpstr>
      <vt:lpstr>第5章 HTML5+CSS3移动网站布局</vt:lpstr>
      <vt:lpstr>PowerPoint 演示文稿</vt:lpstr>
      <vt:lpstr>第5章  HTML5+CSS3移动网站布局</vt:lpstr>
      <vt:lpstr>5.1  HTML5新增标签</vt:lpstr>
      <vt:lpstr>5.1.2  HTML5结构性标签</vt:lpstr>
      <vt:lpstr>5.1.2  HTML5结构性标签</vt:lpstr>
      <vt:lpstr>5.1.2  HTML5结构性标签</vt:lpstr>
      <vt:lpstr>5.1.2  HTML5结构性标签</vt:lpstr>
      <vt:lpstr>5.1.2  HTML5结构性标签</vt:lpstr>
      <vt:lpstr>5.1.2  HTML5结构性标签</vt:lpstr>
      <vt:lpstr>5.1.3  HTML5语义化标签</vt:lpstr>
      <vt:lpstr>5.1.3  HTML5语义化标签</vt:lpstr>
      <vt:lpstr>5.1.3  HTML5语义化标签</vt:lpstr>
      <vt:lpstr>5.1.3  HTML5语义化标签</vt:lpstr>
      <vt:lpstr>5.1.3  HTML5语义化标签</vt:lpstr>
      <vt:lpstr>5.1.3  HTML5语义化标签</vt:lpstr>
      <vt:lpstr>5.1.3  HTML5语义化标签</vt:lpstr>
      <vt:lpstr>5.1.3  HTML5语义化标签</vt:lpstr>
      <vt:lpstr>5.1.3  HTML5语义化标签</vt:lpstr>
      <vt:lpstr>5.1  HTML5新增标签</vt:lpstr>
      <vt:lpstr>5.1.3  HTML5语义化标签</vt:lpstr>
      <vt:lpstr>5.1.4 HTML5网页案例实践 </vt:lpstr>
      <vt:lpstr>5.2  CSS3新增伪类和伪元素</vt:lpstr>
      <vt:lpstr>5.2.1 fisrt、last、only前缀伪类</vt:lpstr>
      <vt:lpstr>5.2.1 fisrt、last、only前缀伪类</vt:lpstr>
      <vt:lpstr>5.2.2 nth前缀伪类</vt:lpstr>
      <vt:lpstr>5.2.2 nth前缀伪类</vt:lpstr>
      <vt:lpstr>5.2.2 nth前缀伪类</vt:lpstr>
      <vt:lpstr>5.2.3 其他伪类和伪元素</vt:lpstr>
      <vt:lpstr>5.2.3 其他伪类和伪元素</vt:lpstr>
      <vt:lpstr>5.2.3 其他伪类和伪元素</vt:lpstr>
      <vt:lpstr>5.2.3 其他伪类和伪元素</vt:lpstr>
      <vt:lpstr>5.2.3 其他伪类和伪元素</vt:lpstr>
      <vt:lpstr>5.2.3 其他伪类和伪元素</vt:lpstr>
      <vt:lpstr>5.2.4 CSS3新增伪类案例实践</vt:lpstr>
      <vt:lpstr>5.3  CSS3变形、过渡及动画</vt:lpstr>
      <vt:lpstr>5.3.1 变形（transform）</vt:lpstr>
      <vt:lpstr>5.3.1 变形（transform）</vt:lpstr>
      <vt:lpstr>5.3.1 变形（transform）</vt:lpstr>
      <vt:lpstr>5.3.1 变形（transform）</vt:lpstr>
      <vt:lpstr>5.3.1 变形（transform）</vt:lpstr>
      <vt:lpstr>5.3.1 变形（transform）</vt:lpstr>
      <vt:lpstr>5.3.2 过渡（transition）</vt:lpstr>
      <vt:lpstr>5.3.2 过渡（transition）</vt:lpstr>
      <vt:lpstr>5.3.2 过渡（transition）</vt:lpstr>
      <vt:lpstr>5.3.2 过渡（transition）</vt:lpstr>
      <vt:lpstr>5.3.2 过渡（transition）</vt:lpstr>
      <vt:lpstr>5.3.2 过渡（transition）</vt:lpstr>
      <vt:lpstr>5.3.2 过渡（transition）</vt:lpstr>
      <vt:lpstr>5.3.2 过渡（transition）</vt:lpstr>
      <vt:lpstr>5.3.2 过渡（transition）</vt:lpstr>
      <vt:lpstr>PowerPoint 演示文稿</vt:lpstr>
      <vt:lpstr>5.3.3 动画（animation）</vt:lpstr>
      <vt:lpstr>5.3.3 动画（animation）</vt:lpstr>
      <vt:lpstr>5.3.3 动画（animation）</vt:lpstr>
      <vt:lpstr>5.3.3 动画（animation）</vt:lpstr>
      <vt:lpstr>5.3.3 动画（animation）</vt:lpstr>
      <vt:lpstr>5.3  CSS3变形、过渡及动画</vt:lpstr>
      <vt:lpstr>5.3.3 动画（animation）</vt:lpstr>
      <vt:lpstr>5.3.3 动画（animation）</vt:lpstr>
      <vt:lpstr>5.3.3 动画（animation）</vt:lpstr>
      <vt:lpstr>5.3.3 动画（animation）</vt:lpstr>
      <vt:lpstr>5.3.3 动画（animation）</vt:lpstr>
      <vt:lpstr>5.3.3 动画（animation）</vt:lpstr>
      <vt:lpstr>5.3.4 变形、过渡及动画案例实践</vt:lpstr>
      <vt:lpstr>5.4  CSS3新增属性</vt:lpstr>
      <vt:lpstr>5.4.1 新增背景属性</vt:lpstr>
      <vt:lpstr>5.4.1 新增背景属性</vt:lpstr>
      <vt:lpstr>5.4.1 新增背景属性</vt:lpstr>
      <vt:lpstr>5.4.2 新增颜色属性</vt:lpstr>
      <vt:lpstr>5.4.2 新增颜色属性</vt:lpstr>
      <vt:lpstr>5.4.2 新增颜色属性</vt:lpstr>
      <vt:lpstr>5.4.2 新增颜色属性</vt:lpstr>
      <vt:lpstr>5.4.2 新增颜色属性</vt:lpstr>
      <vt:lpstr>5.4.2 新增颜色属性</vt:lpstr>
      <vt:lpstr>5.4.2 新增颜色属性</vt:lpstr>
      <vt:lpstr>5.4.2 新增颜色属性</vt:lpstr>
      <vt:lpstr>5.4.2 新增颜色属性</vt:lpstr>
      <vt:lpstr>5.4.3 倒影（ ­webkit­box­reflect）</vt:lpstr>
      <vt:lpstr>5.4.3 倒影（ ­webkit­box­reflect）</vt:lpstr>
      <vt:lpstr>5.4.4 遮罩（mask）</vt:lpstr>
      <vt:lpstr>5.4.4 遮罩（mask）</vt:lpstr>
      <vt:lpstr>5.4.5 CSS3新增属性案例实践</vt:lpstr>
      <vt:lpstr>5.5  CSS3弹性盒模型</vt:lpstr>
      <vt:lpstr>5.5.1 基本弹性盒模型设置</vt:lpstr>
      <vt:lpstr>5.5.2 弹性容器相关属性</vt:lpstr>
      <vt:lpstr>5.5.2 弹性容器相关属性</vt:lpstr>
      <vt:lpstr>5.5.2 弹性容器相关属性</vt:lpstr>
      <vt:lpstr>5.5.2 弹性容器相关属性</vt:lpstr>
      <vt:lpstr>5.5.2 弹性容器相关属性</vt:lpstr>
      <vt:lpstr>5.5.2 弹性容器相关属性</vt:lpstr>
      <vt:lpstr>5.5.2 弹性容器相关属性</vt:lpstr>
      <vt:lpstr>5.5.2 弹性容器相关属性</vt:lpstr>
      <vt:lpstr>5.5.2 弹性容器相关属性</vt:lpstr>
      <vt:lpstr>5.5.3 弹性项目相关属性</vt:lpstr>
      <vt:lpstr>5.5.3 弹性项目相关属性</vt:lpstr>
      <vt:lpstr>5.5.3 弹性项目相关属性</vt:lpstr>
      <vt:lpstr>5.5.3 弹性项目相关属性</vt:lpstr>
      <vt:lpstr>5.5.3 弹性项目相关属性</vt:lpstr>
      <vt:lpstr>5.5.3 弹性项目相关属性</vt:lpstr>
      <vt:lpstr>5.5.3 弹性项目相关属性</vt:lpstr>
      <vt:lpstr>5.5.3 弹性项目相关属性</vt:lpstr>
      <vt:lpstr>5.5.4 怪异盒模型（box­sizing :border-box）</vt:lpstr>
      <vt:lpstr>5.5.4 怪异盒模型（box­sizing :border-box）</vt:lpstr>
      <vt:lpstr>5.5.5 动态计算calc()</vt:lpstr>
      <vt:lpstr>5.5.6 弹性盒模型案例实践</vt:lpstr>
      <vt:lpstr>5.6  响应式布局和自适应布局</vt:lpstr>
      <vt:lpstr>5.6.1 媒体查询</vt:lpstr>
      <vt:lpstr>5.6.2 视口（viewport）</vt:lpstr>
      <vt:lpstr>5.6.2 视口（viewport）</vt:lpstr>
      <vt:lpstr>5.6.2 视口（viewport）</vt:lpstr>
      <vt:lpstr>5.6.3 自适应布局</vt:lpstr>
      <vt:lpstr>5.6.3 自适应布局</vt:lpstr>
      <vt:lpstr>5.7  移动端网页布局案例实战</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subject/>
  <dc:creator>锐旗设计;https://9ppt.taobao.com</dc:creator>
  <cp:keywords>锐旗设计；https:/9ppt.taobao.com</cp:keywords>
  <dc:description/>
  <cp:lastModifiedBy>Administrator</cp:lastModifiedBy>
  <cp:revision>430</cp:revision>
  <dcterms:created xsi:type="dcterms:W3CDTF">2013-01-25T01:44:32Z</dcterms:created>
  <dcterms:modified xsi:type="dcterms:W3CDTF">2021-05-19T23:04:17Z</dcterms:modified>
  <cp:category>锐旗设计；https://9ppt.taobao.com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